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1" spc="0" strike="noStrike" sz="80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4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>
                <a:latin typeface="+mn-lt"/>
                <a:ea typeface="+mn-ea"/>
                <a:cs typeface="+mn-cs"/>
                <a:sym typeface="Helvetica Light"/>
              </a:defRPr>
            </a:lvl1pPr>
            <a:lvl2pPr marL="1117600" indent="-558800">
              <a:spcBef>
                <a:spcPts val="4500"/>
              </a:spcBef>
              <a:defRPr sz="4500">
                <a:latin typeface="+mn-lt"/>
                <a:ea typeface="+mn-ea"/>
                <a:cs typeface="+mn-cs"/>
                <a:sym typeface="Helvetica Light"/>
              </a:defRPr>
            </a:lvl2pPr>
            <a:lvl3pPr marL="1676400" indent="-558800">
              <a:spcBef>
                <a:spcPts val="4500"/>
              </a:spcBef>
              <a:defRPr sz="4500">
                <a:latin typeface="+mn-lt"/>
                <a:ea typeface="+mn-ea"/>
                <a:cs typeface="+mn-cs"/>
                <a:sym typeface="Helvetica Light"/>
              </a:defRPr>
            </a:lvl3pPr>
            <a:lvl4pPr marL="2235200" indent="-558800">
              <a:spcBef>
                <a:spcPts val="4500"/>
              </a:spcBef>
              <a:defRPr sz="4500">
                <a:latin typeface="+mn-lt"/>
                <a:ea typeface="+mn-ea"/>
                <a:cs typeface="+mn-cs"/>
                <a:sym typeface="Helvetica Light"/>
              </a:defRPr>
            </a:lvl4pPr>
            <a:lvl5pPr marL="2794000" indent="-558800">
              <a:spcBef>
                <a:spcPts val="4500"/>
              </a:spcBef>
              <a:defRPr sz="45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2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defRPr b="0" i="0"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86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1221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856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2491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3126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3761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4396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5031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5666153" marR="0" indent="-586153" algn="l" defTabSz="8255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hyperlink" Target="https://hearingtheword.org.uk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21" name="Hearing the Word Follow On…"/>
          <p:cNvSpPr txBox="1"/>
          <p:nvPr/>
        </p:nvSpPr>
        <p:spPr>
          <a:xfrm>
            <a:off x="932895" y="639471"/>
            <a:ext cx="22977312" cy="2895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i="0" sz="8400"/>
            </a:pPr>
            <a:r>
              <a:t>Hearing the Word </a:t>
            </a:r>
            <a:r>
              <a:rPr u="sng"/>
              <a:t>Follow On</a:t>
            </a:r>
            <a:r>
              <a:t> </a:t>
            </a:r>
          </a:p>
          <a:p>
            <a:pPr algn="ctr">
              <a:defRPr b="0" i="0" sz="8400">
                <a:latin typeface="+mn-lt"/>
                <a:ea typeface="+mn-ea"/>
                <a:cs typeface="+mn-cs"/>
                <a:sym typeface="Helvetica Light"/>
              </a:defRPr>
            </a:pPr>
            <a:r>
              <a:rPr b="1" sz="6000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rPr>
              <a:t>Workbook,</a:t>
            </a:r>
            <a:r>
              <a:rPr b="1" sz="60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6000"/>
              <a:t>Online</a:t>
            </a:r>
            <a:r>
              <a:rPr b="1" sz="60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6000"/>
              <a:t>version as Slides</a:t>
            </a:r>
            <a:endParaRPr sz="6000"/>
          </a:p>
          <a:p>
            <a:pPr algn="ctr">
              <a:defRPr b="0" i="0" sz="3900">
                <a:latin typeface="+mn-lt"/>
                <a:ea typeface="+mn-ea"/>
                <a:cs typeface="+mn-cs"/>
                <a:sym typeface="Helvetica Light"/>
              </a:defRPr>
            </a:pPr>
            <a:r>
              <a:t>revised  24/5/2023,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 17/9/2024</a:t>
            </a:r>
          </a:p>
        </p:txBody>
      </p:sp>
      <p:sp>
        <p:nvSpPr>
          <p:cNvPr id="122" name="Copyright © Nigel Barge 2009 – 2024  Cairndow, Argyll, Scotland PA27 8BU…"/>
          <p:cNvSpPr txBox="1"/>
          <p:nvPr/>
        </p:nvSpPr>
        <p:spPr>
          <a:xfrm>
            <a:off x="1034673" y="3702050"/>
            <a:ext cx="22773755" cy="631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spcBef>
                <a:spcPts val="2400"/>
              </a:spcBef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Copyright © Nigel Barge 2009 – 2024</a:t>
            </a:r>
            <a:r>
              <a:t>  Cairndow, Argyll, Scotland PA27 8BU</a:t>
            </a:r>
          </a:p>
          <a:p>
            <a:pPr algn="ctr">
              <a:spcBef>
                <a:spcPts val="300"/>
              </a:spcBef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formerly minister of  Torrance Parish Church, 1991 </a:t>
            </a:r>
            <a:r>
              <a:rPr sz="2700"/>
              <a:t>—</a:t>
            </a:r>
            <a:r>
              <a:t> 2021</a:t>
            </a:r>
            <a:r>
              <a:rPr i="1"/>
              <a:t>   </a:t>
            </a:r>
            <a:endParaRPr i="1"/>
          </a:p>
          <a:p>
            <a:pPr algn="ctr">
              <a:spcBef>
                <a:spcPts val="300"/>
              </a:spcBef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i="1"/>
              <a:t>Website:</a:t>
            </a:r>
            <a:r>
              <a:t> </a:t>
            </a:r>
            <a:r>
              <a:rPr b="1" u="sng">
                <a:hlinkClick r:id="rId3" invalidUrl="" action="" tgtFrame="" tooltip="" history="1" highlightClick="0" endSnd="0"/>
              </a:rPr>
              <a:t>https://hearingtheword.org.uk</a:t>
            </a:r>
          </a:p>
          <a:p>
            <a:pPr algn="ctr">
              <a:spcBef>
                <a:spcPts val="3700"/>
              </a:spcBef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  Acknowledgements</a:t>
            </a:r>
            <a:r>
              <a:t> </a:t>
            </a:r>
          </a:p>
          <a:p>
            <a:pPr algn="ctr"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I am very grateful to Phil and June Malloch, whose tireless editing, reviewing and pulling together </a:t>
            </a:r>
          </a:p>
          <a:p>
            <a:pPr algn="ctr"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of materials has enabled the ‘Hearing the Word’ resource to be shared with the wider church.</a:t>
            </a:r>
          </a:p>
          <a:p>
            <a:pPr algn="ctr"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i="1"/>
              <a:t>Nigel Barge, </a:t>
            </a:r>
            <a:r>
              <a:t>March 2017</a:t>
            </a:r>
          </a:p>
          <a:p>
            <a:pPr algn="ctr">
              <a:spcBef>
                <a:spcPts val="2800"/>
              </a:spcBef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Scripture Quotations</a:t>
            </a:r>
            <a:r>
              <a:t> taken from THE HOLY BIBLE,  NEW INTERNATIONAL VERSION, </a:t>
            </a:r>
          </a:p>
          <a:p>
            <a:pPr algn="ctr"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Copyright  </a:t>
            </a:r>
            <a:r>
              <a:rPr b="1"/>
              <a:t>©</a:t>
            </a:r>
            <a:r>
              <a:t> 1973, 1978, 1984, 2011 by Biblica, Inc® The  International Bible Society   </a:t>
            </a:r>
          </a:p>
          <a:p>
            <a:pPr algn="ctr"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Used by permission of Hodder and Stoughton Ltd.  A member of the Hodder Headline Plc Group.  All rights reserved.   </a:t>
            </a:r>
          </a:p>
          <a:p>
            <a:pPr algn="ctr">
              <a:defRPr b="0" i="0" sz="28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“NIV” is a registered trademark of International Bible Society.   UK trademark number 1448790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4" name="Important: This Follow On is easier if you do the Introduction Course FIRST.…"/>
          <p:cNvSpPr txBox="1"/>
          <p:nvPr/>
        </p:nvSpPr>
        <p:spPr>
          <a:xfrm>
            <a:off x="3270350" y="10328275"/>
            <a:ext cx="2003911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 u="sng"/>
            </a:pPr>
            <a:r>
              <a:rPr>
                <a:solidFill>
                  <a:schemeClr val="accent5"/>
                </a:solidFill>
              </a:rPr>
              <a:t>Important: This Follow On is easier if you do the Introduction Course FIRST. </a:t>
            </a:r>
            <a:endParaRPr>
              <a:solidFill>
                <a:schemeClr val="accent5"/>
              </a:solidFill>
            </a:endParaRPr>
          </a:p>
          <a:p>
            <a:pPr>
              <a:defRPr sz="3600"/>
            </a:pPr>
            <a:r>
              <a:rPr>
                <a:solidFill>
                  <a:schemeClr val="accent5"/>
                </a:solidFill>
              </a:rPr>
              <a:t>Think up your own questions on the passage. Write them down before trying to answer any.</a:t>
            </a:r>
            <a:endParaRPr>
              <a:solidFill>
                <a:schemeClr val="accent5"/>
              </a:solidFill>
            </a:endParaRPr>
          </a:p>
          <a:p>
            <a:pPr>
              <a:defRPr sz="3600"/>
            </a:pPr>
            <a:r>
              <a:rPr sz="4000">
                <a:solidFill>
                  <a:schemeClr val="accent5"/>
                </a:solidFill>
              </a:rPr>
              <a:t>Leaders,</a:t>
            </a:r>
            <a:r>
              <a:rPr>
                <a:solidFill>
                  <a:schemeClr val="accent5"/>
                </a:solidFill>
              </a:rPr>
              <a:t> </a:t>
            </a:r>
            <a:r>
              <a:rPr u="sng"/>
              <a:t>Do not read out</a:t>
            </a:r>
            <a:r>
              <a:rPr u="sng">
                <a:solidFill>
                  <a:schemeClr val="accent5"/>
                </a:solidFill>
              </a:rPr>
              <a:t> </a:t>
            </a:r>
            <a:r>
              <a:rPr>
                <a:solidFill>
                  <a:schemeClr val="accent5"/>
                </a:solidFill>
              </a:rPr>
              <a:t>the questions in the Leader’s Guide which others have asked.</a:t>
            </a:r>
            <a:endParaRPr>
              <a:solidFill>
                <a:schemeClr val="accent5"/>
              </a:solidFill>
            </a:endParaRPr>
          </a:p>
          <a:p>
            <a:pPr>
              <a:defRPr sz="3600"/>
            </a:pPr>
            <a:r>
              <a:rPr>
                <a:solidFill>
                  <a:schemeClr val="accent5"/>
                </a:solidFill>
              </a:rPr>
              <a:t>They merely give links to possible answers, to help you solve </a:t>
            </a:r>
            <a:r>
              <a:rPr u="sng">
                <a:solidFill>
                  <a:schemeClr val="accent5"/>
                </a:solidFill>
              </a:rPr>
              <a:t>your own </a:t>
            </a:r>
            <a:r>
              <a:rPr>
                <a:solidFill>
                  <a:schemeClr val="accent5"/>
                </a:solidFill>
              </a:rPr>
              <a:t>questions.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7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225955" y="-3480203"/>
            <a:ext cx="24463312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3"/>
          <p:cNvSpPr txBox="1"/>
          <p:nvPr/>
        </p:nvSpPr>
        <p:spPr>
          <a:xfrm>
            <a:off x="10970165" y="13040360"/>
            <a:ext cx="1371601" cy="55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r">
              <a:defRPr sz="2400"/>
            </a:lvl1pPr>
          </a:lstStyle>
          <a:p>
            <a:pPr>
              <a:defRPr sz="3200"/>
            </a:pPr>
            <a:r>
              <a:rPr sz="2400"/>
              <a:t>3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62188" y="-1"/>
            <a:ext cx="13859624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Follow On"/>
          <p:cNvSpPr txBox="1"/>
          <p:nvPr/>
        </p:nvSpPr>
        <p:spPr>
          <a:xfrm>
            <a:off x="9436119" y="9908127"/>
            <a:ext cx="5968963" cy="1519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3599" tIns="93599" rIns="93599" bIns="93599" anchor="ctr">
            <a:spAutoFit/>
          </a:bodyPr>
          <a:lstStyle>
            <a:lvl1pPr algn="ctr" defTabSz="1828800">
              <a:defRPr i="0" sz="9400">
                <a:solidFill>
                  <a:srgbClr val="FDFBFF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Follow 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advClick="1" p14:dur="1000">
        <p159:morph option="byObject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35" name="Study 1                                                      Mark 10:46-52"/>
          <p:cNvSpPr txBox="1"/>
          <p:nvPr/>
        </p:nvSpPr>
        <p:spPr>
          <a:xfrm>
            <a:off x="1793299" y="818935"/>
            <a:ext cx="195546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1                                                      Mark 10:46-52</a:t>
            </a:r>
          </a:p>
        </p:txBody>
      </p:sp>
      <p:sp>
        <p:nvSpPr>
          <p:cNvPr id="136" name="Word List…"/>
          <p:cNvSpPr txBox="1"/>
          <p:nvPr/>
        </p:nvSpPr>
        <p:spPr>
          <a:xfrm>
            <a:off x="3286636" y="3557171"/>
            <a:ext cx="19966528" cy="806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4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Word List</a:t>
            </a:r>
            <a:endParaRPr b="0"/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46    </a:t>
            </a:r>
            <a:r>
              <a:rPr b="1" i="1"/>
              <a:t>Jerich</a:t>
            </a:r>
            <a:r>
              <a:rPr b="1"/>
              <a:t>o</a:t>
            </a:r>
            <a:r>
              <a:t>      City in Jordan valley, 15 miles NE of Jerusalem, and 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over 3,000 feet below it, on main road south along the valley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from Galilee.  Last stop before dangerous ascent to Jerusalem.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       </a:t>
            </a:r>
            <a:r>
              <a:rPr b="1" i="1"/>
              <a:t>Timaeus</a:t>
            </a:r>
            <a:r>
              <a:rPr b="1"/>
              <a:t> </a:t>
            </a:r>
            <a:r>
              <a:t>   means ‘defiled’;    </a:t>
            </a:r>
            <a:r>
              <a:rPr b="1" i="1"/>
              <a:t>Bartimaeus</a:t>
            </a:r>
            <a:r>
              <a:t> = ‘son of the defiled one’.  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47   </a:t>
            </a:r>
            <a:r>
              <a:rPr b="1" i="1"/>
              <a:t>Son of David </a:t>
            </a:r>
            <a:r>
              <a:rPr i="1"/>
              <a:t>  </a:t>
            </a:r>
            <a:r>
              <a:t>Title for the Messiah, the awaited King.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50   </a:t>
            </a:r>
            <a:r>
              <a:rPr b="1" i="1"/>
              <a:t>Cloak</a:t>
            </a:r>
            <a:r>
              <a:rPr b="1"/>
              <a:t> </a:t>
            </a:r>
            <a:r>
              <a:t>    A beggar’s most important possession. Protects night / day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51   </a:t>
            </a:r>
            <a:r>
              <a:rPr b="1" i="1"/>
              <a:t>Rabbi</a:t>
            </a:r>
            <a:r>
              <a:rPr b="1"/>
              <a:t> </a:t>
            </a:r>
            <a:r>
              <a:t>    Means teacher.</a:t>
            </a:r>
          </a:p>
          <a:p>
            <a:pPr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52   </a:t>
            </a:r>
            <a:r>
              <a:rPr b="1" i="1"/>
              <a:t>Healed</a:t>
            </a:r>
            <a:r>
              <a:rPr i="1"/>
              <a:t>   </a:t>
            </a:r>
            <a:r>
              <a:t>Literal meaning is ‘saved’ </a:t>
            </a:r>
          </a:p>
        </p:txBody>
      </p:sp>
      <p:sp>
        <p:nvSpPr>
          <p:cNvPr id="137" name="Faith in Jesus leads to Salvation"/>
          <p:cNvSpPr txBox="1"/>
          <p:nvPr/>
        </p:nvSpPr>
        <p:spPr>
          <a:xfrm>
            <a:off x="1793299" y="1984043"/>
            <a:ext cx="122359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Faith in Jesus leads to Salvation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fast" advClick="1" p14:dur="500">
        <p159:morph option="byObject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42" name="Study 1                                                      Mark 10:46-52"/>
          <p:cNvSpPr txBox="1"/>
          <p:nvPr/>
        </p:nvSpPr>
        <p:spPr>
          <a:xfrm>
            <a:off x="1793299" y="818935"/>
            <a:ext cx="195546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1                                                      Mark 10:46-52</a:t>
            </a:r>
          </a:p>
        </p:txBody>
      </p:sp>
      <p:sp>
        <p:nvSpPr>
          <p:cNvPr id="143" name="Bible Connections…"/>
          <p:cNvSpPr txBox="1"/>
          <p:nvPr/>
        </p:nvSpPr>
        <p:spPr>
          <a:xfrm>
            <a:off x="3276118" y="3578935"/>
            <a:ext cx="19554639" cy="886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4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Bible Connections</a:t>
            </a:r>
            <a:endParaRPr b="0"/>
          </a:p>
          <a:p>
            <a:pPr marL="1680210" indent="-1680210" algn="just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46  </a:t>
            </a:r>
            <a:r>
              <a:rPr b="1" i="1"/>
              <a:t>Jericho</a:t>
            </a:r>
            <a:r>
              <a:t>  </a:t>
            </a:r>
            <a:r>
              <a:rPr b="1"/>
              <a:t>(Joshua 5&amp;6) </a:t>
            </a:r>
            <a:r>
              <a:t>The city that barred Israel’s way to the </a:t>
            </a:r>
            <a:r>
              <a:rPr sz="4500"/>
              <a:t>prom-</a:t>
            </a:r>
            <a:endParaRPr sz="4500"/>
          </a:p>
          <a:p>
            <a:pPr marL="1680210" indent="-1680210" algn="just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4500"/>
              <a:t>              ised</a:t>
            </a:r>
            <a:r>
              <a:t> land.   Destroyed and never to be rebuilt, on pain of death.  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47   </a:t>
            </a:r>
            <a:r>
              <a:rPr b="1" i="1"/>
              <a:t>Son of David </a:t>
            </a:r>
            <a:r>
              <a:rPr b="1"/>
              <a:t> (Mark 11:1) </a:t>
            </a:r>
            <a:r>
              <a:t>cf  The crowds sang to Jesus, “Blessed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is the coming Kingdom of our father David.”  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         </a:t>
            </a:r>
            <a:r>
              <a:rPr b="1"/>
              <a:t>(1Chronicles 17:14)</a:t>
            </a:r>
            <a:r>
              <a:t>    ‘(The Lord said, )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“I will set (David) over my  house and my Kingdom for ever;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his throne will be established for ever.” ’ </a:t>
            </a:r>
          </a:p>
          <a:p>
            <a:pPr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52   </a:t>
            </a:r>
            <a:r>
              <a:rPr b="1" i="1"/>
              <a:t>healed/saved by faith</a:t>
            </a:r>
            <a:r>
              <a:t>  </a:t>
            </a:r>
            <a:r>
              <a:rPr b="1"/>
              <a:t>(Ephesians 2:8,9) </a:t>
            </a:r>
            <a:endParaRPr b="1"/>
          </a:p>
          <a:p>
            <a:pPr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          </a:t>
            </a:r>
            <a:r>
              <a:t>‘For it is by grace you have been saved through faith.’ </a:t>
            </a:r>
          </a:p>
        </p:txBody>
      </p:sp>
      <p:sp>
        <p:nvSpPr>
          <p:cNvPr id="144" name="Faith in Jesus leads to Salvation"/>
          <p:cNvSpPr txBox="1"/>
          <p:nvPr/>
        </p:nvSpPr>
        <p:spPr>
          <a:xfrm>
            <a:off x="1793954" y="1976272"/>
            <a:ext cx="122359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Faith in Jesus leads to Salvation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49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150" name="Questions?…"/>
          <p:cNvSpPr txBox="1"/>
          <p:nvPr/>
        </p:nvSpPr>
        <p:spPr>
          <a:xfrm>
            <a:off x="1395914" y="2472008"/>
            <a:ext cx="20230335" cy="1049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spcBef>
                <a:spcPts val="1500"/>
              </a:spcBef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Questions?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^46  ‘Then’ – What has been happening before this?  </a:t>
            </a:r>
          </a:p>
          <a:p>
            <a:pPr marL="479425" indent="-479425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 ^      Who were the ‘large crowd’?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      Why does Mark repeat – ‘Son of Timaeus’?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^47   What does ‘Son of David’ mean?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      Why did he ask for mercy?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^49   What is the importance of Jesus ‘calling’ him?</a:t>
            </a:r>
          </a:p>
          <a:p>
            <a:pPr marL="840739" indent="-480059" defTabSz="457200">
              <a:spcBef>
                <a:spcPts val="27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^50   Why does Mark mention ‘throwing his cloak aside’?</a:t>
            </a:r>
          </a:p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           ^ Surprises?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</a:t>
            </a:r>
            <a:r>
              <a:t>^47   Bartimaeus asked first not for pity or even </a:t>
            </a:r>
          </a:p>
          <a:p>
            <a:pPr marL="840739" indent="-480059" defTabSz="457200">
              <a:spcBef>
                <a:spcPts val="6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   </a:t>
            </a:r>
            <a:r>
              <a:t> </a:t>
            </a:r>
            <a:r>
              <a:t>healing, </a:t>
            </a:r>
            <a:r>
              <a:t>but mercy.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000"/>
                                        <p:tgtEl>
                                          <p:spTgt spid="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9" dur="1000"/>
                                        <p:tgtEl>
                                          <p:spTgt spid="1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55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156" name="Surrounding Text?…"/>
          <p:cNvSpPr txBox="1"/>
          <p:nvPr/>
        </p:nvSpPr>
        <p:spPr>
          <a:xfrm>
            <a:off x="121424" y="4580551"/>
            <a:ext cx="23178899" cy="5965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i="0" sz="5333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sz="5600">
                <a:latin typeface="Times New Roman"/>
                <a:ea typeface="Times New Roman"/>
                <a:cs typeface="Times New Roman"/>
                <a:sym typeface="Times New Roman"/>
              </a:rPr>
              <a:t>  Surrounding Text?</a:t>
            </a:r>
            <a:r>
              <a:t> 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   </a:t>
            </a:r>
            <a:r>
              <a:t>^51   Jesus had asked disciples the same question, “What do you want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me to do for you?” (10:37).  They wanted status! (see 9:33-34)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i="0" sz="5600">
                <a:latin typeface="Times New Roman"/>
                <a:ea typeface="Times New Roman"/>
                <a:cs typeface="Times New Roman"/>
                <a:sym typeface="Times New Roman"/>
              </a:rPr>
              <a:t>^The Book? </a:t>
            </a:r>
            <a:endParaRPr i="0" sz="5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i="0" sz="560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t>^48</a:t>
            </a:r>
            <a:r>
              <a:rPr b="0"/>
              <a:t>   </a:t>
            </a:r>
            <a:r>
              <a:t>The</a:t>
            </a:r>
            <a:r>
              <a:rPr b="0"/>
              <a:t> d</a:t>
            </a:r>
            <a:r>
              <a:t>isciples were astonished and the crowd fearful as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      Jesus led them to Jerusalem. (10:32)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61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162" name="^       All mankind is unrighteous / defiled (Romans 3:10 ff)…"/>
          <p:cNvSpPr txBox="1"/>
          <p:nvPr/>
        </p:nvSpPr>
        <p:spPr>
          <a:xfrm>
            <a:off x="2326967" y="4391434"/>
            <a:ext cx="21790138" cy="635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3000"/>
              </a:spcBef>
              <a:defRPr sz="6000">
                <a:solidFill>
                  <a:schemeClr val="accent6">
                    <a:lumOff val="-21524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^       All mankind is unrighteous / defiled (Romans 3:10 ff)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^46   All have sinned and fallen short of the glory of God 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(Romans 3:23)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^52   It is by grace you have been saved/healed, through faith –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and this is not from yourselves, it is the gift of God –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not by works, so that no one can boast. (Ephesians 2:8,9) </a:t>
            </a:r>
          </a:p>
        </p:txBody>
      </p:sp>
      <p:sp>
        <p:nvSpPr>
          <p:cNvPr id="163" name="The whole Bible?"/>
          <p:cNvSpPr txBox="1"/>
          <p:nvPr/>
        </p:nvSpPr>
        <p:spPr>
          <a:xfrm>
            <a:off x="735292" y="3237460"/>
            <a:ext cx="5119525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whole Bible?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000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68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spcBef>
                <a:spcPts val="5000"/>
              </a:spcBef>
              <a:defRPr b="0" i="0"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 b="1" sz="7200"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169" name="^God and humanity have been separated by sin.…"/>
          <p:cNvSpPr txBox="1"/>
          <p:nvPr/>
        </p:nvSpPr>
        <p:spPr>
          <a:xfrm>
            <a:off x="2153690" y="4415320"/>
            <a:ext cx="21790137" cy="360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^God and humanity have been separated by sin. 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^God’s requirements of the Law have been given but not met.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^God’s solution is about to happen as He sends His Son, Jesus. </a:t>
            </a:r>
          </a:p>
        </p:txBody>
      </p:sp>
      <p:sp>
        <p:nvSpPr>
          <p:cNvPr id="170" name="^ The Bible Story?"/>
          <p:cNvSpPr txBox="1"/>
          <p:nvPr/>
        </p:nvSpPr>
        <p:spPr>
          <a:xfrm>
            <a:off x="697418" y="3247720"/>
            <a:ext cx="5569314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Bible Story?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lide Number"/>
          <p:cNvSpPr txBox="1"/>
          <p:nvPr>
            <p:ph type="sldNum" sz="quarter" idx="2"/>
          </p:nvPr>
        </p:nvSpPr>
        <p:spPr>
          <a:xfrm>
            <a:off x="12043765" y="13081000"/>
            <a:ext cx="283770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75" name="LEARN"/>
          <p:cNvSpPr txBox="1"/>
          <p:nvPr/>
        </p:nvSpPr>
        <p:spPr>
          <a:xfrm>
            <a:off x="799184" y="1056725"/>
            <a:ext cx="39983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spcBef>
                <a:spcPts val="5000"/>
              </a:spcBef>
              <a:defRPr b="0" i="0"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176" name="^ Gospel / History."/>
          <p:cNvSpPr txBox="1"/>
          <p:nvPr/>
        </p:nvSpPr>
        <p:spPr>
          <a:xfrm>
            <a:off x="2095930" y="3920185"/>
            <a:ext cx="706523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Gospel / History.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</a:p>
        </p:txBody>
      </p:sp>
      <p:sp>
        <p:nvSpPr>
          <p:cNvPr id="177" name="1) Literature Type"/>
          <p:cNvSpPr txBox="1"/>
          <p:nvPr/>
        </p:nvSpPr>
        <p:spPr>
          <a:xfrm>
            <a:off x="697418" y="2993369"/>
            <a:ext cx="558849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1) Literature Type </a:t>
            </a:r>
          </a:p>
        </p:txBody>
      </p:sp>
      <p:sp>
        <p:nvSpPr>
          <p:cNvPr id="178" name="2) Answers"/>
          <p:cNvSpPr txBox="1"/>
          <p:nvPr/>
        </p:nvSpPr>
        <p:spPr>
          <a:xfrm>
            <a:off x="631249" y="5241667"/>
            <a:ext cx="363257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2) Answers  </a:t>
            </a:r>
          </a:p>
        </p:txBody>
      </p:sp>
      <p:sp>
        <p:nvSpPr>
          <p:cNvPr id="179" name="^ 46   Jesus had asked the disciples what they wanted him…"/>
          <p:cNvSpPr txBox="1"/>
          <p:nvPr/>
        </p:nvSpPr>
        <p:spPr>
          <a:xfrm>
            <a:off x="2092436" y="6228335"/>
            <a:ext cx="20550958" cy="543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46</a:t>
            </a:r>
            <a:r>
              <a:rPr b="0"/>
              <a:t>   </a:t>
            </a:r>
            <a:r>
              <a:t>Jesus had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 </a:t>
            </a:r>
            <a:r>
              <a:t>asked the disciples what they wanted him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to do and they had asked for honour (10:37). </a:t>
            </a:r>
            <a:r>
              <a:rPr b="0"/>
              <a:t>       </a:t>
            </a:r>
            <a:endParaRPr b="0"/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/>
              <a:t>      </a:t>
            </a:r>
            <a:r>
              <a:t>^  The large crowd were pilgrims / followers of Jesus / people 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hoping for the Messiah (cf 11:9).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</a:t>
            </a:r>
            <a:r>
              <a:rPr b="0"/>
              <a:t>^  </a:t>
            </a:r>
            <a:r>
              <a:t>Mark repeats ‘Son of Timaeus’ to emphasise – ‘defiled’.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6" dur="1000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6" grpId="1"/>
      <p:bldP build="p" bldLvl="5" animBg="1" rev="0" advAuto="0" spid="179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84" name="LEARN"/>
          <p:cNvSpPr txBox="1"/>
          <p:nvPr/>
        </p:nvSpPr>
        <p:spPr>
          <a:xfrm>
            <a:off x="799184" y="1069425"/>
            <a:ext cx="4135293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spcBef>
                <a:spcPts val="5000"/>
              </a:spcBef>
              <a:defRPr b="0" i="0"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t>LEARN</a:t>
            </a:r>
            <a:r>
              <a:rPr>
                <a:latin typeface="Rockwell"/>
                <a:ea typeface="Rockwell"/>
                <a:cs typeface="Rockwell"/>
                <a:sym typeface="Rockwell"/>
              </a:rPr>
              <a:t> </a:t>
            </a:r>
          </a:p>
        </p:txBody>
      </p:sp>
      <p:sp>
        <p:nvSpPr>
          <p:cNvPr id="185" name="^ 2) Answers contd."/>
          <p:cNvSpPr txBox="1"/>
          <p:nvPr/>
        </p:nvSpPr>
        <p:spPr>
          <a:xfrm>
            <a:off x="722965" y="2573161"/>
            <a:ext cx="6038947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2) Answers </a:t>
            </a:r>
            <a:r>
              <a:rPr b="0"/>
              <a:t>contd.</a:t>
            </a:r>
            <a:r>
              <a:t>  </a:t>
            </a:r>
          </a:p>
        </p:txBody>
      </p:sp>
      <p:sp>
        <p:nvSpPr>
          <p:cNvPr id="186" name="^ 47  ‘Son of David’ stated his belief that Jesus was the Messiah.…"/>
          <p:cNvSpPr txBox="1"/>
          <p:nvPr/>
        </p:nvSpPr>
        <p:spPr>
          <a:xfrm>
            <a:off x="2630385" y="3356531"/>
            <a:ext cx="21074738" cy="906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47</a:t>
            </a:r>
            <a:r>
              <a:rPr b="0"/>
              <a:t>  ‘</a:t>
            </a:r>
            <a:r>
              <a:t>Son of David’ stated his belief that Jesus was the Messiah.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</a:t>
            </a:r>
            <a:r>
              <a:rPr b="0"/>
              <a:t>       </a:t>
            </a:r>
            <a:r>
              <a:t>The blind man felt ‘mercy’ was his primary need – more 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important than healing for his blindness.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endParaRPr b="0"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^49   Jesus wanted Barnabus to come to Him expressing his faith.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^50   Leaving his cloak could be a sign of his faith:  he left every-</a:t>
            </a:r>
          </a:p>
          <a:p>
            <a:pPr marL="840739" indent="-480059" defTabSz="457200">
              <a:spcBef>
                <a:spcPts val="9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thing of his old life behind.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^47  Mark is showing that our greatest need in our ‘defiled’ /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sinful state before God is mercy for forgiveness.   </a:t>
            </a:r>
          </a:p>
        </p:txBody>
      </p:sp>
      <p:sp>
        <p:nvSpPr>
          <p:cNvPr id="187" name="^ 3) Surprises?"/>
          <p:cNvSpPr txBox="1"/>
          <p:nvPr/>
        </p:nvSpPr>
        <p:spPr>
          <a:xfrm>
            <a:off x="945093" y="9549726"/>
            <a:ext cx="4835431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3) Surprises?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1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9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192" name="LISTEN"/>
          <p:cNvSpPr txBox="1"/>
          <p:nvPr/>
        </p:nvSpPr>
        <p:spPr>
          <a:xfrm>
            <a:off x="799184" y="1056725"/>
            <a:ext cx="41135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LISTEN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193" name="^ 1) Main Point?"/>
          <p:cNvSpPr txBox="1"/>
          <p:nvPr/>
        </p:nvSpPr>
        <p:spPr>
          <a:xfrm>
            <a:off x="650502" y="3220018"/>
            <a:ext cx="5512428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Main Point?   </a:t>
            </a:r>
          </a:p>
        </p:txBody>
      </p:sp>
      <p:sp>
        <p:nvSpPr>
          <p:cNvPr id="194" name="^ 47  Faith in Jesus enables even the least ‘deserving’ to…"/>
          <p:cNvSpPr txBox="1"/>
          <p:nvPr/>
        </p:nvSpPr>
        <p:spPr>
          <a:xfrm>
            <a:off x="2723470" y="4216400"/>
            <a:ext cx="19903697" cy="528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47</a:t>
            </a:r>
            <a:r>
              <a:rPr b="0"/>
              <a:t>  F</a:t>
            </a:r>
            <a:r>
              <a:t>aith in Jesus enables</a:t>
            </a:r>
            <a:r>
              <a:rPr>
                <a:solidFill>
                  <a:srgbClr val="FF0000"/>
                </a:solidFill>
              </a:rPr>
              <a:t> </a:t>
            </a:r>
            <a:r>
              <a:t>even the least ‘deserving’</a:t>
            </a:r>
            <a:r>
              <a:rPr>
                <a:solidFill>
                  <a:srgbClr val="FF0000"/>
                </a:solidFill>
              </a:rPr>
              <a:t> </a:t>
            </a:r>
            <a:r>
              <a:t>to</a:t>
            </a:r>
          </a:p>
          <a:p>
            <a:pPr marL="840739" indent="-480059" defTabSz="457200">
              <a:spcBef>
                <a:spcPts val="1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see / be saved.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</a:t>
            </a:r>
            <a:r>
              <a:rPr b="0"/>
              <a:t>verse </a:t>
            </a:r>
            <a:r>
              <a:t>52a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^ ‘’Go”, said Jesus, “your faith has healed you”.    </a:t>
            </a:r>
          </a:p>
        </p:txBody>
      </p:sp>
      <p:sp>
        <p:nvSpPr>
          <p:cNvPr id="195" name="2) Key Verse?"/>
          <p:cNvSpPr txBox="1"/>
          <p:nvPr/>
        </p:nvSpPr>
        <p:spPr>
          <a:xfrm>
            <a:off x="732173" y="6427886"/>
            <a:ext cx="4948869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2) Key Verse?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00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01" name="^ 1) GOD (Father, Son, Holy Spirit)?"/>
          <p:cNvSpPr txBox="1"/>
          <p:nvPr/>
        </p:nvSpPr>
        <p:spPr>
          <a:xfrm>
            <a:off x="609517" y="2469227"/>
            <a:ext cx="1113214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GOD (Father, Son, Holy Spirit)?  </a:t>
            </a:r>
          </a:p>
        </p:txBody>
      </p:sp>
      <p:sp>
        <p:nvSpPr>
          <p:cNvPr id="202" name="^ 49   God hears any who call for mercy in Jesus’ name.…"/>
          <p:cNvSpPr txBox="1"/>
          <p:nvPr/>
        </p:nvSpPr>
        <p:spPr>
          <a:xfrm>
            <a:off x="1709762" y="3596963"/>
            <a:ext cx="21368552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49   God hears any who call for mercy in Jesus’ name.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51   God wants us to verbalise our requests to Him.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52   God’s word is powerful and effective.</a:t>
            </a:r>
          </a:p>
        </p:txBody>
      </p:sp>
      <p:sp>
        <p:nvSpPr>
          <p:cNvPr id="203" name="^ a) His nature and character?"/>
          <p:cNvSpPr txBox="1"/>
          <p:nvPr/>
        </p:nvSpPr>
        <p:spPr>
          <a:xfrm>
            <a:off x="11886517" y="2469227"/>
            <a:ext cx="9525472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a) His nature and character?   </a:t>
            </a:r>
          </a:p>
        </p:txBody>
      </p:sp>
      <p:sp>
        <p:nvSpPr>
          <p:cNvPr id="204" name="^ b) His grace"/>
          <p:cNvSpPr txBox="1"/>
          <p:nvPr/>
        </p:nvSpPr>
        <p:spPr>
          <a:xfrm>
            <a:off x="11886517" y="6863298"/>
            <a:ext cx="4683958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b) His grace   </a:t>
            </a:r>
          </a:p>
        </p:txBody>
      </p:sp>
      <p:sp>
        <p:nvSpPr>
          <p:cNvPr id="205" name="^ 47  God requires no payment from us - all we have to do is ask."/>
          <p:cNvSpPr txBox="1"/>
          <p:nvPr/>
        </p:nvSpPr>
        <p:spPr>
          <a:xfrm>
            <a:off x="1418579" y="7651032"/>
            <a:ext cx="211570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 ^ </a:t>
            </a:r>
            <a:r>
              <a:t>47  God requires no payment from us - all we have to do is ask.  </a:t>
            </a:r>
          </a:p>
        </p:txBody>
      </p:sp>
      <p:sp>
        <p:nvSpPr>
          <p:cNvPr id="206" name="^ c) Jesus / His salvation on the cross"/>
          <p:cNvSpPr txBox="1"/>
          <p:nvPr/>
        </p:nvSpPr>
        <p:spPr>
          <a:xfrm>
            <a:off x="11886517" y="9013339"/>
            <a:ext cx="10768675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c) Jesus / His salvation on the cross</a:t>
            </a:r>
          </a:p>
        </p:txBody>
      </p:sp>
      <p:sp>
        <p:nvSpPr>
          <p:cNvPr id="207" name="^ 49  Jesus may ask us to transmit his call to someone else.…"/>
          <p:cNvSpPr txBox="1"/>
          <p:nvPr/>
        </p:nvSpPr>
        <p:spPr>
          <a:xfrm>
            <a:off x="3232285" y="9908816"/>
            <a:ext cx="20109504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49  Jesus may ask us to transmit his call to someone else.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52  Jesus gives healing / salvation to the faithful, by His Word.</a:t>
            </a:r>
          </a:p>
        </p:txBody>
      </p:sp>
      <p:sp>
        <p:nvSpPr>
          <p:cNvPr id="208" name="Jesus gives healing / salvation to the faithful, by His Word."/>
          <p:cNvSpPr txBox="1"/>
          <p:nvPr/>
        </p:nvSpPr>
        <p:spPr>
          <a:xfrm>
            <a:off x="5026286" y="10830526"/>
            <a:ext cx="1832133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u="sng"/>
              <a:t>Jesus gives healing / salvation to the faithful, by His Word</a:t>
            </a:r>
            <a:r>
              <a:t>.</a:t>
            </a:r>
          </a:p>
        </p:txBody>
      </p:sp>
      <p:sp>
        <p:nvSpPr>
          <p:cNvPr id="209" name="^Underline the phrase that applies the Main Point."/>
          <p:cNvSpPr txBox="1"/>
          <p:nvPr/>
        </p:nvSpPr>
        <p:spPr>
          <a:xfrm>
            <a:off x="8204923" y="1185717"/>
            <a:ext cx="1630248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Class="entr" nodeType="with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Class="entr" nodeType="with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10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1" dur="1000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07" grpId="5"/>
      <p:bldP build="whole" bldLvl="1" animBg="1" rev="0" advAuto="0" spid="206" grpId="4"/>
      <p:bldP build="p" bldLvl="5" animBg="1" rev="0" advAuto="0" spid="202" grpId="1"/>
      <p:bldP build="whole" bldLvl="1" animBg="1" rev="0" advAuto="0" spid="208" grpId="7"/>
      <p:bldP build="whole" bldLvl="1" animBg="1" rev="0" advAuto="0" spid="209" grpId="6"/>
      <p:bldP build="p" bldLvl="5" animBg="1" rev="0" advAuto="0" spid="205" grpId="3"/>
      <p:bldP build="whole" bldLvl="1" animBg="1" rev="0" advAuto="0" spid="204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14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15" name="^ 2) What should I do?"/>
          <p:cNvSpPr txBox="1"/>
          <p:nvPr/>
        </p:nvSpPr>
        <p:spPr>
          <a:xfrm>
            <a:off x="650502" y="2912047"/>
            <a:ext cx="676290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What should I do?</a:t>
            </a:r>
          </a:p>
        </p:txBody>
      </p:sp>
      <p:sp>
        <p:nvSpPr>
          <p:cNvPr id="216" name="^48  Do not discount any, however unworthy, who cry to Jesus…"/>
          <p:cNvSpPr txBox="1"/>
          <p:nvPr/>
        </p:nvSpPr>
        <p:spPr>
          <a:xfrm>
            <a:off x="2111539" y="4842726"/>
            <a:ext cx="20656728" cy="490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^48  Do not discount any, however unworthy, who cry to Jesus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for mercy.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^50  Leave behind everything as you come to Jesus.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^51  Make your requests known to Jesus.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^52  Believe in and follow Jesus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17" name="Believe in and follow Jesus."/>
          <p:cNvSpPr txBox="1"/>
          <p:nvPr/>
        </p:nvSpPr>
        <p:spPr>
          <a:xfrm>
            <a:off x="3685531" y="8725993"/>
            <a:ext cx="8774382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u="sng"/>
              <a:t>Believe in and follow Jesus</a:t>
            </a:r>
            <a:r>
              <a:t>.</a:t>
            </a:r>
          </a:p>
        </p:txBody>
      </p:sp>
      <p:sp>
        <p:nvSpPr>
          <p:cNvPr id="218" name="^Underline the phrase that applies the Main Point."/>
          <p:cNvSpPr txBox="1"/>
          <p:nvPr/>
        </p:nvSpPr>
        <p:spPr>
          <a:xfrm>
            <a:off x="3716797" y="10529626"/>
            <a:ext cx="1812606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8" grpId="2"/>
      <p:bldP build="p" bldLvl="5" animBg="1" rev="0" advAuto="0" spid="216" grpId="1"/>
      <p:bldP build="whole" bldLvl="1" animBg="1" rev="0" advAuto="0" spid="217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39688" y="-2513070"/>
            <a:ext cx="24463311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27" name="Study 2                                                      Mark 11:1-11"/>
          <p:cNvSpPr txBox="1"/>
          <p:nvPr/>
        </p:nvSpPr>
        <p:spPr>
          <a:xfrm>
            <a:off x="1793299" y="818935"/>
            <a:ext cx="195546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2                                                      Mark 11:1-11</a:t>
            </a:r>
          </a:p>
        </p:txBody>
      </p:sp>
      <p:sp>
        <p:nvSpPr>
          <p:cNvPr id="228" name="1  Jerusalem            ‘Capital’ of Holy land, with the Temple.…"/>
          <p:cNvSpPr txBox="1"/>
          <p:nvPr/>
        </p:nvSpPr>
        <p:spPr>
          <a:xfrm>
            <a:off x="3047150" y="3995335"/>
            <a:ext cx="20704581" cy="777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2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1  </a:t>
            </a:r>
            <a:r>
              <a:rPr b="1" i="1"/>
              <a:t>Jerusalem</a:t>
            </a:r>
            <a:r>
              <a:rPr b="1"/>
              <a:t>  </a:t>
            </a:r>
            <a:r>
              <a:t>          ‘Capital’ of Holy land, with the Temple.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1680210" indent="-1680210" defTabSz="457200">
              <a:spcBef>
                <a:spcPts val="2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    </a:t>
            </a:r>
            <a:r>
              <a:rPr b="1" i="1"/>
              <a:t>Bethphage / Bethany</a:t>
            </a:r>
            <a:r>
              <a:rPr b="1"/>
              <a:t> </a:t>
            </a:r>
            <a:r>
              <a:t>  Villages outside Jerusalem (1- 2 miles)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.</a:t>
            </a:r>
          </a:p>
          <a:p>
            <a:pPr marL="1680210" indent="-1680210" defTabSz="457200">
              <a:spcBef>
                <a:spcPts val="2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</a:t>
            </a:r>
            <a:r>
              <a:rPr b="1" i="1"/>
              <a:t>Mount of Olives</a:t>
            </a:r>
            <a:r>
              <a:rPr b="1"/>
              <a:t> </a:t>
            </a:r>
            <a:r>
              <a:t>Small hill opposite Jerusalem on route from Bethany.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.</a:t>
            </a:r>
            <a:r>
              <a:t>    </a:t>
            </a:r>
            <a:endParaRPr b="1" i="1"/>
          </a:p>
          <a:p>
            <a:pPr marL="1680210" indent="-1680210" defTabSz="457200">
              <a:spcBef>
                <a:spcPts val="2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i="1"/>
              <a:t> </a:t>
            </a:r>
            <a:r>
              <a:rPr b="1"/>
              <a:t>2   </a:t>
            </a:r>
            <a:r>
              <a:rPr b="1" i="1"/>
              <a:t>Colt </a:t>
            </a:r>
            <a:r>
              <a:rPr i="1"/>
              <a:t>                      </a:t>
            </a:r>
            <a:r>
              <a:t>Foal of an ass. Transport of a King coming in peace.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3   </a:t>
            </a:r>
            <a:r>
              <a:rPr b="1" i="1"/>
              <a:t>The Lord</a:t>
            </a:r>
            <a:r>
              <a:rPr b="1"/>
              <a:t> </a:t>
            </a:r>
            <a:r>
              <a:t>             Coinciding with the words used when reading the OT,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to avoid saying ‘Yahweh’, the God of Israel and  </a:t>
            </a:r>
          </a:p>
          <a:p>
            <a:pPr marL="1680210" indent="-1680210" defTabSz="457200">
              <a:spcBef>
                <a:spcPts val="2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potentially taking God’s name in vain. </a:t>
            </a:r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7   </a:t>
            </a:r>
            <a:r>
              <a:rPr b="1" i="1"/>
              <a:t>Cloaks</a:t>
            </a:r>
            <a:r>
              <a:rPr b="1"/>
              <a:t> </a:t>
            </a:r>
            <a:r>
              <a:t>                 Outer garment.</a:t>
            </a:r>
          </a:p>
        </p:txBody>
      </p:sp>
      <p:sp>
        <p:nvSpPr>
          <p:cNvPr id="229" name="Jesus is the peaceful Saviour"/>
          <p:cNvSpPr txBox="1"/>
          <p:nvPr/>
        </p:nvSpPr>
        <p:spPr>
          <a:xfrm>
            <a:off x="1793299" y="1984043"/>
            <a:ext cx="122359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Jesus is the peaceful Saviour</a:t>
            </a:r>
          </a:p>
        </p:txBody>
      </p:sp>
      <p:sp>
        <p:nvSpPr>
          <p:cNvPr id="230" name="Word List"/>
          <p:cNvSpPr txBox="1"/>
          <p:nvPr/>
        </p:nvSpPr>
        <p:spPr>
          <a:xfrm>
            <a:off x="3230692" y="3289080"/>
            <a:ext cx="292488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Word List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35" name="Study 2                                                      Mark 11:1-11"/>
          <p:cNvSpPr txBox="1"/>
          <p:nvPr/>
        </p:nvSpPr>
        <p:spPr>
          <a:xfrm>
            <a:off x="1793299" y="818935"/>
            <a:ext cx="195546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2                                                      Mark 11:1-11</a:t>
            </a:r>
          </a:p>
        </p:txBody>
      </p:sp>
      <p:sp>
        <p:nvSpPr>
          <p:cNvPr id="236" name="9   Hosanna                     Exclamation of praise; literally, ‘Save now!’…"/>
          <p:cNvSpPr txBox="1"/>
          <p:nvPr/>
        </p:nvSpPr>
        <p:spPr>
          <a:xfrm>
            <a:off x="2913597" y="4674775"/>
            <a:ext cx="20358755" cy="496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2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</a:t>
            </a:r>
            <a:r>
              <a:t>9   </a:t>
            </a:r>
            <a:r>
              <a:rPr i="1"/>
              <a:t>Hosanna                     </a:t>
            </a:r>
            <a:r>
              <a:rPr b="0"/>
              <a:t>Exclamation of praise; literally, ‘Save now!’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endParaRPr b="0"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1680210" indent="-1680210" defTabSz="457200">
              <a:spcBef>
                <a:spcPts val="2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10</a:t>
            </a:r>
            <a:r>
              <a:rPr i="1"/>
              <a:t>   Kingdom of David</a:t>
            </a:r>
            <a:r>
              <a:t> </a:t>
            </a:r>
            <a:r>
              <a:rPr b="0"/>
              <a:t>  The territory of David, a former King of Israel.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endParaRPr b="0"/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11</a:t>
            </a:r>
            <a:r>
              <a:rPr b="1" i="1"/>
              <a:t>   The Temple</a:t>
            </a:r>
            <a:r>
              <a:t>               </a:t>
            </a:r>
            <a:r>
              <a:rPr b="1"/>
              <a:t> </a:t>
            </a:r>
            <a:r>
              <a:t>Centre of Jewish religion, where God's presence </a:t>
            </a:r>
          </a:p>
          <a:p>
            <a:pPr marL="1680210" indent="-1680210" defTabSz="457200">
              <a:spcBef>
                <a:spcPts val="2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        was known. Where sacrifices were made.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.</a:t>
            </a:r>
            <a:r>
              <a:t>    </a:t>
            </a:r>
            <a:endParaRPr b="1" i="1"/>
          </a:p>
          <a:p>
            <a:pPr marL="1680210" indent="-1680210" defTabSz="457200">
              <a:spcBef>
                <a:spcPts val="8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 i="1"/>
              <a:t>   </a:t>
            </a:r>
            <a:r>
              <a:rPr b="1"/>
              <a:t>   </a:t>
            </a:r>
            <a:r>
              <a:rPr b="1" i="1"/>
              <a:t>The Twelve </a:t>
            </a:r>
            <a:r>
              <a:rPr i="1"/>
              <a:t>                 </a:t>
            </a:r>
            <a:r>
              <a:t>The disciples Jesus had chosen.</a:t>
            </a:r>
          </a:p>
        </p:txBody>
      </p:sp>
      <p:sp>
        <p:nvSpPr>
          <p:cNvPr id="237" name="Jesus is the peaceful Saviour"/>
          <p:cNvSpPr txBox="1"/>
          <p:nvPr/>
        </p:nvSpPr>
        <p:spPr>
          <a:xfrm>
            <a:off x="1793299" y="1984043"/>
            <a:ext cx="122359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Jesus is the peaceful Saviour</a:t>
            </a:r>
          </a:p>
        </p:txBody>
      </p:sp>
      <p:sp>
        <p:nvSpPr>
          <p:cNvPr id="238" name="Word List  contd"/>
          <p:cNvSpPr txBox="1"/>
          <p:nvPr/>
        </p:nvSpPr>
        <p:spPr>
          <a:xfrm>
            <a:off x="3232751" y="3295113"/>
            <a:ext cx="4737075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Word List  </a:t>
            </a:r>
            <a:r>
              <a:rPr b="0" i="1"/>
              <a:t>contd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43" name="Study 2                                                      Mark 11:1-11"/>
          <p:cNvSpPr txBox="1"/>
          <p:nvPr/>
        </p:nvSpPr>
        <p:spPr>
          <a:xfrm>
            <a:off x="1793299" y="818935"/>
            <a:ext cx="195546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2                                                      Mark 11:1-11</a:t>
            </a:r>
          </a:p>
        </p:txBody>
      </p:sp>
      <p:sp>
        <p:nvSpPr>
          <p:cNvPr id="244" name="2   Colt       (Zechariah 9:9)…"/>
          <p:cNvSpPr txBox="1"/>
          <p:nvPr/>
        </p:nvSpPr>
        <p:spPr>
          <a:xfrm>
            <a:off x="2932850" y="4543050"/>
            <a:ext cx="19318137" cy="553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</a:t>
            </a:r>
            <a:r>
              <a:t>2   </a:t>
            </a:r>
            <a:r>
              <a:rPr i="1"/>
              <a:t>Colt       </a:t>
            </a:r>
            <a:r>
              <a:t>(Zechariah 9:9)    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</a:t>
            </a:r>
            <a:r>
              <a:rPr b="0"/>
              <a:t>‘See your King comes to you, righteous and having salvation, gentle</a:t>
            </a:r>
            <a:endParaRPr b="0"/>
          </a:p>
          <a:p>
            <a:pPr marL="1680210" indent="-1680210" defTabSz="457200">
              <a:spcBef>
                <a:spcPts val="34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and riding on a donkey’. (A prophecy of  Messiah)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endParaRPr b="0"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10</a:t>
            </a:r>
            <a:r>
              <a:rPr i="1"/>
              <a:t>   Kingdom of David</a:t>
            </a:r>
            <a:r>
              <a:t> </a:t>
            </a:r>
            <a:r>
              <a:rPr b="0"/>
              <a:t> </a:t>
            </a:r>
            <a:r>
              <a:t>(1 Chronicles 17:14)  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</a:t>
            </a:r>
            <a:r>
              <a:rPr b="0"/>
              <a:t>The Lord said, ‘I will set (David) over my house and my kingdom for</a:t>
            </a:r>
            <a:endParaRPr b="0"/>
          </a:p>
          <a:p>
            <a: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ever; his throne will be established for ever’.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 </a:t>
            </a:r>
          </a:p>
        </p:txBody>
      </p:sp>
      <p:sp>
        <p:nvSpPr>
          <p:cNvPr id="245" name="Jesus is the peaceful Saviour"/>
          <p:cNvSpPr txBox="1"/>
          <p:nvPr/>
        </p:nvSpPr>
        <p:spPr>
          <a:xfrm>
            <a:off x="1793299" y="1984043"/>
            <a:ext cx="122359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Jesus is the peaceful Saviour</a:t>
            </a:r>
          </a:p>
        </p:txBody>
      </p:sp>
      <p:sp>
        <p:nvSpPr>
          <p:cNvPr id="246" name="Bible Connections"/>
          <p:cNvSpPr txBox="1"/>
          <p:nvPr/>
        </p:nvSpPr>
        <p:spPr>
          <a:xfrm>
            <a:off x="3232751" y="3295113"/>
            <a:ext cx="540072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Bible Connections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51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252" name="Questions?…"/>
          <p:cNvSpPr txBox="1"/>
          <p:nvPr/>
        </p:nvSpPr>
        <p:spPr>
          <a:xfrm>
            <a:off x="2984352" y="2156726"/>
            <a:ext cx="20230335" cy="106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lnSpc>
                <a:spcPct val="80000"/>
              </a:lnSpc>
              <a:spcBef>
                <a:spcPts val="800"/>
              </a:spcBef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Questions?</a:t>
            </a:r>
          </a:p>
          <a:p>
            <a:pPr marL="840739" indent="-480059" defTabSz="457200">
              <a:lnSpc>
                <a:spcPct val="80000"/>
              </a:lnSpc>
              <a:spcBef>
                <a:spcPts val="9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   Why did he send two disciples?</a:t>
            </a:r>
          </a:p>
          <a:p>
            <a:pPr marL="840739" indent="-480059" defTabSz="457200">
              <a:lnSpc>
                <a:spcPct val="80000"/>
              </a:lnSpc>
              <a:spcBef>
                <a:spcPts val="9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2   How did Jesus know the colt would be there? </a:t>
            </a:r>
          </a:p>
          <a:p>
            <a:pPr marL="840739" indent="-480059" defTabSz="457200">
              <a:lnSpc>
                <a:spcPct val="80000"/>
              </a:lnSpc>
              <a:spcBef>
                <a:spcPts val="9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3   What did He mean / What did they understand by  </a:t>
            </a:r>
          </a:p>
          <a:p>
            <a:pPr marL="840739" indent="-480059" defTabSz="457200">
              <a:lnSpc>
                <a:spcPct val="80000"/>
              </a:lnSpc>
              <a:spcBef>
                <a:spcPts val="9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‘The Lord’? </a:t>
            </a:r>
          </a:p>
          <a:p>
            <a:pPr marL="840739" indent="-480059" defTabSz="457200">
              <a:lnSpc>
                <a:spcPct val="80000"/>
              </a:lnSpc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7   What does the spreading of cloaks and branches mean? </a:t>
            </a:r>
          </a:p>
          <a:p>
            <a:pPr marL="840739" indent="-480059" defTabSz="457200">
              <a:lnSpc>
                <a:spcPct val="80000"/>
              </a:lnSpc>
              <a:spcBef>
                <a:spcPts val="9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(What did Bartimaeus do?!)</a:t>
            </a:r>
          </a:p>
          <a:p>
            <a:pPr marL="840739" indent="-480059" defTabSz="457200">
              <a:lnSpc>
                <a:spcPct val="80000"/>
              </a:lnSpc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9   What did the crowd mean by ‘Hosanna!   Blessed is He </a:t>
            </a:r>
          </a:p>
          <a:p>
            <a:pPr marL="840739" indent="-480059" defTabSz="457200">
              <a:lnSpc>
                <a:spcPct val="80000"/>
              </a:lnSpc>
              <a:spcBef>
                <a:spcPts val="9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who comes . . . Hosanna in the highest’?  </a:t>
            </a:r>
          </a:p>
          <a:p>
            <a:pPr marL="840739" indent="-480059" defTabSz="457200">
              <a:lnSpc>
                <a:spcPct val="80000"/>
              </a:lnSpc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^11   If it was that late, why didn’t He wait until the next day </a:t>
            </a:r>
          </a:p>
          <a:p>
            <a:pPr marL="840739" indent="-480059" defTabSz="457200">
              <a:lnSpc>
                <a:spcPct val="80000"/>
              </a:lnSpc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to enter Jerusalem?    </a:t>
            </a:r>
            <a:r>
              <a:rPr b="0"/>
              <a:t> </a:t>
            </a:r>
            <a:r>
              <a:t>  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04800" defTabSz="457200">
              <a:lnSpc>
                <a:spcPct val="80000"/>
              </a:lnSpc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Surprises?</a:t>
            </a:r>
          </a:p>
          <a:p>
            <a:pPr defTabSz="457200">
              <a:lnSpc>
                <a:spcPct val="80000"/>
              </a:lnSpc>
              <a:defRPr i="0" sz="5333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 </a:t>
            </a: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^3     Jesus told the disciples to say, ‘The Lord needs it’</a:t>
            </a:r>
            <a:r>
              <a:t>.  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000"/>
                                        <p:tgtEl>
                                          <p:spTgt spid="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1000"/>
                                        <p:tgtEl>
                                          <p:spTgt spid="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0"/>
                                        <p:tgtEl>
                                          <p:spTgt spid="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1" dur="1000"/>
                                        <p:tgtEl>
                                          <p:spTgt spid="2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2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6" dur="1000"/>
                                        <p:tgtEl>
                                          <p:spTgt spid="2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57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258" name="^  9    The disciples were expecting glory.  (10:37)…"/>
          <p:cNvSpPr txBox="1"/>
          <p:nvPr/>
        </p:nvSpPr>
        <p:spPr>
          <a:xfrm>
            <a:off x="1790231" y="4067013"/>
            <a:ext cx="21790137" cy="607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9    The disciples were expecting glory.  (10:37)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^10    Bartimaeus was the first non-disciple to recognise</a:t>
            </a:r>
          </a:p>
          <a:p>
            <a:pPr marL="840739" indent="-480059" defTabSz="457200">
              <a:spcBef>
                <a:spcPts val="8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that Jesus was the expected King. (10:48)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/>
              <a:t>^</a:t>
            </a:r>
            <a:r>
              <a:t>9,10  Peter had confessed Jesus as the Messiah / Christ / King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but Jesus had warned them not to tell others yet. (8:29)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 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59" name="Surrounding Text"/>
          <p:cNvSpPr txBox="1"/>
          <p:nvPr/>
        </p:nvSpPr>
        <p:spPr>
          <a:xfrm>
            <a:off x="650048" y="3144763"/>
            <a:ext cx="5241233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Surrounding Text</a:t>
            </a:r>
          </a:p>
        </p:txBody>
      </p:sp>
      <p:sp>
        <p:nvSpPr>
          <p:cNvPr id="260" name="The Book?"/>
          <p:cNvSpPr txBox="1"/>
          <p:nvPr/>
        </p:nvSpPr>
        <p:spPr>
          <a:xfrm>
            <a:off x="636410" y="7226162"/>
            <a:ext cx="325720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Book?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65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266" name="^10   Pilate had had a notice prepared:  ‘Jesus of Nazareth. The…"/>
          <p:cNvSpPr txBox="1"/>
          <p:nvPr/>
        </p:nvSpPr>
        <p:spPr>
          <a:xfrm>
            <a:off x="2006389" y="4176859"/>
            <a:ext cx="21790137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^10   Pilate had had a notice prepared:  ‘Jesus of Nazareth. The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King of the Jews’ (John 19:19)</a:t>
            </a: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.</a:t>
            </a:r>
          </a:p>
        </p:txBody>
      </p:sp>
      <p:sp>
        <p:nvSpPr>
          <p:cNvPr id="267" name="The whole Bible?"/>
          <p:cNvSpPr txBox="1"/>
          <p:nvPr/>
        </p:nvSpPr>
        <p:spPr>
          <a:xfrm>
            <a:off x="667795" y="3200001"/>
            <a:ext cx="5119525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whole Bible?</a:t>
            </a:r>
          </a:p>
        </p:txBody>
      </p:sp>
      <p:sp>
        <p:nvSpPr>
          <p:cNvPr id="268" name="^God and humanity have been separated by sin.…"/>
          <p:cNvSpPr txBox="1"/>
          <p:nvPr/>
        </p:nvSpPr>
        <p:spPr>
          <a:xfrm>
            <a:off x="3656401" y="7906594"/>
            <a:ext cx="21790138" cy="360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^God and humanity have been separated by sin.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^God’s requirements of the Law have been given but not met.</a:t>
            </a:r>
          </a:p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^God’s solution is about to happen as He sends His Son, Jesus. </a:t>
            </a:r>
          </a:p>
        </p:txBody>
      </p:sp>
      <p:sp>
        <p:nvSpPr>
          <p:cNvPr id="269" name="^ The Bible Story?"/>
          <p:cNvSpPr txBox="1"/>
          <p:nvPr/>
        </p:nvSpPr>
        <p:spPr>
          <a:xfrm>
            <a:off x="877743" y="6802546"/>
            <a:ext cx="5569314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Bible Story?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2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1000"/>
                                        <p:tgtEl>
                                          <p:spTgt spid="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000"/>
                                        <p:tgtEl>
                                          <p:spTgt spid="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66" grpId="1"/>
      <p:bldP build="p" bldLvl="5" animBg="1" rev="0" advAuto="0" spid="268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74" name="LEARN"/>
          <p:cNvSpPr txBox="1"/>
          <p:nvPr/>
        </p:nvSpPr>
        <p:spPr>
          <a:xfrm>
            <a:off x="799184" y="1056725"/>
            <a:ext cx="39983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75" name="^ 1) Answers"/>
          <p:cNvSpPr txBox="1"/>
          <p:nvPr/>
        </p:nvSpPr>
        <p:spPr>
          <a:xfrm>
            <a:off x="697418" y="2993369"/>
            <a:ext cx="3856809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Answers</a:t>
            </a:r>
          </a:p>
        </p:txBody>
      </p:sp>
      <p:sp>
        <p:nvSpPr>
          <p:cNvPr id="276" name="^ 2  He sent two as a witness to the event.…"/>
          <p:cNvSpPr txBox="1"/>
          <p:nvPr/>
        </p:nvSpPr>
        <p:spPr>
          <a:xfrm>
            <a:off x="1791894" y="3981790"/>
            <a:ext cx="21667850" cy="843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2  He sent two as a witness to the event.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rPr b="0"/>
              <a:t>       </a:t>
            </a:r>
            <a:endParaRPr b="0"/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</a:t>
            </a:r>
            <a:r>
              <a:rPr b="0"/>
              <a:t>     </a:t>
            </a:r>
            <a:r>
              <a:t>The Spirit revealed the colt’s situation to Him. 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/>
              <a:t>^ </a:t>
            </a:r>
            <a:r>
              <a:t>3  ‘The Lord’ refers to Jesus personally, the one who would send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the colt back soon afterwards. It was a divine claim. 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7  Putting their cloaks on the colt honoured Jesus (?)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9  The crowd accepted Jesus’ claim as Messiah,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quoting Psalm 118:25,26, and called on Jesus to establish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His Kingdom and save them (from Roman occupation?).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7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81" name="LEARN"/>
          <p:cNvSpPr txBox="1"/>
          <p:nvPr/>
        </p:nvSpPr>
        <p:spPr>
          <a:xfrm>
            <a:off x="799184" y="1056725"/>
            <a:ext cx="413529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82" name="^ 1) Answers contd."/>
          <p:cNvSpPr txBox="1"/>
          <p:nvPr/>
        </p:nvSpPr>
        <p:spPr>
          <a:xfrm>
            <a:off x="650502" y="2912047"/>
            <a:ext cx="603894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1) Answers </a:t>
            </a:r>
            <a:r>
              <a:rPr b="0"/>
              <a:t>contd.</a:t>
            </a:r>
            <a:r>
              <a:t>  </a:t>
            </a:r>
          </a:p>
        </p:txBody>
      </p:sp>
      <p:sp>
        <p:nvSpPr>
          <p:cNvPr id="283" name="^ 11   He went to the Temple (not the Roman garrison) to…"/>
          <p:cNvSpPr txBox="1"/>
          <p:nvPr/>
        </p:nvSpPr>
        <p:spPr>
          <a:xfrm>
            <a:off x="2011184" y="3787946"/>
            <a:ext cx="21074738" cy="673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11   He went to the Temple (not the Roman garrison) to </a:t>
            </a:r>
            <a:endParaRPr b="0"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            assert that His mission and Messiah-ship were </a:t>
            </a:r>
            <a:endParaRPr b="0"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            spiritual not military. </a:t>
            </a:r>
            <a:r>
              <a:t> </a:t>
            </a:r>
          </a:p>
          <a:p>
            <a:pPr marL="840739" indent="-480059" defTabSz="457200">
              <a:spcBef>
                <a:spcPts val="9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3    Jesus was ‘breaking cover’. He laid claim to the titles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‘Messiah’ and ‘The Lord’.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</a:p>
        </p:txBody>
      </p:sp>
      <p:sp>
        <p:nvSpPr>
          <p:cNvPr id="284" name="2) Surprises?"/>
          <p:cNvSpPr txBox="1"/>
          <p:nvPr/>
        </p:nvSpPr>
        <p:spPr>
          <a:xfrm>
            <a:off x="774369" y="7466219"/>
            <a:ext cx="427253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2) Surprises?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1000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1000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8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89" name="LISTEN"/>
          <p:cNvSpPr txBox="1"/>
          <p:nvPr/>
        </p:nvSpPr>
        <p:spPr>
          <a:xfrm>
            <a:off x="799184" y="1056725"/>
            <a:ext cx="41135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LISTEN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90" name="^ 1) Main Point?"/>
          <p:cNvSpPr txBox="1"/>
          <p:nvPr/>
        </p:nvSpPr>
        <p:spPr>
          <a:xfrm>
            <a:off x="650502" y="2912047"/>
            <a:ext cx="551242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Main Point?   </a:t>
            </a:r>
          </a:p>
        </p:txBody>
      </p:sp>
      <p:sp>
        <p:nvSpPr>
          <p:cNvPr id="291" name="^ Jesus presents Himself as a peaceful Saviour and King.…"/>
          <p:cNvSpPr txBox="1"/>
          <p:nvPr/>
        </p:nvSpPr>
        <p:spPr>
          <a:xfrm>
            <a:off x="2498317" y="3634331"/>
            <a:ext cx="21074737" cy="528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Jesus presents Himself as a peaceful Saviour and King</a:t>
            </a:r>
            <a:r>
              <a:t>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Verse 7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When they brought the colt to Jesus and threw their cloaks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over it, He sat on it.    </a:t>
            </a:r>
          </a:p>
        </p:txBody>
      </p:sp>
      <p:sp>
        <p:nvSpPr>
          <p:cNvPr id="292" name="2) Key Verse?"/>
          <p:cNvSpPr txBox="1"/>
          <p:nvPr/>
        </p:nvSpPr>
        <p:spPr>
          <a:xfrm>
            <a:off x="783766" y="5306867"/>
            <a:ext cx="494887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2) Key Verse?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9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297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298" name="^ 1) GOD (Father, Son, Holy Spirit)?"/>
          <p:cNvSpPr txBox="1"/>
          <p:nvPr/>
        </p:nvSpPr>
        <p:spPr>
          <a:xfrm>
            <a:off x="609517" y="2469227"/>
            <a:ext cx="1113214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GOD (Father, Son, Holy Spirit)?  </a:t>
            </a:r>
          </a:p>
        </p:txBody>
      </p:sp>
      <p:sp>
        <p:nvSpPr>
          <p:cNvPr id="299" name="^ 2  God fulfils His Word given by the prophets.…"/>
          <p:cNvSpPr txBox="1"/>
          <p:nvPr/>
        </p:nvSpPr>
        <p:spPr>
          <a:xfrm>
            <a:off x="1870051" y="3504420"/>
            <a:ext cx="21368553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2  God fulfils His Word given by the prophets.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The Lord can lay claim to our possessions.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endParaRPr b="0"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9  The Lord welcomes our praise which rightly belongs to Him.</a:t>
            </a:r>
          </a:p>
        </p:txBody>
      </p:sp>
      <p:sp>
        <p:nvSpPr>
          <p:cNvPr id="300" name="^ a) His nature and character?"/>
          <p:cNvSpPr txBox="1"/>
          <p:nvPr/>
        </p:nvSpPr>
        <p:spPr>
          <a:xfrm>
            <a:off x="11886517" y="2469227"/>
            <a:ext cx="9525472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a) His nature and character?   </a:t>
            </a:r>
          </a:p>
        </p:txBody>
      </p:sp>
      <p:sp>
        <p:nvSpPr>
          <p:cNvPr id="301" name="^ b) His grace"/>
          <p:cNvSpPr txBox="1"/>
          <p:nvPr/>
        </p:nvSpPr>
        <p:spPr>
          <a:xfrm>
            <a:off x="11844974" y="6524186"/>
            <a:ext cx="4683958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b) His grace   </a:t>
            </a:r>
          </a:p>
        </p:txBody>
      </p:sp>
      <p:sp>
        <p:nvSpPr>
          <p:cNvPr id="302" name="^ 7    Jesus alone was king / was going to do it all for everyone.…"/>
          <p:cNvSpPr txBox="1"/>
          <p:nvPr/>
        </p:nvSpPr>
        <p:spPr>
          <a:xfrm>
            <a:off x="1773786" y="7263569"/>
            <a:ext cx="21157006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7    Jesus </a:t>
            </a:r>
            <a:r>
              <a:rPr u="sng"/>
              <a:t>alone</a:t>
            </a:r>
            <a:r>
              <a:t> was king / was going to do it </a:t>
            </a:r>
            <a:r>
              <a:rPr u="sng"/>
              <a:t>all</a:t>
            </a:r>
            <a:r>
              <a:t> for </a:t>
            </a:r>
            <a:r>
              <a:rPr u="sng"/>
              <a:t>everyone</a:t>
            </a:r>
            <a:r>
              <a:t>.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9   Everyone was able to join in and praise God. </a:t>
            </a:r>
          </a:p>
        </p:txBody>
      </p:sp>
      <p:sp>
        <p:nvSpPr>
          <p:cNvPr id="303" name="^ c) Jesus / His salvation on the cross"/>
          <p:cNvSpPr txBox="1"/>
          <p:nvPr/>
        </p:nvSpPr>
        <p:spPr>
          <a:xfrm>
            <a:off x="11886517" y="9495939"/>
            <a:ext cx="10768675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c) Jesus / His salvation on the cross</a:t>
            </a:r>
          </a:p>
        </p:txBody>
      </p:sp>
      <p:sp>
        <p:nvSpPr>
          <p:cNvPr id="304" name="^ 7   Jesus is the King who presents himself as a peaceful Saviour…"/>
          <p:cNvSpPr txBox="1"/>
          <p:nvPr/>
        </p:nvSpPr>
        <p:spPr>
          <a:xfrm>
            <a:off x="3192213" y="10289502"/>
            <a:ext cx="20876489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7   Jesus is the King who</a:t>
            </a:r>
            <a:r>
              <a:rPr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t>presents himself as a peaceful Saviour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^10  Jesus is the King in the line of David.</a:t>
            </a:r>
          </a:p>
        </p:txBody>
      </p:sp>
      <p:sp>
        <p:nvSpPr>
          <p:cNvPr id="305" name="7   Jesus is the King who presents himself as a peaceful Saviour"/>
          <p:cNvSpPr txBox="1"/>
          <p:nvPr/>
        </p:nvSpPr>
        <p:spPr>
          <a:xfrm>
            <a:off x="3762473" y="10295174"/>
            <a:ext cx="2009551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 u="sng">
                <a:latin typeface="Gill Sans"/>
                <a:ea typeface="Gill Sans"/>
                <a:cs typeface="Gill Sans"/>
                <a:sym typeface="Gill Sans"/>
              </a:defRPr>
            </a:pPr>
            <a:r>
              <a:rPr u="none"/>
              <a:t>7  </a:t>
            </a:r>
            <a:r>
              <a:t> Jesus is the King who presents himself as a peaceful Saviour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306" name="^ Underline the phrase that applies the Main Point."/>
          <p:cNvSpPr txBox="1"/>
          <p:nvPr/>
        </p:nvSpPr>
        <p:spPr>
          <a:xfrm>
            <a:off x="8204923" y="1185717"/>
            <a:ext cx="1651418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 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3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Class="entr" nodeType="with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8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3" dur="1000"/>
                                        <p:tgtEl>
                                          <p:spTgt spid="3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Class="entr" nodeType="with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0"/>
                                        <p:tgtEl>
                                          <p:spTgt spid="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3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1" dur="1000"/>
                                        <p:tgtEl>
                                          <p:spTgt spid="3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6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1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99" grpId="2"/>
      <p:bldP build="p" bldLvl="5" animBg="1" rev="0" advAuto="0" spid="302" grpId="4"/>
      <p:bldP build="whole" bldLvl="1" animBg="1" rev="0" advAuto="0" spid="303" grpId="5"/>
      <p:bldP build="whole" bldLvl="1" animBg="1" rev="0" advAuto="0" spid="300" grpId="1"/>
      <p:bldP build="whole" bldLvl="1" animBg="1" rev="0" advAuto="0" spid="305" grpId="8"/>
      <p:bldP build="whole" bldLvl="1" animBg="1" rev="0" advAuto="0" spid="306" grpId="7"/>
      <p:bldP build="p" bldLvl="5" animBg="1" rev="0" advAuto="0" spid="304" grpId="6"/>
      <p:bldP build="whole" bldLvl="1" animBg="1" rev="0" advAuto="0" spid="301" gr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0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11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312" name="^ 2) What should I do?"/>
          <p:cNvSpPr txBox="1"/>
          <p:nvPr/>
        </p:nvSpPr>
        <p:spPr>
          <a:xfrm>
            <a:off x="650502" y="2912047"/>
            <a:ext cx="676290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What should I do?</a:t>
            </a:r>
          </a:p>
        </p:txBody>
      </p:sp>
      <p:sp>
        <p:nvSpPr>
          <p:cNvPr id="313" name="^ 2    Trust Jesus’ commands, even when they seem strange!…"/>
          <p:cNvSpPr txBox="1"/>
          <p:nvPr/>
        </p:nvSpPr>
        <p:spPr>
          <a:xfrm>
            <a:off x="2933022" y="3783189"/>
            <a:ext cx="20656727" cy="886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    Trust Jesus’ commands, even when they seem strange!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3    Be ready and willing to give what you have to Jesus.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7    Receive Jesus as the King.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9    Participate in the praise of God.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Go before or come after Jesus and tell people who He is.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^10    Discern the Kingdom.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Treat Jesus as king (not only in the ‘light’ of a sympathetic,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enthusiastic crowd, but also when darkness comes). </a:t>
            </a:r>
          </a:p>
          <a:p>
            <a:pPr marL="840739" indent="-480059" defTabSz="457200">
              <a:spcBef>
                <a:spcPts val="6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^11   Be sure to follow God’s timing.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 </a:t>
            </a:r>
          </a:p>
        </p:txBody>
      </p:sp>
      <p:sp>
        <p:nvSpPr>
          <p:cNvPr id="314" name="^ 7    Receive Jesus as the King"/>
          <p:cNvSpPr txBox="1"/>
          <p:nvPr/>
        </p:nvSpPr>
        <p:spPr>
          <a:xfrm>
            <a:off x="2932236" y="5692163"/>
            <a:ext cx="100610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7    </a:t>
            </a:r>
            <a:r>
              <a:rPr u="sng"/>
              <a:t>Receive Jesus as the King</a:t>
            </a:r>
          </a:p>
        </p:txBody>
      </p:sp>
      <p:sp>
        <p:nvSpPr>
          <p:cNvPr id="315" name="^ Underline the phrase that applies the Main Point."/>
          <p:cNvSpPr txBox="1"/>
          <p:nvPr/>
        </p:nvSpPr>
        <p:spPr>
          <a:xfrm>
            <a:off x="7502891" y="2134620"/>
            <a:ext cx="1662332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 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3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4" dur="1000"/>
                                        <p:tgtEl>
                                          <p:spTgt spid="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9" dur="1000"/>
                                        <p:tgtEl>
                                          <p:spTgt spid="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4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9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5" grpId="2"/>
      <p:bldP build="p" bldLvl="5" animBg="1" rev="0" advAuto="0" spid="313" grpId="1"/>
      <p:bldP build="whole" bldLvl="1" animBg="1" rev="0" advAuto="0" spid="314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39688" y="-2513070"/>
            <a:ext cx="24463311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1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24" name="Study 3                                                              Mark 11:12-25"/>
          <p:cNvSpPr txBox="1"/>
          <p:nvPr/>
        </p:nvSpPr>
        <p:spPr>
          <a:xfrm>
            <a:off x="1767899" y="844335"/>
            <a:ext cx="212597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3                                                              Mark 11:12-25</a:t>
            </a:r>
          </a:p>
        </p:txBody>
      </p:sp>
      <p:sp>
        <p:nvSpPr>
          <p:cNvPr id="325" name="13  Fig tree                          A symbol of well-being and fruitfulness in Israel.…"/>
          <p:cNvSpPr txBox="1"/>
          <p:nvPr/>
        </p:nvSpPr>
        <p:spPr>
          <a:xfrm>
            <a:off x="3067186" y="4790311"/>
            <a:ext cx="20358755" cy="726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13  </a:t>
            </a:r>
            <a:r>
              <a:rPr b="1" i="1"/>
              <a:t>Fig tree </a:t>
            </a:r>
            <a:r>
              <a:t>                         A symbol of well-being and fruitfulness in Israel.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15  </a:t>
            </a:r>
            <a:r>
              <a:rPr b="1" i="1"/>
              <a:t>Temple Area</a:t>
            </a:r>
            <a:r>
              <a:rPr b="1"/>
              <a:t>  </a:t>
            </a:r>
            <a:r>
              <a:t>              The outer courtyard was as far as Gentiles could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go. It was meant to be a place of prayer for them, but also a place of</a:t>
            </a:r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preparation for Jews to go further in. 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     </a:t>
            </a:r>
            <a:r>
              <a:rPr b="1" i="1"/>
              <a:t>Money Changers</a:t>
            </a:r>
            <a:r>
              <a:rPr b="1"/>
              <a:t> </a:t>
            </a:r>
            <a:r>
              <a:t>       Roman coins in everyday use were secular,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deemed unfit for the temple. So temple tax, and purchase of ‘spot-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less’ lambs, had to be paid for in Jewish shekels. With a monopoly,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the changers could extort huge profit on other currencies.       </a:t>
            </a:r>
          </a:p>
        </p:txBody>
      </p:sp>
      <p:sp>
        <p:nvSpPr>
          <p:cNvPr id="326" name="God forgives the sin of the faithful"/>
          <p:cNvSpPr txBox="1"/>
          <p:nvPr/>
        </p:nvSpPr>
        <p:spPr>
          <a:xfrm>
            <a:off x="1654465" y="1933358"/>
            <a:ext cx="1326391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forgives the sin of the faithful</a:t>
            </a:r>
            <a:endParaRPr b="0" sz="1600"/>
          </a:p>
        </p:txBody>
      </p:sp>
      <p:sp>
        <p:nvSpPr>
          <p:cNvPr id="327" name="Word List"/>
          <p:cNvSpPr txBox="1"/>
          <p:nvPr/>
        </p:nvSpPr>
        <p:spPr>
          <a:xfrm>
            <a:off x="3167192" y="3365280"/>
            <a:ext cx="292488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Word List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32" name="Study 3                                                              Mark 11:12-25"/>
          <p:cNvSpPr txBox="1"/>
          <p:nvPr/>
        </p:nvSpPr>
        <p:spPr>
          <a:xfrm>
            <a:off x="1772710" y="844335"/>
            <a:ext cx="2129786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3                                                              Mark 11:12-25</a:t>
            </a:r>
          </a:p>
        </p:txBody>
      </p:sp>
      <p:sp>
        <p:nvSpPr>
          <p:cNvPr id="333" name="15    Doves                            A poor man’s sacrifice (Leviticus 12:8; 14:22)…"/>
          <p:cNvSpPr txBox="1"/>
          <p:nvPr/>
        </p:nvSpPr>
        <p:spPr>
          <a:xfrm>
            <a:off x="3065997" y="4725575"/>
            <a:ext cx="20358755" cy="496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8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15    </a:t>
            </a:r>
            <a:r>
              <a:rPr i="1"/>
              <a:t>Doves</a:t>
            </a:r>
            <a:r>
              <a:t>                            </a:t>
            </a:r>
            <a:r>
              <a:rPr b="0"/>
              <a:t>A poor man’s sacrifice (Leviticus 12:8; 14:22)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 </a:t>
            </a:r>
            <a:endParaRPr b="0"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                                                                                   </a:t>
            </a:r>
            <a:r>
              <a:rPr b="0"/>
              <a:t>(nb Sacrifice expresses the need for the forgiveness of sin and</a:t>
            </a:r>
            <a:endParaRPr b="0"/>
          </a:p>
          <a:p>
            <a:pPr marL="1680210" indent="-1680210" defTabSz="457200">
              <a:spcBef>
                <a:spcPts val="3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          the restoration of a relationship between God and man)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rPr b="0"/>
              <a:t>  </a:t>
            </a:r>
            <a:r>
              <a:t> </a:t>
            </a:r>
            <a:endParaRPr i="1"/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 i="1"/>
              <a:t> </a:t>
            </a:r>
            <a:r>
              <a:rPr b="1"/>
              <a:t>18    </a:t>
            </a:r>
            <a:r>
              <a:rPr b="1" i="1"/>
              <a:t>Chief Priests</a:t>
            </a:r>
            <a:r>
              <a:rPr i="1"/>
              <a:t>                 </a:t>
            </a:r>
            <a:r>
              <a:t>Those in charge of Temple sacrifices.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.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</a:t>
            </a:r>
            <a:r>
              <a:rPr b="1" i="1"/>
              <a:t>Teachers of the Law</a:t>
            </a:r>
            <a:r>
              <a:t>    Scribes and Pharisees.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   </a:t>
            </a:r>
          </a:p>
        </p:txBody>
      </p:sp>
      <p:sp>
        <p:nvSpPr>
          <p:cNvPr id="334" name="God forgives the sin of the faithful"/>
          <p:cNvSpPr txBox="1"/>
          <p:nvPr/>
        </p:nvSpPr>
        <p:spPr>
          <a:xfrm>
            <a:off x="1651627" y="1936374"/>
            <a:ext cx="12830010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forgives the sin of the faithful</a:t>
            </a:r>
            <a:endParaRPr b="0" sz="1600"/>
          </a:p>
        </p:txBody>
      </p:sp>
      <p:sp>
        <p:nvSpPr>
          <p:cNvPr id="335" name="Word List  contd"/>
          <p:cNvSpPr txBox="1"/>
          <p:nvPr/>
        </p:nvSpPr>
        <p:spPr>
          <a:xfrm>
            <a:off x="3169251" y="3358613"/>
            <a:ext cx="4737075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Word List  </a:t>
            </a:r>
            <a:r>
              <a:rPr b="0" i="1"/>
              <a:t>contd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3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3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40" name="13   Fig Tree       (1 Kings 4:25)…"/>
          <p:cNvSpPr txBox="1"/>
          <p:nvPr/>
        </p:nvSpPr>
        <p:spPr>
          <a:xfrm>
            <a:off x="3253428" y="5128950"/>
            <a:ext cx="19318137" cy="646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13   </a:t>
            </a:r>
            <a:r>
              <a:rPr i="1"/>
              <a:t>Fig Tree       </a:t>
            </a:r>
            <a:r>
              <a:t>(1 Kings 4:25)    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</a:t>
            </a:r>
            <a:r>
              <a:rPr b="0"/>
              <a:t>During King Solomon’s lifetime…. `Judah and Israel…lived in safety;</a:t>
            </a:r>
            <a:endParaRPr b="0"/>
          </a:p>
          <a:p>
            <a:pPr marL="1680210" indent="-1680210" defTabSz="457200">
              <a:spcBef>
                <a:spcPts val="3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each man under his own fig tree,’  ie a symbol of </a:t>
            </a:r>
            <a:r>
              <a:rPr b="0" i="1"/>
              <a:t>Israel at peace</a:t>
            </a:r>
            <a:r>
              <a:rPr b="0"/>
              <a:t>:  </a:t>
            </a:r>
            <a:endParaRPr b="0"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i="1"/>
              <a:t> 10  Forgiveness</a:t>
            </a:r>
            <a:r>
              <a:rPr b="0"/>
              <a:t> </a:t>
            </a:r>
            <a:r>
              <a:t>(Matthew 6:12)   </a:t>
            </a:r>
            <a:r>
              <a:rPr b="0"/>
              <a:t>Jesus taught in prayer saying –</a:t>
            </a:r>
            <a:endParaRPr b="0"/>
          </a:p>
          <a:p>
            <a:pPr marL="1680210" indent="-1680210" defTabSz="457200">
              <a:spcBef>
                <a:spcPts val="3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“Forgive us our debts as we forgive our debtors.” 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</a:t>
            </a:r>
            <a:r>
              <a:t>  (Luke 23:34)</a:t>
            </a:r>
            <a:r>
              <a:rPr b="0"/>
              <a:t>   Jesus, while being crucified, said, – “Father forgive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them, for they do not know what they are doing.”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341" name="Bible Connections"/>
          <p:cNvSpPr txBox="1"/>
          <p:nvPr/>
        </p:nvSpPr>
        <p:spPr>
          <a:xfrm>
            <a:off x="3194651" y="3333213"/>
            <a:ext cx="540072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Bible Connections</a:t>
            </a:r>
          </a:p>
        </p:txBody>
      </p:sp>
      <p:sp>
        <p:nvSpPr>
          <p:cNvPr id="342" name="Study 3                                                              Mark 11:12-25"/>
          <p:cNvSpPr txBox="1"/>
          <p:nvPr/>
        </p:nvSpPr>
        <p:spPr>
          <a:xfrm>
            <a:off x="1767899" y="844335"/>
            <a:ext cx="212597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3                                                              Mark 11:12-25</a:t>
            </a:r>
          </a:p>
        </p:txBody>
      </p:sp>
      <p:sp>
        <p:nvSpPr>
          <p:cNvPr id="343" name="God forgives the sin of the faithful"/>
          <p:cNvSpPr txBox="1"/>
          <p:nvPr/>
        </p:nvSpPr>
        <p:spPr>
          <a:xfrm>
            <a:off x="1654465" y="1933358"/>
            <a:ext cx="1326391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forgives the sin of the faithful</a:t>
            </a:r>
            <a:endParaRPr b="0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0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4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48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349" name="^13  Why a fig tree?…"/>
          <p:cNvSpPr txBox="1"/>
          <p:nvPr/>
        </p:nvSpPr>
        <p:spPr>
          <a:xfrm>
            <a:off x="2054112" y="4179906"/>
            <a:ext cx="21078541" cy="673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^13  Why a fig tree?</a:t>
            </a:r>
          </a:p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Why did Jesus go to fig tree if it was ‘not the season for figs’? </a:t>
            </a:r>
          </a:p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^14  What motivated him to curse the fig tree?</a:t>
            </a:r>
          </a:p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^16  How could one man stop them?</a:t>
            </a:r>
          </a:p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^17  What so upset Jesus?</a:t>
            </a:r>
          </a:p>
          <a:p>
            <a:pPr marL="840739" indent="-480059"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^19  What does ‘withered from the roots’ imply?</a:t>
            </a:r>
          </a:p>
        </p:txBody>
      </p:sp>
      <p:sp>
        <p:nvSpPr>
          <p:cNvPr id="350" name="Questions?"/>
          <p:cNvSpPr txBox="1"/>
          <p:nvPr/>
        </p:nvSpPr>
        <p:spPr>
          <a:xfrm>
            <a:off x="1554600" y="2720262"/>
            <a:ext cx="3956001" cy="88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 Questions?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49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55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356" name="^22  What did Jesus tell him to have faith in God for?…"/>
          <p:cNvSpPr txBox="1"/>
          <p:nvPr/>
        </p:nvSpPr>
        <p:spPr>
          <a:xfrm>
            <a:off x="2068051" y="4179993"/>
            <a:ext cx="21078540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^22  What did Jesus tell him to have faith in God for?</a:t>
            </a:r>
          </a:p>
          <a:p>
            <a:pPr marL="840739" indent="-480059" defTabSz="457200">
              <a:spcBef>
                <a:spcPts val="1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^24  How can you believe you have received it - if you haven’t!</a:t>
            </a:r>
          </a:p>
        </p:txBody>
      </p:sp>
      <p:sp>
        <p:nvSpPr>
          <p:cNvPr id="357" name="Questions? cont."/>
          <p:cNvSpPr txBox="1"/>
          <p:nvPr/>
        </p:nvSpPr>
        <p:spPr>
          <a:xfrm>
            <a:off x="1554600" y="2720262"/>
            <a:ext cx="6383440" cy="88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Questions? </a:t>
            </a:r>
            <a:r>
              <a:rPr b="0"/>
              <a:t>cont.</a:t>
            </a:r>
          </a:p>
        </p:txBody>
      </p:sp>
      <p:sp>
        <p:nvSpPr>
          <p:cNvPr id="358" name="^25  How does forgiveness-of-those-who-have-wronged-you…"/>
          <p:cNvSpPr txBox="1"/>
          <p:nvPr/>
        </p:nvSpPr>
        <p:spPr>
          <a:xfrm>
            <a:off x="1612248" y="7764446"/>
            <a:ext cx="19573945" cy="200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   </a:t>
            </a: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^25  How does forgiveness-of-those-who-have-wronged-you </a:t>
            </a:r>
            <a:endParaRPr i="1" sz="6000">
              <a:latin typeface="Gill Sans"/>
              <a:ea typeface="Gill Sans"/>
              <a:cs typeface="Gill Sans"/>
              <a:sym typeface="Gill Sans"/>
            </a:endParaRPr>
          </a:p>
          <a:p>
            <a:pPr defTabSz="457200">
              <a:defRPr i="0" sz="5333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              relate to the rest of the passage?</a:t>
            </a:r>
            <a:r>
              <a:t> </a:t>
            </a:r>
          </a:p>
        </p:txBody>
      </p:sp>
      <p:sp>
        <p:nvSpPr>
          <p:cNvPr id="359" name="^Surprises?"/>
          <p:cNvSpPr txBox="1"/>
          <p:nvPr/>
        </p:nvSpPr>
        <p:spPr>
          <a:xfrm>
            <a:off x="1814051" y="6914536"/>
            <a:ext cx="359388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Surprises?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3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1000"/>
                                        <p:tgtEl>
                                          <p:spTgt spid="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6" grpId="1"/>
      <p:bldP build="p" bldLvl="5" animBg="1" rev="0" advAuto="0" spid="358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64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365" name="^22    Jesus had told Bartimaeus, “Your faith has healed you.” (10:52)…"/>
          <p:cNvSpPr txBox="1"/>
          <p:nvPr/>
        </p:nvSpPr>
        <p:spPr>
          <a:xfrm>
            <a:off x="1723023" y="4728871"/>
            <a:ext cx="22168286" cy="345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^22    Jesus had told Bartimaeus, “Your </a:t>
            </a:r>
            <a:r>
              <a:rPr u="sng"/>
              <a:t>faith</a:t>
            </a:r>
            <a:r>
              <a:t> has healed you.” (10:52)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/>
              <a:t>^</a:t>
            </a:r>
            <a:r>
              <a:t>24,25 (Jesus to the lame man) “Son, your sins are forgiven.” (2:5) </a:t>
            </a:r>
          </a:p>
        </p:txBody>
      </p:sp>
      <p:sp>
        <p:nvSpPr>
          <p:cNvPr id="366" name="Surrounding Text"/>
          <p:cNvSpPr txBox="1"/>
          <p:nvPr/>
        </p:nvSpPr>
        <p:spPr>
          <a:xfrm>
            <a:off x="1463865" y="3725027"/>
            <a:ext cx="5241232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Surrounding Text</a:t>
            </a:r>
          </a:p>
        </p:txBody>
      </p:sp>
      <p:sp>
        <p:nvSpPr>
          <p:cNvPr id="367" name="The Book?"/>
          <p:cNvSpPr txBox="1"/>
          <p:nvPr/>
        </p:nvSpPr>
        <p:spPr>
          <a:xfrm>
            <a:off x="1530346" y="6179629"/>
            <a:ext cx="325720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Book?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65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72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373" name="^22 ‘Abraham believed God and he credited it to him as righteous-…"/>
          <p:cNvSpPr txBox="1"/>
          <p:nvPr/>
        </p:nvSpPr>
        <p:spPr>
          <a:xfrm>
            <a:off x="1705846" y="4558121"/>
            <a:ext cx="21790138" cy="584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^22 ‘Abraham believed God and he credited it to him as righteous-</a:t>
            </a:r>
          </a:p>
          <a:p>
            <a:pPr marL="304800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ness’ (Genesis  15:6).</a:t>
            </a:r>
          </a:p>
          <a:p>
            <a:pPr marL="304800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‘Faith comes from hearing the message, and the message is heard</a:t>
            </a:r>
          </a:p>
          <a:p>
            <a:pPr marL="304800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through the word of Christ’ (Romans 10:17).</a:t>
            </a:r>
          </a:p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^ ‘Faith is being sure of what we hope for and being certain of </a:t>
            </a:r>
            <a:endParaRPr i="1" sz="6000">
              <a:latin typeface="Gill Sans"/>
              <a:ea typeface="Gill Sans"/>
              <a:cs typeface="Gill Sans"/>
              <a:sym typeface="Gill Sans"/>
            </a:endParaRPr>
          </a:p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       what we do not see’ (Hebrews 11:1).</a:t>
            </a:r>
          </a:p>
        </p:txBody>
      </p:sp>
      <p:sp>
        <p:nvSpPr>
          <p:cNvPr id="374" name="The whole Bible?"/>
          <p:cNvSpPr txBox="1"/>
          <p:nvPr/>
        </p:nvSpPr>
        <p:spPr>
          <a:xfrm>
            <a:off x="1006154" y="2979000"/>
            <a:ext cx="5119525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whole Bible?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000"/>
                                        <p:tgtEl>
                                          <p:spTgt spid="3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7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79" name="LEARN"/>
          <p:cNvSpPr txBox="1"/>
          <p:nvPr/>
        </p:nvSpPr>
        <p:spPr>
          <a:xfrm>
            <a:off x="799184" y="1056725"/>
            <a:ext cx="39983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380" name="^ 1) Answers"/>
          <p:cNvSpPr txBox="1"/>
          <p:nvPr/>
        </p:nvSpPr>
        <p:spPr>
          <a:xfrm>
            <a:off x="697418" y="2993369"/>
            <a:ext cx="3856809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Answers</a:t>
            </a:r>
          </a:p>
        </p:txBody>
      </p:sp>
      <p:sp>
        <p:nvSpPr>
          <p:cNvPr id="381" name="^ 13   He knew there would be no figs, but did it as he wanted…"/>
          <p:cNvSpPr txBox="1"/>
          <p:nvPr/>
        </p:nvSpPr>
        <p:spPr>
          <a:xfrm>
            <a:off x="2292798" y="4412171"/>
            <a:ext cx="21667850" cy="777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13   He knew there would be no figs, but did it as he wanted 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to teach his disciples something.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14   He cursed it, not out of anger or frustration but to show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them Israel’s future.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16   One man could stop them as he had authority. (1:22) 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17   The Temple and sacrifices were about seeking the forgive-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ness of God — and they had made it about ‘stealing’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money from the poor!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 </a:t>
            </a:r>
            <a: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1000"/>
                                        <p:tgtEl>
                                          <p:spTgt spid="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1000"/>
                                        <p:tgtEl>
                                          <p:spTgt spid="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81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8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86" name="LEARN"/>
          <p:cNvSpPr txBox="1"/>
          <p:nvPr/>
        </p:nvSpPr>
        <p:spPr>
          <a:xfrm>
            <a:off x="799184" y="1056725"/>
            <a:ext cx="413529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387" name="^ 1) Answers contd."/>
          <p:cNvSpPr txBox="1"/>
          <p:nvPr/>
        </p:nvSpPr>
        <p:spPr>
          <a:xfrm>
            <a:off x="752603" y="2407093"/>
            <a:ext cx="603894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1) Answers </a:t>
            </a:r>
            <a:r>
              <a:rPr b="0"/>
              <a:t>contd.</a:t>
            </a:r>
            <a:r>
              <a:t>  </a:t>
            </a:r>
          </a:p>
        </p:txBody>
      </p:sp>
      <p:sp>
        <p:nvSpPr>
          <p:cNvPr id="388" name="^18    The authority of His teaching amazed the crowd.…"/>
          <p:cNvSpPr txBox="1"/>
          <p:nvPr/>
        </p:nvSpPr>
        <p:spPr>
          <a:xfrm>
            <a:off x="1841800" y="3324156"/>
            <a:ext cx="21508085" cy="9736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^18    The authority of His teaching amazed the crowd.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0075" indent="-600075"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 sz="160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t>^ 19    ‘Withered from the roots’ meant totally dead.</a:t>
            </a:r>
          </a:p>
          <a:p>
            <a:pPr marL="600075" indent="-600075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^ 22    Jesus said, ‘have faith in God’ - for the forgiveness of sin </a:t>
            </a:r>
          </a:p>
          <a:p>
            <a:pPr marL="600075" indent="-600075"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(the whole purpose of the Temple sacrifices).</a:t>
            </a:r>
          </a:p>
          <a:p>
            <a:pPr defTabSz="457200">
              <a:spcBef>
                <a:spcPts val="8000"/>
              </a:spcBef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   </a:t>
            </a: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^ 24    Believing before receiving </a:t>
            </a:r>
            <a:r>
              <a:rPr i="1" sz="6000" u="sng">
                <a:latin typeface="Gill Sans"/>
                <a:ea typeface="Gill Sans"/>
                <a:cs typeface="Gill Sans"/>
                <a:sym typeface="Gill Sans"/>
              </a:rPr>
              <a:t>is</a:t>
            </a: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faith.   </a:t>
            </a:r>
            <a:endParaRPr i="1" sz="6000">
              <a:latin typeface="Gill Sans"/>
              <a:ea typeface="Gill Sans"/>
              <a:cs typeface="Gill Sans"/>
              <a:sym typeface="Gill Sans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25   The sacrifices bought in the Temple courts were the symbols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of the forgiveness of sin. Jesus says we receive forgiveness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through faith in God. This is linked to, and expressed in,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our forgiveness of others.</a:t>
            </a:r>
          </a:p>
        </p:txBody>
      </p:sp>
      <p:sp>
        <p:nvSpPr>
          <p:cNvPr id="389" name="^ 2) Surprises?"/>
          <p:cNvSpPr txBox="1"/>
          <p:nvPr/>
        </p:nvSpPr>
        <p:spPr>
          <a:xfrm>
            <a:off x="834478" y="8610837"/>
            <a:ext cx="483543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Surprises?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1000"/>
                                        <p:tgtEl>
                                          <p:spTgt spid="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88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394" name="LISTEN"/>
          <p:cNvSpPr txBox="1"/>
          <p:nvPr/>
        </p:nvSpPr>
        <p:spPr>
          <a:xfrm>
            <a:off x="799184" y="1056725"/>
            <a:ext cx="41135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LISTEN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395" name="^ 1) Main Point?"/>
          <p:cNvSpPr txBox="1"/>
          <p:nvPr/>
        </p:nvSpPr>
        <p:spPr>
          <a:xfrm>
            <a:off x="650502" y="2912047"/>
            <a:ext cx="551242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Main Point?   </a:t>
            </a:r>
          </a:p>
        </p:txBody>
      </p:sp>
      <p:sp>
        <p:nvSpPr>
          <p:cNvPr id="396" name="^    Trust in God instead of dead religion, and He will forgive…"/>
          <p:cNvSpPr txBox="1"/>
          <p:nvPr/>
        </p:nvSpPr>
        <p:spPr>
          <a:xfrm>
            <a:off x="2578461" y="4152120"/>
            <a:ext cx="21074738" cy="645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   </a:t>
            </a:r>
            <a:r>
              <a:t>Trust in God instead of dead religion, and He will forgive </a:t>
            </a:r>
          </a:p>
          <a:p>
            <a:pPr marL="840739" indent="-480059" defTabSz="457200">
              <a:spcBef>
                <a:spcPts val="1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all your sin.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verse </a:t>
            </a:r>
            <a:r>
              <a:rPr b="0"/>
              <a:t>22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“Have faith in God (for the forgiveness of sin),” Jesus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answered.   </a:t>
            </a:r>
          </a:p>
        </p:txBody>
      </p:sp>
      <p:sp>
        <p:nvSpPr>
          <p:cNvPr id="397" name="2) Key Verse?"/>
          <p:cNvSpPr txBox="1"/>
          <p:nvPr/>
        </p:nvSpPr>
        <p:spPr>
          <a:xfrm>
            <a:off x="763730" y="6723332"/>
            <a:ext cx="494887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2) Key Verse?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96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0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02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03" name="^ 1) GOD (Father, Son, Holy Spirit)?"/>
          <p:cNvSpPr txBox="1"/>
          <p:nvPr/>
        </p:nvSpPr>
        <p:spPr>
          <a:xfrm>
            <a:off x="609517" y="2469227"/>
            <a:ext cx="1113214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GOD (Father, Son, Holy Spirit)?  </a:t>
            </a:r>
          </a:p>
        </p:txBody>
      </p:sp>
      <p:sp>
        <p:nvSpPr>
          <p:cNvPr id="404" name="^ 13    God desires the fruit of repentance and faith in our lives.…"/>
          <p:cNvSpPr txBox="1"/>
          <p:nvPr/>
        </p:nvSpPr>
        <p:spPr>
          <a:xfrm>
            <a:off x="1870051" y="3508063"/>
            <a:ext cx="21368553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13    God desires the fruit of repentance and faith in our lives.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15    God hates self-serving, dead religion.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22    God grants the faithful forgiveness of their sin.</a:t>
            </a:r>
          </a:p>
        </p:txBody>
      </p:sp>
      <p:sp>
        <p:nvSpPr>
          <p:cNvPr id="405" name="^ a) His nature and character?"/>
          <p:cNvSpPr txBox="1"/>
          <p:nvPr/>
        </p:nvSpPr>
        <p:spPr>
          <a:xfrm>
            <a:off x="11886517" y="2469227"/>
            <a:ext cx="9525472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a) His nature and character?   </a:t>
            </a:r>
          </a:p>
        </p:txBody>
      </p:sp>
      <p:sp>
        <p:nvSpPr>
          <p:cNvPr id="406" name="^ b) His grace"/>
          <p:cNvSpPr txBox="1"/>
          <p:nvPr/>
        </p:nvSpPr>
        <p:spPr>
          <a:xfrm>
            <a:off x="11832274" y="6803496"/>
            <a:ext cx="4683958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b) His grace   </a:t>
            </a:r>
          </a:p>
        </p:txBody>
      </p:sp>
      <p:sp>
        <p:nvSpPr>
          <p:cNvPr id="407" name="^ 24,25 Forgiveness is not paid for by us. To receive it, God only…"/>
          <p:cNvSpPr txBox="1"/>
          <p:nvPr/>
        </p:nvSpPr>
        <p:spPr>
          <a:xfrm>
            <a:off x="1813858" y="7542041"/>
            <a:ext cx="21157006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24,25 Forgiveness is not paid for by us. To receive it, God only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requires that we believe in him, and ask.</a:t>
            </a:r>
          </a:p>
        </p:txBody>
      </p:sp>
      <p:sp>
        <p:nvSpPr>
          <p:cNvPr id="408" name="^ c) Jesus / His salvation on the cross"/>
          <p:cNvSpPr txBox="1"/>
          <p:nvPr/>
        </p:nvSpPr>
        <p:spPr>
          <a:xfrm>
            <a:off x="11906553" y="9910498"/>
            <a:ext cx="10768675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c) Jesus / His salvation on the cross</a:t>
            </a:r>
          </a:p>
        </p:txBody>
      </p:sp>
      <p:sp>
        <p:nvSpPr>
          <p:cNvPr id="409" name="^ 12    God the Son was fully man – he felt hunger."/>
          <p:cNvSpPr txBox="1"/>
          <p:nvPr/>
        </p:nvSpPr>
        <p:spPr>
          <a:xfrm>
            <a:off x="3232285" y="10736970"/>
            <a:ext cx="1628573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 12    God the Son was fully man – he felt hunger.</a:t>
            </a:r>
          </a:p>
        </p:txBody>
      </p:sp>
      <p:sp>
        <p:nvSpPr>
          <p:cNvPr id="410" name="22    God grants the faithful forgiveness of their sin."/>
          <p:cNvSpPr txBox="1"/>
          <p:nvPr/>
        </p:nvSpPr>
        <p:spPr>
          <a:xfrm>
            <a:off x="2442925" y="5336863"/>
            <a:ext cx="1649484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 u="sng">
                <a:latin typeface="Gill Sans"/>
                <a:ea typeface="Gill Sans"/>
                <a:cs typeface="Gill Sans"/>
                <a:sym typeface="Gill Sans"/>
              </a:defRPr>
            </a:pPr>
            <a:r>
              <a:rPr u="none"/>
              <a:t>22    </a:t>
            </a:r>
            <a:r>
              <a:t>God grants the faithful forgiveness of their sin.</a:t>
            </a:r>
          </a:p>
        </p:txBody>
      </p:sp>
      <p:sp>
        <p:nvSpPr>
          <p:cNvPr id="411" name="^ Underline the phrase that applies the Main Point."/>
          <p:cNvSpPr txBox="1"/>
          <p:nvPr/>
        </p:nvSpPr>
        <p:spPr>
          <a:xfrm>
            <a:off x="8204923" y="1185717"/>
            <a:ext cx="1651418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 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4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4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Class="entr" nodeType="with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1000"/>
                                        <p:tgtEl>
                                          <p:spTgt spid="4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Class="entr" nodeType="with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000"/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5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09" grpId="6"/>
      <p:bldP build="p" bldLvl="5" animBg="1" rev="0" advAuto="0" spid="407" grpId="4"/>
      <p:bldP build="whole" bldLvl="1" animBg="1" rev="0" advAuto="0" spid="408" grpId="5"/>
      <p:bldP build="p" bldLvl="5" animBg="1" rev="0" advAuto="0" spid="404" grpId="2"/>
      <p:bldP build="whole" bldLvl="1" animBg="1" rev="0" advAuto="0" spid="406" grpId="3"/>
      <p:bldP build="whole" bldLvl="1" animBg="1" rev="0" advAuto="0" spid="405" grpId="1"/>
      <p:bldP build="whole" bldLvl="1" animBg="1" rev="0" advAuto="0" spid="410" grpId="8"/>
      <p:bldP build="whole" bldLvl="1" animBg="1" rev="0" advAuto="0" spid="411" grpId="7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1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16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17" name="^ 2) What should I do?"/>
          <p:cNvSpPr txBox="1"/>
          <p:nvPr/>
        </p:nvSpPr>
        <p:spPr>
          <a:xfrm>
            <a:off x="650502" y="2912047"/>
            <a:ext cx="676290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What should I do?</a:t>
            </a:r>
          </a:p>
        </p:txBody>
      </p:sp>
      <p:sp>
        <p:nvSpPr>
          <p:cNvPr id="418" name="^ 14  Listen to God – you may ‘overhear’ things you can learn from!…"/>
          <p:cNvSpPr txBox="1"/>
          <p:nvPr/>
        </p:nvSpPr>
        <p:spPr>
          <a:xfrm>
            <a:off x="1603987" y="3914946"/>
            <a:ext cx="22147445" cy="647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14  Listen to God – you may ‘overhear’ things you can learn from!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18  Note:  some religious leaders </a:t>
            </a:r>
            <a:r>
              <a:rPr u="sng"/>
              <a:t>fear</a:t>
            </a:r>
            <a:r>
              <a:t> Jesus’ teaching.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        Be amazed at the teaching of Jesus.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22  Trust in Jesus (for forgiveness of sin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)</a:t>
            </a:r>
            <a:r>
              <a:t> and not in dead religion.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24  Pray for forgiveness, believing you have received his answer.</a:t>
            </a:r>
          </a:p>
          <a:p>
            <a:pPr marL="840739" indent="-480059"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25  Forgive others, so that your prayers for pardon are not affected.   </a:t>
            </a:r>
          </a:p>
        </p:txBody>
      </p:sp>
      <p:sp>
        <p:nvSpPr>
          <p:cNvPr id="419" name="22  Trust in Jesus (for forgiveness of sin) and not in dead religion."/>
          <p:cNvSpPr txBox="1"/>
          <p:nvPr/>
        </p:nvSpPr>
        <p:spPr>
          <a:xfrm>
            <a:off x="1745777" y="7192947"/>
            <a:ext cx="2089866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40739" indent="-480059" defTabSz="457200">
              <a:defRPr sz="6000" u="sng">
                <a:latin typeface="Gill Sans"/>
                <a:ea typeface="Gill Sans"/>
                <a:cs typeface="Gill Sans"/>
                <a:sym typeface="Gill Sans"/>
              </a:defRPr>
            </a:pPr>
            <a:r>
              <a:rPr u="none"/>
              <a:t>  22  </a:t>
            </a:r>
            <a:r>
              <a:t>Trust in Jesus (for forgiveness of sin) and not in dead religion.</a:t>
            </a:r>
          </a:p>
        </p:txBody>
      </p:sp>
      <p:sp>
        <p:nvSpPr>
          <p:cNvPr id="420" name="^ Underline the phrase that applies the Main Point."/>
          <p:cNvSpPr txBox="1"/>
          <p:nvPr/>
        </p:nvSpPr>
        <p:spPr>
          <a:xfrm>
            <a:off x="7203088" y="1914079"/>
            <a:ext cx="1812606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 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18" grpId="1"/>
      <p:bldP build="whole" bldLvl="1" animBg="1" rev="0" advAuto="0" spid="419" grpId="3"/>
      <p:bldP build="whole" bldLvl="1" animBg="1" rev="0" advAuto="0" spid="420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39688" y="-2513070"/>
            <a:ext cx="24463311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4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2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29" name="Study 4                                                       Mark 11:27-33"/>
          <p:cNvSpPr txBox="1"/>
          <p:nvPr/>
        </p:nvSpPr>
        <p:spPr>
          <a:xfrm>
            <a:off x="1907599" y="818935"/>
            <a:ext cx="195546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4                                                       Mark 11:27-33</a:t>
            </a:r>
          </a:p>
        </p:txBody>
      </p:sp>
      <p:sp>
        <p:nvSpPr>
          <p:cNvPr id="430" name="27  Temple Courts                 Areas where all could go, and Rabbis would…"/>
          <p:cNvSpPr txBox="1"/>
          <p:nvPr/>
        </p:nvSpPr>
        <p:spPr>
          <a:xfrm>
            <a:off x="1813574" y="4265503"/>
            <a:ext cx="20358755" cy="764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</a:t>
            </a:r>
            <a:r>
              <a:rPr b="1"/>
              <a:t> 27  </a:t>
            </a:r>
            <a:r>
              <a:rPr b="1" i="1"/>
              <a:t>Temple Courts</a:t>
            </a:r>
            <a:r>
              <a:rPr b="1"/>
              <a:t>  </a:t>
            </a:r>
            <a:r>
              <a:t>               </a:t>
            </a:r>
            <a:r>
              <a:t>Areas where all could go, and Rabbis would</a:t>
            </a:r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                   walk with followers and teach them. </a:t>
            </a:r>
            <a:r>
              <a:t> 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         </a:t>
            </a:r>
            <a:r>
              <a:rPr b="1" i="1"/>
              <a:t>Chief priests, Elders,      </a:t>
            </a:r>
            <a:r>
              <a:t>All</a:t>
            </a:r>
            <a:r>
              <a:rPr>
                <a:solidFill>
                  <a:srgbClr val="FF0000"/>
                </a:solidFill>
              </a:rPr>
              <a:t> </a:t>
            </a:r>
            <a:r>
              <a:t>3 groups in the religious court (the </a:t>
            </a:r>
            <a:endParaRPr b="1" i="1"/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 i="1"/>
              <a:t>             Teachers of the Law</a:t>
            </a:r>
            <a:r>
              <a:t>       ‘Sanhedrin’)  i.e. an official deputation.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.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 30</a:t>
            </a:r>
            <a:r>
              <a:t>  </a:t>
            </a:r>
            <a:r>
              <a:rPr b="1" i="1"/>
              <a:t>John’s Baptism</a:t>
            </a:r>
            <a:r>
              <a:rPr b="1"/>
              <a:t> </a:t>
            </a:r>
            <a:r>
              <a:t>                A baptism for the forgiveness of sins, in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                  preparation for one who would baptise </a:t>
            </a:r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                  in the Holy Spirit. (Mark 1:4,7)</a:t>
            </a:r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</a:t>
            </a:r>
            <a:r>
              <a:rPr b="1"/>
              <a:t> 32   </a:t>
            </a:r>
            <a:r>
              <a:rPr b="1" i="1"/>
              <a:t>A Prophet </a:t>
            </a:r>
            <a:r>
              <a:t>               </a:t>
            </a:r>
            <a:r>
              <a:t>One who speaks God’s word on His behalf.</a:t>
            </a:r>
          </a:p>
        </p:txBody>
      </p:sp>
      <p:sp>
        <p:nvSpPr>
          <p:cNvPr id="431" name="Jesus reveals himself to the Humble faithful"/>
          <p:cNvSpPr txBox="1"/>
          <p:nvPr/>
        </p:nvSpPr>
        <p:spPr>
          <a:xfrm>
            <a:off x="1794165" y="2079408"/>
            <a:ext cx="1613767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Jesus reveals himself to the Humble faithful</a:t>
            </a:r>
          </a:p>
        </p:txBody>
      </p:sp>
      <p:sp>
        <p:nvSpPr>
          <p:cNvPr id="432" name="Word List"/>
          <p:cNvSpPr txBox="1"/>
          <p:nvPr/>
        </p:nvSpPr>
        <p:spPr>
          <a:xfrm>
            <a:off x="3230692" y="3289080"/>
            <a:ext cx="292488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Word List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0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3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37" name="Study 4                                                       Mark 11:27-33"/>
          <p:cNvSpPr txBox="1"/>
          <p:nvPr/>
        </p:nvSpPr>
        <p:spPr>
          <a:xfrm>
            <a:off x="1897977" y="825373"/>
            <a:ext cx="1955463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4                                                       Mark 11:27-33</a:t>
            </a:r>
          </a:p>
        </p:txBody>
      </p:sp>
      <p:sp>
        <p:nvSpPr>
          <p:cNvPr id="438" name="28   (Matthew 28:18)   Jesus and authority…"/>
          <p:cNvSpPr txBox="1"/>
          <p:nvPr/>
        </p:nvSpPr>
        <p:spPr>
          <a:xfrm>
            <a:off x="3253428" y="4730272"/>
            <a:ext cx="19318137" cy="473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</a:t>
            </a:r>
            <a:r>
              <a:t>28   (Matthew 28:18)   </a:t>
            </a:r>
            <a:r>
              <a:rPr i="1"/>
              <a:t>Jesus and authority </a:t>
            </a:r>
            <a:r>
              <a:t>   </a:t>
            </a:r>
          </a:p>
          <a:p>
            <a:pPr marL="1680210" indent="-1680210" defTabSz="457200">
              <a:spcBef>
                <a:spcPts val="5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</a:t>
            </a:r>
            <a:r>
              <a:rPr b="0"/>
              <a:t> All authority on heaven and earth has been given to me. 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</a:t>
            </a:r>
            <a:r>
              <a:t>38   (Mark 1:4)               </a:t>
            </a:r>
            <a:r>
              <a:rPr i="1"/>
              <a:t>John’s Baptism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</a:t>
            </a:r>
            <a:r>
              <a:rPr b="0"/>
              <a:t> ‘John came baptising in the desert region and preaching a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baptism of repentance for the forgiveness of sins.’</a:t>
            </a:r>
          </a:p>
        </p:txBody>
      </p:sp>
      <p:sp>
        <p:nvSpPr>
          <p:cNvPr id="439" name="Jesus reveals himself to the Humble faithful"/>
          <p:cNvSpPr txBox="1"/>
          <p:nvPr/>
        </p:nvSpPr>
        <p:spPr>
          <a:xfrm>
            <a:off x="1787382" y="2085643"/>
            <a:ext cx="1647798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Jesus reveals himself to the Humble faithful</a:t>
            </a:r>
          </a:p>
        </p:txBody>
      </p:sp>
      <p:sp>
        <p:nvSpPr>
          <p:cNvPr id="440" name="Bible Connections"/>
          <p:cNvSpPr txBox="1"/>
          <p:nvPr/>
        </p:nvSpPr>
        <p:spPr>
          <a:xfrm>
            <a:off x="3232751" y="3295113"/>
            <a:ext cx="540072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Bible Connections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8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45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446" name="Questions?…"/>
          <p:cNvSpPr txBox="1"/>
          <p:nvPr/>
        </p:nvSpPr>
        <p:spPr>
          <a:xfrm>
            <a:off x="3044460" y="2573368"/>
            <a:ext cx="20230336" cy="1037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   Questions?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27    Who are ‘they’?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  Why was Jesus walking in the courts?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28    What authorities were there?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  What ‘things’ had Jesus been doing?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31    What does ‘From Heaven’ mean?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   What does ‘from men’ mean?</a:t>
            </a:r>
          </a:p>
          <a:p>
            <a:pPr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32    What was a prophet?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   Surprises?</a:t>
            </a:r>
          </a:p>
          <a:p>
            <a:pPr defTabSz="457200">
              <a:defRPr i="0" sz="5333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       </a:t>
            </a: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^ 33b  Why did he not take the opportunity to try </a:t>
            </a:r>
            <a:endParaRPr i="1" sz="6000">
              <a:latin typeface="Gill Sans"/>
              <a:ea typeface="Gill Sans"/>
              <a:cs typeface="Gill Sans"/>
              <a:sym typeface="Gill Sans"/>
            </a:endParaRPr>
          </a:p>
          <a:p>
            <a:pPr defTabSz="457200">
              <a:defRPr i="0" sz="5333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                     and persuade them?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4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4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4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4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4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4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4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000"/>
                                        <p:tgtEl>
                                          <p:spTgt spid="4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4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9" dur="1000"/>
                                        <p:tgtEl>
                                          <p:spTgt spid="4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4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51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452" name="^ 31  Jesus told Bartimaeus that his faith had healed him…"/>
          <p:cNvSpPr txBox="1"/>
          <p:nvPr/>
        </p:nvSpPr>
        <p:spPr>
          <a:xfrm>
            <a:off x="1724361" y="3864419"/>
            <a:ext cx="21790138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^ 31  Jesus told Bartimaeus that his faith had healed him </a:t>
            </a:r>
            <a:endParaRPr i="1" sz="6000">
              <a:latin typeface="Gill Sans"/>
              <a:ea typeface="Gill Sans"/>
              <a:cs typeface="Gill Sans"/>
              <a:sym typeface="Gill Sans"/>
            </a:endParaRPr>
          </a:p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             and Bartimaeus was presumably still with him (10:52).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53" name="Surrounding Text"/>
          <p:cNvSpPr txBox="1"/>
          <p:nvPr/>
        </p:nvSpPr>
        <p:spPr>
          <a:xfrm>
            <a:off x="1104097" y="2838652"/>
            <a:ext cx="5241232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Surrounding Text</a:t>
            </a:r>
          </a:p>
        </p:txBody>
      </p:sp>
      <p:sp>
        <p:nvSpPr>
          <p:cNvPr id="454" name="The Book?"/>
          <p:cNvSpPr txBox="1"/>
          <p:nvPr/>
        </p:nvSpPr>
        <p:spPr>
          <a:xfrm>
            <a:off x="1059746" y="5906186"/>
            <a:ext cx="325720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Book?</a:t>
            </a:r>
          </a:p>
        </p:txBody>
      </p:sp>
      <p:sp>
        <p:nvSpPr>
          <p:cNvPr id="455" name="^ 28 At the start of his ministry ‘people were amazed - he taught as…"/>
          <p:cNvSpPr txBox="1"/>
          <p:nvPr/>
        </p:nvSpPr>
        <p:spPr>
          <a:xfrm>
            <a:off x="2070760" y="6931953"/>
            <a:ext cx="21413752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28 At the start of his ministry ‘people were amazed - he taught as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one who had authority, not as the teachers of the Law’ (1:22)</a:t>
            </a:r>
          </a:p>
        </p:txBody>
      </p:sp>
      <p:sp>
        <p:nvSpPr>
          <p:cNvPr id="456" name="^29  Jesus claimed authority at the beginning and end of…"/>
          <p:cNvSpPr txBox="1"/>
          <p:nvPr/>
        </p:nvSpPr>
        <p:spPr>
          <a:xfrm>
            <a:off x="3838796" y="10534618"/>
            <a:ext cx="17877682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^29  Jesus claimed authority at the beginning and end of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his ministry (Luke 4:18; Matthew 28:18). </a:t>
            </a:r>
          </a:p>
        </p:txBody>
      </p:sp>
      <p:sp>
        <p:nvSpPr>
          <p:cNvPr id="457" name="The whole Bible"/>
          <p:cNvSpPr txBox="1"/>
          <p:nvPr/>
        </p:nvSpPr>
        <p:spPr>
          <a:xfrm>
            <a:off x="1205064" y="9477080"/>
            <a:ext cx="478086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The whole Bible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4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1000"/>
                                        <p:tgtEl>
                                          <p:spTgt spid="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4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Class="entr" nodeType="with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4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52" grpId="1"/>
      <p:bldP build="p" bldLvl="5" animBg="1" rev="0" advAuto="0" spid="455" grpId="2"/>
      <p:bldP build="p" bldLvl="5" animBg="1" rev="0" advAuto="0" spid="456" grpId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6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62" name="LEARN"/>
          <p:cNvSpPr txBox="1"/>
          <p:nvPr/>
        </p:nvSpPr>
        <p:spPr>
          <a:xfrm>
            <a:off x="799184" y="1056725"/>
            <a:ext cx="39983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63" name="^ 1) Answers"/>
          <p:cNvSpPr txBox="1"/>
          <p:nvPr/>
        </p:nvSpPr>
        <p:spPr>
          <a:xfrm>
            <a:off x="733650" y="2576704"/>
            <a:ext cx="3856809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Answers</a:t>
            </a:r>
          </a:p>
        </p:txBody>
      </p:sp>
      <p:sp>
        <p:nvSpPr>
          <p:cNvPr id="464" name="^ 27    ‘They’ means Jesus and the twelve. (cf 11)…"/>
          <p:cNvSpPr txBox="1"/>
          <p:nvPr/>
        </p:nvSpPr>
        <p:spPr>
          <a:xfrm>
            <a:off x="1711226" y="3382109"/>
            <a:ext cx="21667850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1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27    ‘They’ means Jesus and the twelve. (cf 11)   </a:t>
            </a:r>
          </a:p>
          <a:p>
            <a:pPr marL="840739" indent="-480059" defTabSz="457200">
              <a:spcBef>
                <a:spcPts val="1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        Jesus was walking in the Temple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 </a:t>
            </a:r>
            <a:r>
              <a:t>courts, teaching the people.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28    The chief priests were the religious authorities. The Romans</a:t>
            </a:r>
          </a:p>
          <a:p>
            <a:pPr marL="840739" indent="-480059" defTabSz="457200">
              <a:spcBef>
                <a:spcPts val="1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 were the civil authorities.  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        ‘These things’ refer to the triumphal entry and the clearing </a:t>
            </a:r>
          </a:p>
          <a:p>
            <a:pPr marL="840739" indent="-480059" defTabSz="457200">
              <a:spcBef>
                <a:spcPts val="1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 of the Temple. 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30   ‘John’s baptism’ was for forgiveness of sin (1:4) a preparation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for the coming of the one who would baptise with the 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Holy Spirit (1:7,8)?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4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4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1000"/>
                                        <p:tgtEl>
                                          <p:spTgt spid="4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64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69" name="LEARN"/>
          <p:cNvSpPr txBox="1"/>
          <p:nvPr/>
        </p:nvSpPr>
        <p:spPr>
          <a:xfrm>
            <a:off x="799184" y="1056725"/>
            <a:ext cx="413529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70" name="^ 1) Answers contd."/>
          <p:cNvSpPr txBox="1"/>
          <p:nvPr/>
        </p:nvSpPr>
        <p:spPr>
          <a:xfrm>
            <a:off x="770719" y="2631541"/>
            <a:ext cx="603894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1) Answers </a:t>
            </a:r>
            <a:r>
              <a:rPr b="0"/>
              <a:t>contd.</a:t>
            </a:r>
            <a:r>
              <a:t>  </a:t>
            </a:r>
          </a:p>
        </p:txBody>
      </p:sp>
      <p:sp>
        <p:nvSpPr>
          <p:cNvPr id="471" name="^ 31  ‘From Heaven’ means sent by God with His authority.…"/>
          <p:cNvSpPr txBox="1"/>
          <p:nvPr/>
        </p:nvSpPr>
        <p:spPr>
          <a:xfrm>
            <a:off x="2552160" y="4312968"/>
            <a:ext cx="21508085" cy="42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31  ‘From Heaven’ means sent by God with His authority.</a:t>
            </a:r>
          </a:p>
          <a:p>
            <a:pPr marL="840739" indent="-480059" defTabSz="457200">
              <a:spcBef>
                <a:spcPts val="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      ‘From</a:t>
            </a:r>
            <a:r>
              <a:t> men’ means authorised by a merely human agency.</a:t>
            </a:r>
          </a:p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b="0" i="1" sz="6000">
                <a:latin typeface="Gill Sans SemiBold"/>
                <a:ea typeface="Gill Sans SemiBold"/>
                <a:cs typeface="Gill Sans SemiBold"/>
                <a:sym typeface="Gill Sans SemiBold"/>
              </a:rPr>
              <a:t>  ^ 32  A prophet spoke the truth from God, so as John said, </a:t>
            </a:r>
            <a:endParaRPr b="0" i="1" sz="6000"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b="0" i="1" sz="6000">
                <a:latin typeface="Gill Sans SemiBold"/>
                <a:ea typeface="Gill Sans SemiBold"/>
                <a:cs typeface="Gill Sans SemiBold"/>
                <a:sym typeface="Gill Sans SemiBold"/>
              </a:rPr>
              <a:t>              the Messiah's coming really was near.</a:t>
            </a:r>
          </a:p>
        </p:txBody>
      </p:sp>
      <p:sp>
        <p:nvSpPr>
          <p:cNvPr id="472" name="^ 2) Surprises?"/>
          <p:cNvSpPr txBox="1"/>
          <p:nvPr/>
        </p:nvSpPr>
        <p:spPr>
          <a:xfrm>
            <a:off x="834478" y="8610837"/>
            <a:ext cx="483543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Surprises?  </a:t>
            </a:r>
          </a:p>
        </p:txBody>
      </p:sp>
      <p:sp>
        <p:nvSpPr>
          <p:cNvPr id="473" name="^ 33b  He did not try and persuade them, as their hearts were…"/>
          <p:cNvSpPr txBox="1"/>
          <p:nvPr/>
        </p:nvSpPr>
        <p:spPr>
          <a:xfrm>
            <a:off x="2900549" y="9463175"/>
            <a:ext cx="19701199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33b  He did not try and persuade them, as their hearts were </a:t>
            </a:r>
          </a:p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hard; they were going to fulfil God's purpose and have </a:t>
            </a:r>
          </a:p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Jesus killed.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4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000"/>
                                        <p:tgtEl>
                                          <p:spTgt spid="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6" dur="1000"/>
                                        <p:tgtEl>
                                          <p:spTgt spid="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71" grpId="1"/>
      <p:bldP build="p" bldLvl="5" animBg="1" rev="0" advAuto="0" spid="473" grpId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7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78" name="LISTEN"/>
          <p:cNvSpPr txBox="1"/>
          <p:nvPr/>
        </p:nvSpPr>
        <p:spPr>
          <a:xfrm>
            <a:off x="799184" y="1056725"/>
            <a:ext cx="41135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LISTEN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79" name="^ 1) Main Point?"/>
          <p:cNvSpPr txBox="1"/>
          <p:nvPr/>
        </p:nvSpPr>
        <p:spPr>
          <a:xfrm>
            <a:off x="650502" y="2912047"/>
            <a:ext cx="551242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Main Point?   </a:t>
            </a:r>
          </a:p>
        </p:txBody>
      </p:sp>
      <p:sp>
        <p:nvSpPr>
          <p:cNvPr id="480" name="^ The divine authority of Jesus is revealed to those who…"/>
          <p:cNvSpPr txBox="1"/>
          <p:nvPr/>
        </p:nvSpPr>
        <p:spPr>
          <a:xfrm>
            <a:off x="2338027" y="3944790"/>
            <a:ext cx="21074738" cy="670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The divine authority of Jesus is revealed to those who </a:t>
            </a:r>
          </a:p>
          <a:p>
            <a:pPr defTabSz="457200">
              <a:spcBef>
                <a:spcPts val="14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seek faithfully.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verse 33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They answered Jesus, “We don’t know”. Jesus said, “Neither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will I tell you by what authority I am doing these things.”</a:t>
            </a:r>
          </a:p>
        </p:txBody>
      </p:sp>
      <p:sp>
        <p:nvSpPr>
          <p:cNvPr id="481" name="2) Key Verse?"/>
          <p:cNvSpPr txBox="1"/>
          <p:nvPr/>
        </p:nvSpPr>
        <p:spPr>
          <a:xfrm>
            <a:off x="763730" y="6723332"/>
            <a:ext cx="494887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2) Key Verse?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4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4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4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4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80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8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486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487" name="^ 1) GOD (Father, Son, Holy Spirit)?"/>
          <p:cNvSpPr txBox="1"/>
          <p:nvPr/>
        </p:nvSpPr>
        <p:spPr>
          <a:xfrm>
            <a:off x="609517" y="2469227"/>
            <a:ext cx="1113214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GOD (Father, Son, Holy Spirit)?  </a:t>
            </a:r>
          </a:p>
        </p:txBody>
      </p:sp>
      <p:sp>
        <p:nvSpPr>
          <p:cNvPr id="488" name="^ 28    God is obscure to sinful human beings.…"/>
          <p:cNvSpPr txBox="1"/>
          <p:nvPr/>
        </p:nvSpPr>
        <p:spPr>
          <a:xfrm>
            <a:off x="1870051" y="3508063"/>
            <a:ext cx="21368553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28    God is obscure to sinful human beings.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33    God is all-knowing – He is never outsmarted. </a:t>
            </a:r>
          </a:p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  ^        God is sovereign as to whom He reveals Himself. </a:t>
            </a:r>
          </a:p>
        </p:txBody>
      </p:sp>
      <p:sp>
        <p:nvSpPr>
          <p:cNvPr id="489" name="^ a) His nature and character?"/>
          <p:cNvSpPr txBox="1"/>
          <p:nvPr/>
        </p:nvSpPr>
        <p:spPr>
          <a:xfrm>
            <a:off x="11886517" y="2469227"/>
            <a:ext cx="9525472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a) His nature and character?   </a:t>
            </a:r>
          </a:p>
        </p:txBody>
      </p:sp>
      <p:sp>
        <p:nvSpPr>
          <p:cNvPr id="490" name="^ b) His grace"/>
          <p:cNvSpPr txBox="1"/>
          <p:nvPr/>
        </p:nvSpPr>
        <p:spPr>
          <a:xfrm>
            <a:off x="11876187" y="6837184"/>
            <a:ext cx="4683957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b) His grace   </a:t>
            </a:r>
          </a:p>
        </p:txBody>
      </p:sp>
      <p:sp>
        <p:nvSpPr>
          <p:cNvPr id="491" name="^ c) Jesus / His salvation on the cross"/>
          <p:cNvSpPr txBox="1"/>
          <p:nvPr/>
        </p:nvSpPr>
        <p:spPr>
          <a:xfrm>
            <a:off x="11834090" y="9021012"/>
            <a:ext cx="10768674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c) Jesus / His salvation on the cross</a:t>
            </a:r>
          </a:p>
        </p:txBody>
      </p:sp>
      <p:sp>
        <p:nvSpPr>
          <p:cNvPr id="492" name="^ 29   Jesus is prepared to dialogue with sinful people."/>
          <p:cNvSpPr txBox="1"/>
          <p:nvPr/>
        </p:nvSpPr>
        <p:spPr>
          <a:xfrm>
            <a:off x="2515519" y="7697227"/>
            <a:ext cx="1687383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^ 29   Jesus is prepared to dialogue with sinful people.</a:t>
            </a:r>
          </a:p>
        </p:txBody>
      </p:sp>
      <p:sp>
        <p:nvSpPr>
          <p:cNvPr id="493" name="God is sovereign as to whom He reveals Himself."/>
          <p:cNvSpPr txBox="1"/>
          <p:nvPr/>
        </p:nvSpPr>
        <p:spPr>
          <a:xfrm>
            <a:off x="3983371" y="5328978"/>
            <a:ext cx="1558661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 u="sng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God is sovereign as to whom He reveals Himself.</a:t>
            </a:r>
          </a:p>
        </p:txBody>
      </p:sp>
      <p:sp>
        <p:nvSpPr>
          <p:cNvPr id="494" name="^Underline the phrase that applies the Main Point."/>
          <p:cNvSpPr txBox="1"/>
          <p:nvPr/>
        </p:nvSpPr>
        <p:spPr>
          <a:xfrm>
            <a:off x="8204923" y="1185717"/>
            <a:ext cx="1630248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  <p:sp>
        <p:nvSpPr>
          <p:cNvPr id="495" name="^ 27   Jesus humbly submitted to the religious authorities in order…"/>
          <p:cNvSpPr txBox="1"/>
          <p:nvPr/>
        </p:nvSpPr>
        <p:spPr>
          <a:xfrm>
            <a:off x="2551751" y="9931913"/>
            <a:ext cx="20556588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27   Jesus humbly submitted to the religious authorities in order </a:t>
            </a:r>
          </a:p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to give His life as a ‘ransom for many.’ (cf 10:45)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4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49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Class="entr" nodeType="with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8" dur="1000"/>
                                        <p:tgtEl>
                                          <p:spTgt spid="4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Class="entr" nodeType="with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1" dur="1000"/>
                                        <p:tgtEl>
                                          <p:spTgt spid="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000"/>
                                        <p:tgtEl>
                                          <p:spTgt spid="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5" dur="10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4" grpId="7"/>
      <p:bldP build="whole" bldLvl="1" animBg="1" rev="0" advAuto="0" spid="489" grpId="1"/>
      <p:bldP build="p" bldLvl="5" animBg="1" rev="0" advAuto="0" spid="492" grpId="4"/>
      <p:bldP build="whole" bldLvl="1" animBg="1" rev="0" advAuto="0" spid="491" grpId="5"/>
      <p:bldP build="p" bldLvl="5" animBg="1" rev="0" advAuto="0" spid="495" grpId="6"/>
      <p:bldP build="p" bldLvl="5" animBg="1" rev="0" advAuto="0" spid="488" grpId="2"/>
      <p:bldP build="whole" bldLvl="1" animBg="1" rev="0" advAuto="0" spid="493" grpId="8"/>
      <p:bldP build="whole" bldLvl="1" animBg="1" rev="0" advAuto="0" spid="490" grpId="3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9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00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01" name="^ 2) What should I do?"/>
          <p:cNvSpPr txBox="1"/>
          <p:nvPr/>
        </p:nvSpPr>
        <p:spPr>
          <a:xfrm>
            <a:off x="650502" y="2912047"/>
            <a:ext cx="676290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What should I do?</a:t>
            </a:r>
          </a:p>
        </p:txBody>
      </p:sp>
      <p:sp>
        <p:nvSpPr>
          <p:cNvPr id="502" name="^ 29 Note: Questions are often good replies to those who seek to trap…"/>
          <p:cNvSpPr txBox="1"/>
          <p:nvPr/>
        </p:nvSpPr>
        <p:spPr>
          <a:xfrm>
            <a:off x="812512" y="4500340"/>
            <a:ext cx="22758977" cy="701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29 Note: Questions are often good replies to those who seek to trap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  believers in matters of faith in Jesus. 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79425" indent="-479425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^30  Acknowledge that John </a:t>
            </a:r>
            <a:r>
              <a:rPr u="sng"/>
              <a:t>was</a:t>
            </a:r>
            <a:r>
              <a:t> from heaven – repent for the</a:t>
            </a:r>
          </a:p>
          <a:p>
            <a:pPr marL="479425" indent="-479425" defTabSz="457200">
              <a:spcBef>
                <a:spcPts val="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forgiveness of your sins.</a:t>
            </a:r>
          </a:p>
          <a:p>
            <a:pPr marL="479425" indent="-479425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^33  Note:  Asking God a question born from unbelief is unlikely</a:t>
            </a:r>
          </a:p>
          <a:p>
            <a:pPr marL="479425" indent="-479425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to receive an answer.</a:t>
            </a:r>
          </a:p>
          <a:p>
            <a:pPr marL="479425" indent="-479425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             Humbly seek God to reveal himself to you.</a:t>
            </a:r>
          </a:p>
        </p:txBody>
      </p:sp>
      <p:sp>
        <p:nvSpPr>
          <p:cNvPr id="503" name="Note:  Asking God a question born from unbelief is unlikel"/>
          <p:cNvSpPr txBox="1"/>
          <p:nvPr/>
        </p:nvSpPr>
        <p:spPr>
          <a:xfrm>
            <a:off x="2826845" y="8668682"/>
            <a:ext cx="1800567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79425" indent="-479425" defTabSz="457200">
              <a:defRPr b="0" sz="6000" u="sng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Note:  Asking God a question born from unbelief is unlikel</a:t>
            </a:r>
          </a:p>
        </p:txBody>
      </p:sp>
      <p:sp>
        <p:nvSpPr>
          <p:cNvPr id="504" name="^Underline the phrase that applies the Main Point."/>
          <p:cNvSpPr txBox="1"/>
          <p:nvPr/>
        </p:nvSpPr>
        <p:spPr>
          <a:xfrm>
            <a:off x="7203088" y="1914079"/>
            <a:ext cx="1812606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  <p:sp>
        <p:nvSpPr>
          <p:cNvPr id="505" name="to receive an answer."/>
          <p:cNvSpPr txBox="1"/>
          <p:nvPr/>
        </p:nvSpPr>
        <p:spPr>
          <a:xfrm>
            <a:off x="3572350" y="9583883"/>
            <a:ext cx="660171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79425" indent="-479425" defTabSz="457200">
              <a:defRPr b="0" sz="6000" u="sng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to receive an answer.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5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000"/>
                                        <p:tgtEl>
                                          <p:spTgt spid="5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1000"/>
                                        <p:tgtEl>
                                          <p:spTgt spid="5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1" dur="4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5" grpId="4"/>
      <p:bldP build="whole" bldLvl="1" animBg="1" rev="0" advAuto="0" spid="504" grpId="2"/>
      <p:bldP build="whole" bldLvl="1" animBg="1" rev="0" advAuto="0" spid="503" grpId="3"/>
      <p:bldP build="p" bldLvl="5" animBg="1" rev="0" advAuto="0" spid="502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39688" y="-2513070"/>
            <a:ext cx="24463311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0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14" name="Study 5                                                              Mark 12:1-12"/>
          <p:cNvSpPr txBox="1"/>
          <p:nvPr/>
        </p:nvSpPr>
        <p:spPr>
          <a:xfrm>
            <a:off x="1907599" y="818935"/>
            <a:ext cx="2080822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5                                                              Mark 12:1-12</a:t>
            </a:r>
          </a:p>
        </p:txBody>
      </p:sp>
      <p:sp>
        <p:nvSpPr>
          <p:cNvPr id="515" name="1   Parable           A story with one main point. (i.e. not an ‘allegory’, in which every…"/>
          <p:cNvSpPr txBox="1"/>
          <p:nvPr/>
        </p:nvSpPr>
        <p:spPr>
          <a:xfrm>
            <a:off x="1095306" y="3868201"/>
            <a:ext cx="22432816" cy="8836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</a:t>
            </a:r>
            <a:r>
              <a:rPr b="1"/>
              <a:t>1   </a:t>
            </a:r>
            <a:r>
              <a:rPr b="1" i="1"/>
              <a:t>Parable</a:t>
            </a:r>
            <a:r>
              <a:rPr b="1"/>
              <a:t> </a:t>
            </a:r>
            <a:r>
              <a:t>          A story with one main point. (i.e. not an ‘allegory’, in which every</a:t>
            </a:r>
          </a:p>
          <a:p>
            <a:pPr marL="1680210" indent="-1680210" defTabSz="457200">
              <a:spcBef>
                <a:spcPts val="16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detail of a story has another meaning, e.g. </a:t>
            </a:r>
            <a:r>
              <a:rPr i="1"/>
              <a:t>‘Pilgrim’s Progress.’</a:t>
            </a:r>
            <a:r>
              <a:t>)</a:t>
            </a:r>
            <a:endParaRPr sz="1600"/>
          </a:p>
          <a:p>
            <a:pPr marL="1919604" indent="-1919604" defTabSz="457200">
              <a:spcBef>
                <a:spcPts val="1600"/>
              </a:spcBef>
              <a:defRPr b="0" i="0" sz="21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     </a:t>
            </a:r>
            <a:r>
              <a:rPr b="1" sz="4600">
                <a:latin typeface="Avenir Next Regular"/>
                <a:ea typeface="Avenir Next Regular"/>
                <a:cs typeface="Avenir Next Regular"/>
                <a:sym typeface="Avenir Next Regular"/>
              </a:rPr>
              <a:t>     </a:t>
            </a:r>
            <a:r>
              <a:rPr b="1" i="1" sz="4600">
                <a:latin typeface="Avenir Next Regular"/>
                <a:ea typeface="Avenir Next Regular"/>
                <a:cs typeface="Avenir Next Regular"/>
                <a:sym typeface="Avenir Next Regular"/>
              </a:rPr>
              <a:t>Vineyard</a:t>
            </a:r>
            <a:r>
              <a:rPr sz="4600">
                <a:latin typeface="Avenir Next Regular"/>
                <a:ea typeface="Avenir Next Regular"/>
                <a:cs typeface="Avenir Next Regular"/>
                <a:sym typeface="Avenir Next Regular"/>
              </a:rPr>
              <a:t>         A field for growing vines to produce grapes.</a:t>
            </a:r>
            <a:endParaRPr sz="4600">
              <a:latin typeface="Avenir Next Regular"/>
              <a:ea typeface="Avenir Next Regular"/>
              <a:cs typeface="Avenir Next Regular"/>
              <a:sym typeface="Avenir Next Regular"/>
            </a:endParaRPr>
          </a:p>
          <a:p>
            <a:pPr marL="1919604" indent="-1919604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 </a:t>
            </a:r>
            <a:r>
              <a:rPr b="1"/>
              <a:t>    </a:t>
            </a:r>
            <a:r>
              <a:rPr b="1" i="1"/>
              <a:t> Wine press</a:t>
            </a:r>
            <a:r>
              <a:rPr b="1"/>
              <a:t> </a:t>
            </a:r>
            <a:r>
              <a:t>    e.g. two hollows in earth or rock, one for trampling grapes,</a:t>
            </a:r>
          </a:p>
          <a:p>
            <a:pPr marL="1919604" indent="-1919604" defTabSz="457200">
              <a:spcBef>
                <a:spcPts val="16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the other at a lower level so the juice could run into it.</a:t>
            </a:r>
          </a:p>
          <a:p>
            <a:pPr marL="1919604" indent="-1919604" defTabSz="457200">
              <a:spcBef>
                <a:spcPts val="4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 </a:t>
            </a:r>
            <a:r>
              <a:rPr b="1"/>
              <a:t>     </a:t>
            </a:r>
            <a:r>
              <a:rPr b="1" i="1"/>
              <a:t>Watchtower</a:t>
            </a:r>
            <a:r>
              <a:rPr b="1"/>
              <a:t> </a:t>
            </a:r>
            <a:r>
              <a:t>  So that a farmer could guard his vineyard at a time when </a:t>
            </a:r>
          </a:p>
          <a:p>
            <a:pPr marL="1919604" indent="-1919604" defTabSz="457200">
              <a:spcBef>
                <a:spcPts val="4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  thieves might steal the ripe grapes.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</a:t>
            </a:r>
            <a:r>
              <a:rPr b="1"/>
              <a:t>7    </a:t>
            </a:r>
            <a:r>
              <a:rPr b="1" i="1"/>
              <a:t>The heir</a:t>
            </a:r>
            <a:r>
              <a:rPr b="1"/>
              <a:t> </a:t>
            </a:r>
            <a:r>
              <a:t>     Son of the owner.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endParaRPr sz="1600"/>
          </a:p>
          <a:p>
            <a:pPr marL="1919604" indent="-1919604" defTabSz="457200">
              <a:defRPr b="0" i="0" sz="21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                               </a:t>
            </a:r>
            <a:r>
              <a:rPr b="1" sz="4600">
                <a:latin typeface="Avenir Next Regular"/>
                <a:ea typeface="Avenir Next Regular"/>
                <a:cs typeface="Avenir Next Regular"/>
                <a:sym typeface="Avenir Next Regular"/>
              </a:rPr>
              <a:t>      </a:t>
            </a:r>
            <a:r>
              <a:rPr b="1" i="1" sz="4600">
                <a:latin typeface="Avenir Next Regular"/>
                <a:ea typeface="Avenir Next Regular"/>
                <a:cs typeface="Avenir Next Regular"/>
                <a:sym typeface="Avenir Next Regular"/>
              </a:rPr>
              <a:t>Capstone</a:t>
            </a:r>
            <a:r>
              <a:rPr sz="4600">
                <a:latin typeface="Avenir Next Regular"/>
                <a:ea typeface="Avenir Next Regular"/>
                <a:cs typeface="Avenir Next Regular"/>
                <a:sym typeface="Avenir Next Regular"/>
              </a:rPr>
              <a:t> or </a:t>
            </a:r>
            <a:r>
              <a:rPr b="1" i="1" sz="4600">
                <a:latin typeface="Avenir Next Regular"/>
                <a:ea typeface="Avenir Next Regular"/>
                <a:cs typeface="Avenir Next Regular"/>
                <a:sym typeface="Avenir Next Regular"/>
              </a:rPr>
              <a:t>Cornerstone </a:t>
            </a:r>
            <a:r>
              <a:rPr b="1" sz="4600">
                <a:latin typeface="Avenir Next Regular"/>
                <a:ea typeface="Avenir Next Regular"/>
                <a:cs typeface="Avenir Next Regular"/>
                <a:sym typeface="Avenir Next Regular"/>
              </a:rPr>
              <a:t> </a:t>
            </a:r>
            <a:r>
              <a:rPr sz="4600">
                <a:latin typeface="Avenir Next Regular"/>
                <a:ea typeface="Avenir Next Regular"/>
                <a:cs typeface="Avenir Next Regular"/>
                <a:sym typeface="Avenir Next Regular"/>
              </a:rPr>
              <a:t>   A vitally important stone in a building</a:t>
            </a:r>
            <a:endParaRPr sz="4600">
              <a:latin typeface="Avenir Next Regular"/>
              <a:ea typeface="Avenir Next Regular"/>
              <a:cs typeface="Avenir Next Regular"/>
              <a:sym typeface="Avenir Next Regular"/>
            </a:endParaRPr>
          </a:p>
          <a:p>
            <a:pPr marL="1919604" indent="-1919604" defTabSz="457200">
              <a:defRPr b="0" i="0" sz="21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600">
                <a:latin typeface="Avenir Next Regular"/>
                <a:ea typeface="Avenir Next Regular"/>
                <a:cs typeface="Avenir Next Regular"/>
                <a:sym typeface="Avenir Next Regular"/>
              </a:rPr>
              <a:t>                                              that gives it its stability or alignment.</a:t>
            </a:r>
          </a:p>
        </p:txBody>
      </p:sp>
      <p:sp>
        <p:nvSpPr>
          <p:cNvPr id="516" name="God will judge rejection of Jesus"/>
          <p:cNvSpPr txBox="1"/>
          <p:nvPr/>
        </p:nvSpPr>
        <p:spPr>
          <a:xfrm>
            <a:off x="1768765" y="1933358"/>
            <a:ext cx="16137677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will judge rejection of Jesus</a:t>
            </a:r>
            <a:endParaRPr b="0" sz="1600"/>
          </a:p>
        </p:txBody>
      </p:sp>
      <p:sp>
        <p:nvSpPr>
          <p:cNvPr id="517" name="Word List"/>
          <p:cNvSpPr txBox="1"/>
          <p:nvPr/>
        </p:nvSpPr>
        <p:spPr>
          <a:xfrm>
            <a:off x="1237943" y="2981110"/>
            <a:ext cx="292488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Word List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5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2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22" name="Study 5                                                              Mark 12:1-12"/>
          <p:cNvSpPr txBox="1"/>
          <p:nvPr/>
        </p:nvSpPr>
        <p:spPr>
          <a:xfrm>
            <a:off x="1897977" y="825373"/>
            <a:ext cx="2093924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5                                                              Mark 12:1-12</a:t>
            </a:r>
          </a:p>
        </p:txBody>
      </p:sp>
      <p:sp>
        <p:nvSpPr>
          <p:cNvPr id="523" name="1  (Isaiah 5:7)  “The vineyard of the Lord  Almighty is Israel.’  (A fruitless vine.)…"/>
          <p:cNvSpPr txBox="1"/>
          <p:nvPr/>
        </p:nvSpPr>
        <p:spPr>
          <a:xfrm>
            <a:off x="1762396" y="3956855"/>
            <a:ext cx="21331474" cy="764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3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</a:t>
            </a:r>
            <a:r>
              <a:t>1  (Isaiah 5:7) </a:t>
            </a:r>
            <a:r>
              <a:rPr b="0"/>
              <a:t> “The vineyard of the Lord  Almighty is Israel.’  </a:t>
            </a:r>
            <a:r>
              <a:rPr b="0" i="1"/>
              <a:t>(A fruitless vine.)</a:t>
            </a:r>
            <a:endParaRPr b="0" i="1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</a:t>
            </a:r>
            <a:r>
              <a:t>(Mark 4:12)</a:t>
            </a:r>
            <a:r>
              <a:rPr b="0"/>
              <a:t>  ‘but to those on the outside, everything is said in parables,</a:t>
            </a:r>
            <a:endParaRPr b="0"/>
          </a:p>
          <a:p>
            <a:pPr marL="1680210" indent="-1680210" defTabSz="457200">
              <a:spcBef>
                <a:spcPts val="2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   so that ‘they may be ever hearing but never perceiving…’ 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</a:t>
            </a:r>
            <a:r>
              <a:t>8  (John 1:11)   </a:t>
            </a:r>
            <a:r>
              <a:rPr b="0"/>
              <a:t>‘He came to that which was His own,</a:t>
            </a:r>
          </a:p>
          <a:p>
            <a:pPr marL="1680210" indent="-1680210" defTabSz="457200">
              <a:spcBef>
                <a:spcPts val="2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</a:t>
            </a:r>
            <a:r>
              <a:rPr b="0"/>
              <a:t>and His own received Him not’.  (Rejection of the Son)</a:t>
            </a:r>
            <a:endParaRPr b="0"/>
          </a:p>
          <a:p>
            <a:pPr marL="1680210" indent="-1680210" defTabSz="457200">
              <a:spcBef>
                <a:spcPts val="2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</a:t>
            </a:r>
            <a:r>
              <a:t>9  (Romans 6:23) </a:t>
            </a:r>
            <a:r>
              <a:rPr b="0"/>
              <a:t> ‘The wages of sin is death.’ </a:t>
            </a:r>
            <a:r>
              <a:t>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</a:t>
            </a:r>
            <a:r>
              <a:rPr b="1"/>
              <a:t>10  (Psalm 118:22 &amp; Acts 4:11)</a:t>
            </a:r>
            <a:r>
              <a:t>  ‘The stone the builders reject’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In the OT the rejected stone refers to Israel;  in the NT, to Jesus.</a:t>
            </a:r>
          </a:p>
        </p:txBody>
      </p:sp>
      <p:sp>
        <p:nvSpPr>
          <p:cNvPr id="524" name="God will judge rejection of Jesus"/>
          <p:cNvSpPr txBox="1"/>
          <p:nvPr/>
        </p:nvSpPr>
        <p:spPr>
          <a:xfrm>
            <a:off x="1774682" y="1939593"/>
            <a:ext cx="16477989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will judge rejection of Jesus</a:t>
            </a:r>
            <a:endParaRPr b="0" sz="1600"/>
          </a:p>
        </p:txBody>
      </p:sp>
      <p:sp>
        <p:nvSpPr>
          <p:cNvPr id="525" name="Bible Connections"/>
          <p:cNvSpPr txBox="1"/>
          <p:nvPr/>
        </p:nvSpPr>
        <p:spPr>
          <a:xfrm>
            <a:off x="1760324" y="3029462"/>
            <a:ext cx="540072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Bible Connections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3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2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30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531" name="Questions?…"/>
          <p:cNvSpPr txBox="1"/>
          <p:nvPr/>
        </p:nvSpPr>
        <p:spPr>
          <a:xfrm>
            <a:off x="1794612" y="2740268"/>
            <a:ext cx="20794775" cy="899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spcBef>
                <a:spcPts val="1000"/>
              </a:spcBef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   Questions?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2    Who is the ‘them’ whom He began to teach in parables?</a:t>
            </a:r>
          </a:p>
          <a:p>
            <a:pPr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  Why in parables?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  </a:t>
            </a:r>
            <a:r>
              <a:t>3    Why did they beat him?</a:t>
            </a:r>
          </a:p>
          <a:p>
            <a:pPr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  5    Why did he keep sending servants when they abused them?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6    What relevance is there to the fact that he ‘loved' his son?</a:t>
            </a:r>
          </a:p>
          <a:p>
            <a:pPr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        Why did he expect them to respect his son?</a:t>
            </a:r>
          </a:p>
          <a:p>
            <a:pPr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  7    Why ‘inheritance’, not just ‘vineyard’?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^ </a:t>
            </a:r>
            <a:r>
              <a:t>12    Why were they </a:t>
            </a:r>
            <a:r>
              <a:t>afraid</a:t>
            </a:r>
            <a:r>
              <a:t> of the crowd? </a:t>
            </a:r>
            <a: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31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35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36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537" name="Surprises…"/>
          <p:cNvSpPr txBox="1"/>
          <p:nvPr/>
        </p:nvSpPr>
        <p:spPr>
          <a:xfrm>
            <a:off x="1794612" y="5188943"/>
            <a:ext cx="20794775" cy="369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Surprises</a:t>
            </a:r>
            <a:endParaRPr b="0" sz="1600"/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  6,7   In the parable, the Son presents himself to the tenants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as such, yet Jesus has just refused to say He has come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from the Father. (11:33)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  <a: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37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4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42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543" name="^ 8   (11:18) The chief priests and teachers of the Law heard this…"/>
          <p:cNvSpPr txBox="1"/>
          <p:nvPr/>
        </p:nvSpPr>
        <p:spPr>
          <a:xfrm>
            <a:off x="1296932" y="3585129"/>
            <a:ext cx="21790137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8   (11:18) The chief priests and teachers of the Law heard this</a:t>
            </a:r>
          </a:p>
          <a:p>
            <a:pPr marL="840739" indent="-480059" defTabSz="457200">
              <a:spcBef>
                <a:spcPts val="1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     and began looking for a way to kill him. (cf 3:6)</a:t>
            </a:r>
          </a:p>
        </p:txBody>
      </p:sp>
      <p:sp>
        <p:nvSpPr>
          <p:cNvPr id="544" name="The Book?"/>
          <p:cNvSpPr txBox="1"/>
          <p:nvPr/>
        </p:nvSpPr>
        <p:spPr>
          <a:xfrm>
            <a:off x="977928" y="5312671"/>
            <a:ext cx="325720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Book?</a:t>
            </a:r>
          </a:p>
        </p:txBody>
      </p:sp>
      <p:sp>
        <p:nvSpPr>
          <p:cNvPr id="545" name="^ 6    (1:11)   A voice came from Heaven, “You are my beloved Son.”…"/>
          <p:cNvSpPr txBox="1"/>
          <p:nvPr/>
        </p:nvSpPr>
        <p:spPr>
          <a:xfrm>
            <a:off x="1764683" y="6156853"/>
            <a:ext cx="21413752" cy="401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6    (1:11)   A voice came from Heaven, “You are my beloved Son.”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0075" indent="-600075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8  (</a:t>
            </a:r>
            <a:r>
              <a:t>10:34)  “(Jesus) will be betrayed to the Chief priests and </a:t>
            </a:r>
          </a:p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                      Teachers of the Law. They will … kill Him. Three</a:t>
            </a:r>
            <a:endParaRPr i="1" sz="6000">
              <a:latin typeface="Gill Sans"/>
              <a:ea typeface="Gill Sans"/>
              <a:cs typeface="Gill Sans"/>
              <a:sym typeface="Gill Sans"/>
            </a:endParaRPr>
          </a:p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                       days later He will rise from the dead.” </a:t>
            </a:r>
            <a:r>
              <a:t>   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46" name="Surrounding Text"/>
          <p:cNvSpPr txBox="1"/>
          <p:nvPr/>
        </p:nvSpPr>
        <p:spPr>
          <a:xfrm>
            <a:off x="963739" y="2619965"/>
            <a:ext cx="5241232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Surrounding Text</a:t>
            </a:r>
          </a:p>
        </p:txBody>
      </p:sp>
      <p:sp>
        <p:nvSpPr>
          <p:cNvPr id="547" name="The whole Bible"/>
          <p:cNvSpPr txBox="1"/>
          <p:nvPr/>
        </p:nvSpPr>
        <p:spPr>
          <a:xfrm>
            <a:off x="3046399" y="10107622"/>
            <a:ext cx="478086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The whole Bible</a:t>
            </a:r>
          </a:p>
        </p:txBody>
      </p:sp>
      <p:sp>
        <p:nvSpPr>
          <p:cNvPr id="548" name="^  7   (John 1:11)   ‘He came to that which was His own,…"/>
          <p:cNvSpPr txBox="1"/>
          <p:nvPr/>
        </p:nvSpPr>
        <p:spPr>
          <a:xfrm>
            <a:off x="3380034" y="11126523"/>
            <a:ext cx="17890704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7   (John 1:11)   ‘He came to that which was His own, </a:t>
            </a:r>
          </a:p>
          <a:p>
            <a:pPr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but His own did not receive Him.’  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   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5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5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1000"/>
                                        <p:tgtEl>
                                          <p:spTgt spid="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5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Class="entr" nodeType="with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000"/>
                                        <p:tgtEl>
                                          <p:spTgt spid="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43" grpId="1"/>
      <p:bldP build="p" bldLvl="5" animBg="1" rev="0" advAuto="0" spid="545" grpId="2"/>
      <p:bldP build="p" bldLvl="5" animBg="1" rev="0" advAuto="0" spid="548" grpId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52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53" name="LEARN"/>
          <p:cNvSpPr txBox="1"/>
          <p:nvPr/>
        </p:nvSpPr>
        <p:spPr>
          <a:xfrm>
            <a:off x="799184" y="1056725"/>
            <a:ext cx="39983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54" name="^ 1) Answers"/>
          <p:cNvSpPr txBox="1"/>
          <p:nvPr/>
        </p:nvSpPr>
        <p:spPr>
          <a:xfrm>
            <a:off x="679302" y="2413661"/>
            <a:ext cx="3856809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Answers</a:t>
            </a:r>
          </a:p>
        </p:txBody>
      </p:sp>
      <p:sp>
        <p:nvSpPr>
          <p:cNvPr id="555" name="^ 1    ‘Them’ = the chief priest, teachers of the Law and the elders.…"/>
          <p:cNvSpPr txBox="1"/>
          <p:nvPr/>
        </p:nvSpPr>
        <p:spPr>
          <a:xfrm>
            <a:off x="1731785" y="3607936"/>
            <a:ext cx="21667851" cy="858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    ‘Them’ = the chief priest, teachers of the Law and the elders.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       Jesus then spoke to them in parables to hide His identity.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 ^ 3    They beat him as they resented his rightful claim to the 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inheritance of the vineyard.</a:t>
            </a:r>
          </a:p>
          <a:p>
            <a:pPr marL="600075" indent="-600075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 ^ 5    Perhaps he kept sending servants because he was patient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and wanted them to turn from their evil ways.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 ^ 6    It says he loved his son to show the family relationship and to 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</a:t>
            </a:r>
            <a:r>
              <a:t>highlight his value of the vineyard / tenants</a:t>
            </a:r>
            <a:r>
              <a:t>.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t> 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^  The Son was the owner-to-be, not simply a representative.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000"/>
                                        <p:tgtEl>
                                          <p:spTgt spid="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000"/>
                                        <p:tgtEl>
                                          <p:spTgt spid="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55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5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60" name="LEARN"/>
          <p:cNvSpPr txBox="1"/>
          <p:nvPr/>
        </p:nvSpPr>
        <p:spPr>
          <a:xfrm>
            <a:off x="799184" y="1056725"/>
            <a:ext cx="413529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61" name="^ 1) Answers contd."/>
          <p:cNvSpPr txBox="1"/>
          <p:nvPr/>
        </p:nvSpPr>
        <p:spPr>
          <a:xfrm>
            <a:off x="770719" y="2631541"/>
            <a:ext cx="603894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1) Answers </a:t>
            </a:r>
            <a:r>
              <a:rPr b="0"/>
              <a:t>contd.</a:t>
            </a:r>
            <a:r>
              <a:t>  </a:t>
            </a:r>
          </a:p>
        </p:txBody>
      </p:sp>
      <p:sp>
        <p:nvSpPr>
          <p:cNvPr id="562" name="^  7   The issue may have been about ownership, not merely…"/>
          <p:cNvSpPr txBox="1"/>
          <p:nvPr/>
        </p:nvSpPr>
        <p:spPr>
          <a:xfrm>
            <a:off x="2416128" y="3745784"/>
            <a:ext cx="21508085" cy="4009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 7   The issue may have been about ownership, not merely</a:t>
            </a:r>
          </a:p>
          <a:p>
            <a:pPr marL="840739" indent="-480059" defTabSz="457200">
              <a:spcBef>
                <a:spcPts val="19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possession.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 sz="160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t>^ 12  They were afraid of the crowd’s expectation that Jesus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was the Messiah.</a:t>
            </a:r>
          </a:p>
        </p:txBody>
      </p:sp>
      <p:sp>
        <p:nvSpPr>
          <p:cNvPr id="563" name="^ 2) Surprises?"/>
          <p:cNvSpPr txBox="1"/>
          <p:nvPr/>
        </p:nvSpPr>
        <p:spPr>
          <a:xfrm>
            <a:off x="834478" y="8610837"/>
            <a:ext cx="483543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Surprises?  </a:t>
            </a:r>
          </a:p>
        </p:txBody>
      </p:sp>
      <p:sp>
        <p:nvSpPr>
          <p:cNvPr id="564" name="^  They understood his veiled claim to be the Son and that He…"/>
          <p:cNvSpPr txBox="1"/>
          <p:nvPr/>
        </p:nvSpPr>
        <p:spPr>
          <a:xfrm>
            <a:off x="2783677" y="9633515"/>
            <a:ext cx="19527814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</a:t>
            </a:r>
            <a:r>
              <a:rPr b="1"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t>They understood his veiled claim to be the Son and that He </a:t>
            </a:r>
          </a:p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knew they were going to kill him.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5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62" grpId="1"/>
      <p:bldP build="p" bldLvl="5" animBg="1" rev="0" advAuto="0" spid="564" grpId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6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69" name="LISTEN"/>
          <p:cNvSpPr txBox="1"/>
          <p:nvPr/>
        </p:nvSpPr>
        <p:spPr>
          <a:xfrm>
            <a:off x="799184" y="1056725"/>
            <a:ext cx="41135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LISTEN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70" name="^ 1) Main Point?"/>
          <p:cNvSpPr txBox="1"/>
          <p:nvPr/>
        </p:nvSpPr>
        <p:spPr>
          <a:xfrm>
            <a:off x="650502" y="2912047"/>
            <a:ext cx="551242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Main Point?   </a:t>
            </a:r>
          </a:p>
        </p:txBody>
      </p:sp>
      <p:sp>
        <p:nvSpPr>
          <p:cNvPr id="571" name="^  To reject the authority of the Father in His Son, Jesus, is to forfeit…"/>
          <p:cNvSpPr txBox="1"/>
          <p:nvPr/>
        </p:nvSpPr>
        <p:spPr>
          <a:xfrm>
            <a:off x="2386747" y="3927646"/>
            <a:ext cx="21074738" cy="645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 To reject the authority of the Father in His Son, Jesus, is to forfeit</a:t>
            </a:r>
          </a:p>
          <a:p>
            <a:pPr defTabSz="457200">
              <a:spcBef>
                <a:spcPts val="1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His gift to us of life.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verse 9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“What then will the owner of the vineyard do? He will come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and kill those tenants and give the vineyard to others.”</a:t>
            </a:r>
          </a:p>
        </p:txBody>
      </p:sp>
      <p:sp>
        <p:nvSpPr>
          <p:cNvPr id="572" name="2) Key Verse?"/>
          <p:cNvSpPr txBox="1"/>
          <p:nvPr/>
        </p:nvSpPr>
        <p:spPr>
          <a:xfrm>
            <a:off x="715011" y="6427886"/>
            <a:ext cx="494887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2) Key Verse?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71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76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77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78" name="^ 1) GOD (Father, Son, Holy Spirit)?"/>
          <p:cNvSpPr txBox="1"/>
          <p:nvPr/>
        </p:nvSpPr>
        <p:spPr>
          <a:xfrm>
            <a:off x="609517" y="2469227"/>
            <a:ext cx="1113214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GOD (Father, Son, Holy Spirit)?  </a:t>
            </a:r>
          </a:p>
        </p:txBody>
      </p:sp>
      <p:sp>
        <p:nvSpPr>
          <p:cNvPr id="579" name="^ 1   God is the Creator of all that we have and are.…"/>
          <p:cNvSpPr txBox="1"/>
          <p:nvPr/>
        </p:nvSpPr>
        <p:spPr>
          <a:xfrm>
            <a:off x="1608954" y="3295338"/>
            <a:ext cx="22161694" cy="533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57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1   God is the Creator of all that we have and are.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457200">
              <a:defRPr sz="5700">
                <a:latin typeface="Gill Sans"/>
                <a:ea typeface="Gill Sans"/>
                <a:cs typeface="Gill Sans"/>
                <a:sym typeface="Gill Sans"/>
              </a:defRPr>
            </a:pPr>
            <a:r>
              <a:t>^  5    God is patient in warning His creatures.</a:t>
            </a:r>
          </a:p>
          <a:p>
            <a:pPr defTabSz="457200">
              <a:defRPr sz="5700">
                <a:latin typeface="Gill Sans"/>
                <a:ea typeface="Gill Sans"/>
                <a:cs typeface="Gill Sans"/>
                <a:sym typeface="Gill Sans"/>
              </a:defRPr>
            </a:pPr>
            <a:r>
              <a:t>^  6    God the Father loves Jesus His Son – a family relationship.</a:t>
            </a:r>
          </a:p>
          <a:p>
            <a:pPr defTabSz="457200">
              <a:defRPr sz="57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 God loves / values his creation enough to send his Son.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9    </a:t>
            </a:r>
            <a:r>
              <a:rPr sz="5700"/>
              <a:t>God’s judgement leads to death for those who reject His Son, Jesus.</a:t>
            </a:r>
            <a:endParaRPr sz="5700"/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sz="5700"/>
              <a:t>^12    God is just - (He will judge rejection of Jesus)</a:t>
            </a:r>
          </a:p>
        </p:txBody>
      </p:sp>
      <p:sp>
        <p:nvSpPr>
          <p:cNvPr id="580" name="^ a) His nature and character?"/>
          <p:cNvSpPr txBox="1"/>
          <p:nvPr/>
        </p:nvSpPr>
        <p:spPr>
          <a:xfrm>
            <a:off x="11886517" y="2469227"/>
            <a:ext cx="9525472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a) His nature and character?   </a:t>
            </a:r>
          </a:p>
        </p:txBody>
      </p:sp>
      <p:sp>
        <p:nvSpPr>
          <p:cNvPr id="581" name="^ b) His grace"/>
          <p:cNvSpPr txBox="1"/>
          <p:nvPr/>
        </p:nvSpPr>
        <p:spPr>
          <a:xfrm>
            <a:off x="11979254" y="8665977"/>
            <a:ext cx="468395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b) His grace   </a:t>
            </a:r>
          </a:p>
        </p:txBody>
      </p:sp>
      <p:sp>
        <p:nvSpPr>
          <p:cNvPr id="582" name="^ 4,5   He gives many opportunities to hear his Word."/>
          <p:cNvSpPr txBox="1"/>
          <p:nvPr/>
        </p:nvSpPr>
        <p:spPr>
          <a:xfrm>
            <a:off x="1446529" y="9371789"/>
            <a:ext cx="21157005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57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4,5   He gives many opportunities to hear his Word.</a:t>
            </a:r>
          </a:p>
        </p:txBody>
      </p:sp>
      <p:sp>
        <p:nvSpPr>
          <p:cNvPr id="583" name="^ c) Jesus / His salvation on the cross"/>
          <p:cNvSpPr txBox="1"/>
          <p:nvPr/>
        </p:nvSpPr>
        <p:spPr>
          <a:xfrm>
            <a:off x="11948414" y="10424393"/>
            <a:ext cx="10768674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c) Jesus / His salvation on the cross</a:t>
            </a:r>
          </a:p>
        </p:txBody>
      </p:sp>
      <p:sp>
        <p:nvSpPr>
          <p:cNvPr id="584" name="^ 9b   It is through the death of Jesus that God’s invitation to…"/>
          <p:cNvSpPr txBox="1"/>
          <p:nvPr/>
        </p:nvSpPr>
        <p:spPr>
          <a:xfrm>
            <a:off x="1491085" y="11079440"/>
            <a:ext cx="20129191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</a:t>
            </a:r>
            <a:r>
              <a:rPr sz="5700"/>
              <a:t>^ 9b   It is through the death of Jesus that God’s invitation to </a:t>
            </a:r>
            <a:endParaRPr sz="5700"/>
          </a:p>
          <a:p>
            <a:pPr defTabSz="457200">
              <a:defRPr b="0" sz="57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  share in his ‘vineyard’ goes out to all mankind.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85" name="^  9    God’s judgement leads to death for those who reject His Son, Jesus"/>
          <p:cNvSpPr txBox="1"/>
          <p:nvPr/>
        </p:nvSpPr>
        <p:spPr>
          <a:xfrm>
            <a:off x="1613871" y="6751788"/>
            <a:ext cx="21834222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9    </a:t>
            </a:r>
            <a:r>
              <a:rPr sz="5700" u="sng"/>
              <a:t>God’s judgement leads to death for those who reject His Son, Jesu</a:t>
            </a:r>
            <a:r>
              <a:rPr sz="5700"/>
              <a:t>s</a:t>
            </a:r>
          </a:p>
        </p:txBody>
      </p:sp>
      <p:sp>
        <p:nvSpPr>
          <p:cNvPr id="586" name="^Underline the phrase that applies the Main Point."/>
          <p:cNvSpPr txBox="1"/>
          <p:nvPr/>
        </p:nvSpPr>
        <p:spPr>
          <a:xfrm>
            <a:off x="8204923" y="1185717"/>
            <a:ext cx="1630248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5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5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5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Class="entr" nodeType="with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3" dur="1000"/>
                                        <p:tgtEl>
                                          <p:spTgt spid="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8"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5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3" dur="1000"/>
                                        <p:tgtEl>
                                          <p:spTgt spid="5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Class="entr" nodeType="with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6" dur="1000"/>
                                        <p:tgtEl>
                                          <p:spTgt spid="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0" dur="1000"/>
                                        <p:tgtEl>
                                          <p:spTgt spid="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5"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5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0" dur="1000"/>
                                        <p:tgtEl>
                                          <p:spTgt spid="5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Class="entr" nodeType="with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3" dur="1000"/>
                                        <p:tgtEl>
                                          <p:spTgt spid="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82" grpId="4"/>
      <p:bldP build="whole" bldLvl="1" animBg="1" rev="0" advAuto="0" spid="586" grpId="7"/>
      <p:bldP build="whole" bldLvl="1" animBg="1" rev="0" advAuto="0" spid="581" grpId="3"/>
      <p:bldP build="p" bldLvl="5" animBg="1" rev="0" advAuto="0" spid="584" grpId="6"/>
      <p:bldP build="p" bldLvl="5" animBg="1" rev="0" advAuto="0" spid="579" grpId="2"/>
      <p:bldP build="whole" bldLvl="1" animBg="1" rev="0" advAuto="0" spid="580" grpId="1"/>
      <p:bldP build="whole" bldLvl="1" animBg="1" rev="0" advAuto="0" spid="583" grpId="5"/>
      <p:bldP build="p" bldLvl="5" animBg="1" rev="0" advAuto="0" spid="585" grpId="8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59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591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592" name="^ 2) What should I do?"/>
          <p:cNvSpPr txBox="1"/>
          <p:nvPr/>
        </p:nvSpPr>
        <p:spPr>
          <a:xfrm>
            <a:off x="650502" y="2912047"/>
            <a:ext cx="676290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What should I do?</a:t>
            </a:r>
          </a:p>
        </p:txBody>
      </p:sp>
      <p:sp>
        <p:nvSpPr>
          <p:cNvPr id="593" name="^     1   Listen when God speaks.…"/>
          <p:cNvSpPr txBox="1"/>
          <p:nvPr/>
        </p:nvSpPr>
        <p:spPr>
          <a:xfrm>
            <a:off x="812512" y="4789396"/>
            <a:ext cx="22758977" cy="579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    1   Listen when God speaks.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79425" indent="-47942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 ^    3    Avoid resenting the rightful claim of God on your life.</a:t>
            </a:r>
          </a:p>
          <a:p>
            <a:pPr marL="479425" indent="-47942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 ^         Beware: God’s servants may be persecuted.</a:t>
            </a:r>
          </a:p>
          <a:p>
            <a:pPr algn="just" defTabSz="457200">
              <a:spcBef>
                <a:spcPts val="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^    9   Beware of rejecting Jesus.</a:t>
            </a:r>
          </a:p>
          <a:p>
            <a:pPr marL="479425" indent="-479425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^  12   Note:  Hearing the Word does not necessarily lead to obedience.</a:t>
            </a:r>
          </a:p>
          <a:p>
            <a:pPr defTabSz="457200">
              <a:defRPr i="0" sz="1866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           ^  Note: the crowd generally supports Jesus. </a:t>
            </a:r>
            <a:r>
              <a:rPr b="0" i="1" sz="6000">
                <a:latin typeface="Gill Sans SemiBold"/>
                <a:ea typeface="Gill Sans SemiBold"/>
                <a:cs typeface="Gill Sans SemiBold"/>
                <a:sym typeface="Gill Sans SemiBold"/>
              </a:rPr>
              <a:t> </a:t>
            </a:r>
            <a:r>
              <a:t> </a:t>
            </a:r>
          </a:p>
        </p:txBody>
      </p:sp>
      <p:sp>
        <p:nvSpPr>
          <p:cNvPr id="594" name="9   Beware of rejecting Jesus."/>
          <p:cNvSpPr txBox="1"/>
          <p:nvPr/>
        </p:nvSpPr>
        <p:spPr>
          <a:xfrm>
            <a:off x="2441393" y="7639855"/>
            <a:ext cx="905812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b="0" sz="6000" u="sng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>
              <a:defRPr b="1" i="0" sz="1866">
                <a:uFill>
                  <a:solidFill>
                    <a:srgbClr val="0000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b="0" i="1" sz="6000">
                <a:uFillTx/>
                <a:latin typeface="Gill Sans SemiBold"/>
                <a:ea typeface="Gill Sans SemiBold"/>
                <a:cs typeface="Gill Sans SemiBold"/>
                <a:sym typeface="Gill Sans SemiBold"/>
              </a:rPr>
              <a:t>9   Beware of rejecting Jesus.</a:t>
            </a:r>
          </a:p>
        </p:txBody>
      </p:sp>
      <p:sp>
        <p:nvSpPr>
          <p:cNvPr id="595" name="^Underline the phrase that applies the Main Point."/>
          <p:cNvSpPr txBox="1"/>
          <p:nvPr/>
        </p:nvSpPr>
        <p:spPr>
          <a:xfrm>
            <a:off x="7203088" y="1914079"/>
            <a:ext cx="1812606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5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5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5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5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5" grpId="2"/>
      <p:bldP build="p" bldLvl="5" animBg="1" rev="0" advAuto="0" spid="593" grpId="1"/>
      <p:bldP build="whole" bldLvl="1" animBg="1" rev="0" advAuto="0" spid="594" grpId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39688" y="-2513070"/>
            <a:ext cx="24463311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9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0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03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04" name="Study 6                                                               Mark 12:13-17"/>
          <p:cNvSpPr txBox="1"/>
          <p:nvPr/>
        </p:nvSpPr>
        <p:spPr>
          <a:xfrm>
            <a:off x="1711784" y="818935"/>
            <a:ext cx="2145833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6                                                               Mark 12:13-17</a:t>
            </a:r>
          </a:p>
        </p:txBody>
      </p:sp>
      <p:sp>
        <p:nvSpPr>
          <p:cNvPr id="605" name="13  Pharisees      A group of strict Jews who upheld the letter of the Law.…"/>
          <p:cNvSpPr txBox="1"/>
          <p:nvPr/>
        </p:nvSpPr>
        <p:spPr>
          <a:xfrm>
            <a:off x="2012622" y="4810017"/>
            <a:ext cx="21458338" cy="529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13  </a:t>
            </a:r>
            <a:r>
              <a:rPr b="1" i="1"/>
              <a:t>Pharisees</a:t>
            </a:r>
            <a:r>
              <a:rPr b="1"/>
              <a:t>  </a:t>
            </a:r>
            <a:r>
              <a:t>    A group of strict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 </a:t>
            </a:r>
            <a:r>
              <a:t>Jews who upheld the letter of the Law.</a:t>
            </a:r>
          </a:p>
          <a:p>
            <a:pPr marL="1680210" indent="-1680210" defTabSz="457200">
              <a:spcBef>
                <a:spcPts val="4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       </a:t>
            </a:r>
            <a:r>
              <a:rPr b="1" i="1"/>
              <a:t>Herodians    </a:t>
            </a:r>
            <a:r>
              <a:t>Not a distinct group; collaborators who sided with</a:t>
            </a:r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                       non-Jew Herod and agreed to pay tax to Rome.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.</a:t>
            </a:r>
          </a:p>
          <a:p>
            <a:pPr marL="1680210" indent="-1680210" defTabSz="457200">
              <a:spcBef>
                <a:spcPts val="3000"/>
              </a:spcBef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 15   </a:t>
            </a:r>
            <a:r>
              <a:rPr b="1" i="1"/>
              <a:t>Denarius</a:t>
            </a:r>
            <a:r>
              <a:rPr b="1"/>
              <a:t> </a:t>
            </a:r>
            <a:r>
              <a:t>    A Roman coin.  A poll tax that was levied from every person. </a:t>
            </a:r>
          </a:p>
          <a:p>
            <a:pPr marL="1680210" indent="-1680210" defTabSz="457200">
              <a:defRPr b="0"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1"/>
              <a:t> 16   </a:t>
            </a:r>
            <a:r>
              <a:rPr b="1" i="1"/>
              <a:t>Caesar   </a:t>
            </a:r>
            <a:r>
              <a:rPr i="1"/>
              <a:t>      </a:t>
            </a:r>
            <a:r>
              <a:t>The Roman emperor, whose image appeared on the coin. </a:t>
            </a:r>
          </a:p>
        </p:txBody>
      </p:sp>
      <p:sp>
        <p:nvSpPr>
          <p:cNvPr id="606" name="God awaits His right from us"/>
          <p:cNvSpPr txBox="1"/>
          <p:nvPr/>
        </p:nvSpPr>
        <p:spPr>
          <a:xfrm>
            <a:off x="1768765" y="2054008"/>
            <a:ext cx="1613767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awaits His right from us</a:t>
            </a:r>
          </a:p>
        </p:txBody>
      </p:sp>
      <p:sp>
        <p:nvSpPr>
          <p:cNvPr id="607" name="Word List"/>
          <p:cNvSpPr txBox="1"/>
          <p:nvPr/>
        </p:nvSpPr>
        <p:spPr>
          <a:xfrm>
            <a:off x="3230692" y="3289080"/>
            <a:ext cx="292488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Word List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05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1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12" name="17  Submission:…"/>
          <p:cNvSpPr txBox="1"/>
          <p:nvPr/>
        </p:nvSpPr>
        <p:spPr>
          <a:xfrm>
            <a:off x="2904972" y="4428383"/>
            <a:ext cx="19318136" cy="688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17  S</a:t>
            </a:r>
            <a:r>
              <a:rPr i="1"/>
              <a:t>ubmission</a:t>
            </a:r>
            <a:r>
              <a:t>: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(Romans 13:1)  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 </a:t>
            </a:r>
            <a:r>
              <a:rPr b="0"/>
              <a:t>‘Everyone must submit himself to the governing authorities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  (Caesar) for there is no authority except that which God has</a:t>
            </a:r>
            <a:endParaRPr b="0"/>
          </a:p>
          <a:p>
            <a:pPr marL="1680210" indent="-1680210" defTabSz="457200">
              <a:spcBef>
                <a:spcPts val="30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  established.’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(John 19:15)</a:t>
            </a:r>
            <a:r>
              <a:rPr i="1"/>
              <a:t> </a:t>
            </a:r>
            <a:r>
              <a:t>   </a:t>
            </a:r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               </a:t>
            </a:r>
            <a:r>
              <a:rPr b="0"/>
              <a:t> ‘ “We have no King but Caesar,” the chief priest  answered,’   </a:t>
            </a:r>
            <a:endParaRPr b="0"/>
          </a:p>
          <a:p>
            <a:pPr marL="1680210" indent="-1680210" defTabSz="457200"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b="0"/>
              <a:t>               (at the trial of Jesus.)</a:t>
            </a:r>
          </a:p>
        </p:txBody>
      </p:sp>
      <p:sp>
        <p:nvSpPr>
          <p:cNvPr id="613" name="God awaits His right from us"/>
          <p:cNvSpPr txBox="1"/>
          <p:nvPr/>
        </p:nvSpPr>
        <p:spPr>
          <a:xfrm>
            <a:off x="1584182" y="2047543"/>
            <a:ext cx="1647798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God awaits His right from us</a:t>
            </a:r>
          </a:p>
        </p:txBody>
      </p:sp>
      <p:sp>
        <p:nvSpPr>
          <p:cNvPr id="614" name="Bible Connections"/>
          <p:cNvSpPr txBox="1"/>
          <p:nvPr/>
        </p:nvSpPr>
        <p:spPr>
          <a:xfrm>
            <a:off x="3232751" y="3295113"/>
            <a:ext cx="540072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1680210" indent="-1680210" defTabSz="457200">
              <a:spcBef>
                <a:spcPts val="1600"/>
              </a:spcBef>
              <a:defRPr i="0" sz="4600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 Bible Connections</a:t>
            </a:r>
          </a:p>
        </p:txBody>
      </p:sp>
      <p:sp>
        <p:nvSpPr>
          <p:cNvPr id="615" name="Study 6                                                             Mark 12:13-17"/>
          <p:cNvSpPr txBox="1"/>
          <p:nvPr/>
        </p:nvSpPr>
        <p:spPr>
          <a:xfrm>
            <a:off x="1687425" y="799973"/>
            <a:ext cx="2145833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Study 6                                                             Mark 12:13-17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8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2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1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20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621" name="Questions?…"/>
          <p:cNvSpPr txBox="1"/>
          <p:nvPr/>
        </p:nvSpPr>
        <p:spPr>
          <a:xfrm>
            <a:off x="1288210" y="2609343"/>
            <a:ext cx="21807580" cy="965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   Questions?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13   Why did they send Pharisees and Herodians together? 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14   What did calling him ‘teacher’ imply?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       What is ‘the truth’?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15   What was the trap?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 Why did Jesus answer, if He knew they were trying to trap him?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 Why did Jesus ask to see a coin?</a:t>
            </a:r>
          </a:p>
          <a:p>
            <a:pPr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16   Why did he ask whose portrait/image was on the coin?</a:t>
            </a:r>
          </a:p>
          <a:p>
            <a:pPr marL="304800" defTabSz="457200">
              <a:spcBef>
                <a:spcPts val="5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^17     What is ‘God’s’ right?</a:t>
            </a:r>
          </a:p>
          <a:p>
            <a:pPr marL="304800" defTabSz="457200"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 sz="6000">
                <a:latin typeface="Gill Sans"/>
                <a:ea typeface="Gill Sans"/>
                <a:cs typeface="Gill Sans"/>
                <a:sym typeface="Gill Sans"/>
              </a:rPr>
              <a:t>                  Why were they amazed?  </a:t>
            </a:r>
            <a: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000"/>
                                        <p:tgtEl>
                                          <p:spTgt spid="6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21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25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26" name="LOOK    The Text:"/>
          <p:cNvSpPr txBox="1"/>
          <p:nvPr/>
        </p:nvSpPr>
        <p:spPr>
          <a:xfrm>
            <a:off x="800692" y="1049866"/>
            <a:ext cx="821649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Text:</a:t>
            </a:r>
          </a:p>
        </p:txBody>
      </p:sp>
      <p:sp>
        <p:nvSpPr>
          <p:cNvPr id="627" name="Surprises…"/>
          <p:cNvSpPr txBox="1"/>
          <p:nvPr/>
        </p:nvSpPr>
        <p:spPr>
          <a:xfrm>
            <a:off x="1794612" y="4820643"/>
            <a:ext cx="20794775" cy="443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defTabSz="457200">
              <a:spcBef>
                <a:spcPts val="3000"/>
              </a:spcBef>
              <a:defRPr i="0"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Surprises</a:t>
            </a:r>
            <a:endParaRPr b="0" sz="1600"/>
          </a:p>
          <a:p>
            <a:pPr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 17   They were silenced by his answer. </a:t>
            </a:r>
          </a:p>
          <a:p>
            <a:pPr defTabSz="457200">
              <a:spcBef>
                <a:spcPts val="1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        Was there no other question to ask? 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           e.g. </a:t>
            </a:r>
            <a:r>
              <a:rPr u="sng"/>
              <a:t>What</a:t>
            </a:r>
            <a:r>
              <a:t> is to be given to God?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27" grpId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31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32" name="LOOK    The  Context:"/>
          <p:cNvSpPr txBox="1"/>
          <p:nvPr/>
        </p:nvSpPr>
        <p:spPr>
          <a:xfrm>
            <a:off x="799184" y="1056725"/>
            <a:ext cx="1029289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LOOK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   </a:t>
            </a: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 Context:</a:t>
            </a:r>
          </a:p>
        </p:txBody>
      </p:sp>
      <p:sp>
        <p:nvSpPr>
          <p:cNvPr id="633" name="^ 15  He reveals in a parable both his source of authority — His…"/>
          <p:cNvSpPr txBox="1"/>
          <p:nvPr/>
        </p:nvSpPr>
        <p:spPr>
          <a:xfrm>
            <a:off x="1025193" y="3564369"/>
            <a:ext cx="22333613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15  He reveals in a parable both his source of authority — His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Father (12:6) — and that He knows they plan to kill Him (12:8)</a:t>
            </a:r>
          </a:p>
        </p:txBody>
      </p:sp>
      <p:sp>
        <p:nvSpPr>
          <p:cNvPr id="634" name="The Book?"/>
          <p:cNvSpPr txBox="1"/>
          <p:nvPr/>
        </p:nvSpPr>
        <p:spPr>
          <a:xfrm>
            <a:off x="1027878" y="5848382"/>
            <a:ext cx="325720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The Book?</a:t>
            </a:r>
          </a:p>
        </p:txBody>
      </p:sp>
      <p:sp>
        <p:nvSpPr>
          <p:cNvPr id="635" name="^ 8    (3:6)    ‘Then the Pharisees went out and began to plot with…"/>
          <p:cNvSpPr txBox="1"/>
          <p:nvPr/>
        </p:nvSpPr>
        <p:spPr>
          <a:xfrm>
            <a:off x="1485124" y="6681613"/>
            <a:ext cx="214137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 8    (3:6)    ‘Then the Pharisees went out and began to plot with</a:t>
            </a:r>
          </a:p>
          <a:p>
            <a:pPr marL="600075" indent="-600075" defTabSz="457200">
              <a:spcBef>
                <a:spcPts val="4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     the Herodians how they might kill Jesus.’ </a:t>
            </a:r>
            <a:r>
              <a:rPr b="0" sz="120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636" name="Surrounding Text"/>
          <p:cNvSpPr txBox="1"/>
          <p:nvPr/>
        </p:nvSpPr>
        <p:spPr>
          <a:xfrm>
            <a:off x="1028802" y="2513747"/>
            <a:ext cx="5241232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Times Roman"/>
                <a:ea typeface="Times Roman"/>
                <a:cs typeface="Times Roman"/>
                <a:sym typeface="Times Roman"/>
              </a:rPr>
              <a:t>Surrounding Text</a:t>
            </a:r>
          </a:p>
        </p:txBody>
      </p:sp>
      <p:sp>
        <p:nvSpPr>
          <p:cNvPr id="637" name="The whole Bible"/>
          <p:cNvSpPr txBox="1"/>
          <p:nvPr/>
        </p:nvSpPr>
        <p:spPr>
          <a:xfrm>
            <a:off x="1041597" y="8938515"/>
            <a:ext cx="478086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The whole Bible</a:t>
            </a:r>
          </a:p>
        </p:txBody>
      </p:sp>
      <p:sp>
        <p:nvSpPr>
          <p:cNvPr id="638" name="^ 14    (John 14:6)    Jesus is ‘the Way and the Truth.’…"/>
          <p:cNvSpPr txBox="1"/>
          <p:nvPr/>
        </p:nvSpPr>
        <p:spPr>
          <a:xfrm>
            <a:off x="3450766" y="9849657"/>
            <a:ext cx="18834646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14    (John 14:6)    Jesus is ‘the Way and the Truth.’</a:t>
            </a:r>
          </a:p>
          <a:p>
            <a:pPr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16    (Genesis 1:26ff) ‘God made man in his own image…’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6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1000"/>
                                        <p:tgtEl>
                                          <p:spTgt spid="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1000"/>
                                        <p:tgtEl>
                                          <p:spTgt spid="6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Class="entr" nodeType="with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000"/>
                                        <p:tgtEl>
                                          <p:spTgt spid="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33" grpId="1"/>
      <p:bldP build="p" bldLvl="5" animBg="1" rev="0" advAuto="0" spid="638" grpId="3"/>
      <p:bldP build="p" bldLvl="5" animBg="1" rev="0" advAuto="0" spid="635" grpId="2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42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43" name="LEARN"/>
          <p:cNvSpPr txBox="1"/>
          <p:nvPr/>
        </p:nvSpPr>
        <p:spPr>
          <a:xfrm>
            <a:off x="799184" y="1056725"/>
            <a:ext cx="39983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644" name="^ 1) Answers"/>
          <p:cNvSpPr txBox="1"/>
          <p:nvPr/>
        </p:nvSpPr>
        <p:spPr>
          <a:xfrm>
            <a:off x="697418" y="2737309"/>
            <a:ext cx="3856809" cy="86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Answers</a:t>
            </a:r>
          </a:p>
        </p:txBody>
      </p:sp>
      <p:sp>
        <p:nvSpPr>
          <p:cNvPr id="645" name="^ 13   Herodians (worldly collaborators) and Pharisees (religious…"/>
          <p:cNvSpPr txBox="1"/>
          <p:nvPr/>
        </p:nvSpPr>
        <p:spPr>
          <a:xfrm>
            <a:off x="1028350" y="3634256"/>
            <a:ext cx="22327300" cy="934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13   Herodians (worldly collaborators) and Pharisees (religious</a:t>
            </a:r>
          </a:p>
          <a:p>
            <a:pPr marL="840739" indent="-480059" defTabSz="457200">
              <a:spcBef>
                <a:spcPts val="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legalists) were polar opposites, who both opposed Jesus.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14   In calling him ‘Teacher’ they were flattering Him, and trying to</a:t>
            </a:r>
          </a:p>
          <a:p>
            <a:pPr marL="840739" indent="-480059" defTabSz="457200">
              <a:spcBef>
                <a:spcPts val="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lull him into making a blunder.</a:t>
            </a:r>
          </a:p>
          <a:p>
            <a:pPr marL="840739" indent="-480059" defTabSz="457200">
              <a:spcBef>
                <a:spcPts val="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        ‘The truth’ is the Word of God in the Law and prophets.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15    The ‘trap’ was to unite one group of the people against Jesus -</a:t>
            </a:r>
            <a:r>
              <a:rPr>
                <a:solidFill>
                  <a:schemeClr val="accent1">
                    <a:satOff val="-3355"/>
                    <a:lumOff val="26614"/>
                  </a:schemeClr>
                </a:solidFill>
              </a:rPr>
              <a:t> </a:t>
            </a:r>
            <a:endParaRPr>
              <a:solidFill>
                <a:schemeClr val="accent5">
                  <a:hueOff val="-444211"/>
                  <a:satOff val="-14915"/>
                  <a:lumOff val="22857"/>
                </a:schemeClr>
              </a:solidFill>
            </a:endParaRP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 saying ‘No’ would force the Romans to try Jesus for sedition; </a:t>
            </a:r>
          </a:p>
          <a:p>
            <a:pPr marL="840739" indent="-480059" defTabSz="457200">
              <a:spcBef>
                <a:spcPts val="2000"/>
              </a:spcBef>
              <a:defRPr b="0"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</a:t>
            </a:r>
            <a:r>
              <a:rPr>
                <a:solidFill>
                  <a:srgbClr val="000000"/>
                </a:solidFill>
              </a:rPr>
              <a:t>‘Yes’ would alienate the crowd, who all hated Roman rule.</a:t>
            </a:r>
            <a:r>
              <a:t> </a:t>
            </a:r>
          </a:p>
          <a:p>
            <a:pPr marL="840739" indent="-480059" defTabSz="457200">
              <a:defRPr b="0"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         </a:t>
            </a:r>
            <a:r>
              <a:rPr sz="3600">
                <a:solidFill>
                  <a:schemeClr val="accent1">
                    <a:satOff val="-3355"/>
                    <a:lumOff val="26614"/>
                  </a:schemeClr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He answered to show he was in total control.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6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6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6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6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1000"/>
                                        <p:tgtEl>
                                          <p:spTgt spid="6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6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1000"/>
                                        <p:tgtEl>
                                          <p:spTgt spid="6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1000"/>
                                        <p:tgtEl>
                                          <p:spTgt spid="6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45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4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49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50" name="LEARN"/>
          <p:cNvSpPr txBox="1"/>
          <p:nvPr/>
        </p:nvSpPr>
        <p:spPr>
          <a:xfrm>
            <a:off x="799184" y="1056725"/>
            <a:ext cx="413529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LEARN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651" name="^ 1) Answers contd."/>
          <p:cNvSpPr txBox="1"/>
          <p:nvPr/>
        </p:nvSpPr>
        <p:spPr>
          <a:xfrm>
            <a:off x="770719" y="2631541"/>
            <a:ext cx="6038946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^ 1) Answers </a:t>
            </a:r>
            <a:r>
              <a:rPr b="0"/>
              <a:t>contd.</a:t>
            </a:r>
            <a:r>
              <a:t>  </a:t>
            </a:r>
          </a:p>
        </p:txBody>
      </p:sp>
      <p:sp>
        <p:nvSpPr>
          <p:cNvPr id="652" name="^ 15  The coin showed the questioners were making use of Roman…"/>
          <p:cNvSpPr txBox="1"/>
          <p:nvPr/>
        </p:nvSpPr>
        <p:spPr>
          <a:xfrm>
            <a:off x="2186766" y="3662071"/>
            <a:ext cx="21508085" cy="558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15  The coin showed the questioners were making use of Roman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 currency - so should be willing to pay for the privilege. 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16  The portrait / image of Caesar gave the coin its value; and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   humans are made in the image of God. 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17  By right of creation, God is due the worship of our hearts. 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      </a:t>
            </a:r>
            <a:r>
              <a:t>They were amazed because he was irrefutable. </a:t>
            </a:r>
          </a:p>
        </p:txBody>
      </p:sp>
      <p:sp>
        <p:nvSpPr>
          <p:cNvPr id="653" name="^ 2) Surprises?"/>
          <p:cNvSpPr txBox="1"/>
          <p:nvPr/>
        </p:nvSpPr>
        <p:spPr>
          <a:xfrm>
            <a:off x="907557" y="9420375"/>
            <a:ext cx="483543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Surprises?  </a:t>
            </a:r>
          </a:p>
        </p:txBody>
      </p:sp>
      <p:sp>
        <p:nvSpPr>
          <p:cNvPr id="654" name="^  17 His authority was unquestionable (cf demons, wind, sickness)…"/>
          <p:cNvSpPr txBox="1"/>
          <p:nvPr/>
        </p:nvSpPr>
        <p:spPr>
          <a:xfrm>
            <a:off x="2778751" y="10200336"/>
            <a:ext cx="20984097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</a:t>
            </a:r>
            <a:r>
              <a:rPr b="1">
                <a:latin typeface="Gill Sans"/>
                <a:ea typeface="Gill Sans"/>
                <a:cs typeface="Gill Sans"/>
                <a:sym typeface="Gill Sans"/>
              </a:rPr>
              <a:t> 17 </a:t>
            </a:r>
            <a:r>
              <a:t>His authority was unquestionable (cf demons, wind, sickness) </a:t>
            </a:r>
          </a:p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  – they were </a:t>
            </a:r>
            <a:r>
              <a:rPr u="sng"/>
              <a:t>unable </a:t>
            </a:r>
            <a:r>
              <a:t>to answer back - speechless!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1000"/>
                                        <p:tgtEl>
                                          <p:spTgt spid="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6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6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Class="entr" nodeType="with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1000"/>
                                        <p:tgtEl>
                                          <p:spTgt spid="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1000"/>
                                        <p:tgtEl>
                                          <p:spTgt spid="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3" grpId="2"/>
      <p:bldP build="p" bldLvl="5" animBg="1" rev="0" advAuto="0" spid="652" grpId="1"/>
      <p:bldP build="p" bldLvl="5" animBg="1" rev="0" advAuto="0" spid="654" grpId="3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58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59" name="LISTEN"/>
          <p:cNvSpPr txBox="1"/>
          <p:nvPr/>
        </p:nvSpPr>
        <p:spPr>
          <a:xfrm>
            <a:off x="799184" y="1056725"/>
            <a:ext cx="411352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LISTEN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660" name="^ 1) Main Point?"/>
          <p:cNvSpPr txBox="1"/>
          <p:nvPr/>
        </p:nvSpPr>
        <p:spPr>
          <a:xfrm>
            <a:off x="650502" y="2912047"/>
            <a:ext cx="551242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Main Point?   </a:t>
            </a:r>
          </a:p>
        </p:txBody>
      </p:sp>
      <p:sp>
        <p:nvSpPr>
          <p:cNvPr id="661" name="^  Temporal authorities must be obeyed and respected but only…"/>
          <p:cNvSpPr txBox="1"/>
          <p:nvPr/>
        </p:nvSpPr>
        <p:spPr>
          <a:xfrm>
            <a:off x="2343281" y="3927646"/>
            <a:ext cx="21074738" cy="645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 Temporal authorities must be obeyed and respected but only </a:t>
            </a:r>
          </a:p>
          <a:p>
            <a:pPr defTabSz="457200">
              <a:spcBef>
                <a:spcPts val="12000"/>
              </a:spcBef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       within the greater context of worshipping God.</a:t>
            </a:r>
          </a:p>
          <a:p>
            <a:pPr marL="840739" indent="-480059" defTabSz="457200">
              <a:spcBef>
                <a:spcPts val="2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 verse 17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  Jesus said, “Give to Caesar what is Caesar’s and to God </a:t>
            </a:r>
          </a:p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what is God’s.”  </a:t>
            </a:r>
          </a:p>
        </p:txBody>
      </p:sp>
      <p:sp>
        <p:nvSpPr>
          <p:cNvPr id="662" name="2) Key Verse?"/>
          <p:cNvSpPr txBox="1"/>
          <p:nvPr/>
        </p:nvSpPr>
        <p:spPr>
          <a:xfrm>
            <a:off x="715011" y="6427886"/>
            <a:ext cx="4948870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2) Key Verse?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000"/>
                                        <p:tgtEl>
                                          <p:spTgt spid="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000"/>
                                        <p:tgtEl>
                                          <p:spTgt spid="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000"/>
                                        <p:tgtEl>
                                          <p:spTgt spid="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000"/>
                                        <p:tgtEl>
                                          <p:spTgt spid="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61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66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67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668" name="^ 1) GOD (Father, Son, Holy Spirit)?"/>
          <p:cNvSpPr txBox="1"/>
          <p:nvPr/>
        </p:nvSpPr>
        <p:spPr>
          <a:xfrm>
            <a:off x="609517" y="2469227"/>
            <a:ext cx="11132143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1) GOD (Father, Son, Holy Spirit)?  </a:t>
            </a:r>
          </a:p>
        </p:txBody>
      </p:sp>
      <p:sp>
        <p:nvSpPr>
          <p:cNvPr id="669" name="^ 13    God has authority over human beings, but they resent it.…"/>
          <p:cNvSpPr txBox="1"/>
          <p:nvPr/>
        </p:nvSpPr>
        <p:spPr>
          <a:xfrm>
            <a:off x="1507724" y="3849098"/>
            <a:ext cx="21368553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^ </a:t>
            </a:r>
            <a:r>
              <a:t>13    God has authority over human beings, but they resent it.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^ 17    God endorses the concept of human authority.</a:t>
            </a:r>
          </a:p>
          <a:p>
            <a: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t>           God calls us to give Him His due ( – our worship). </a:t>
            </a:r>
          </a:p>
        </p:txBody>
      </p:sp>
      <p:sp>
        <p:nvSpPr>
          <p:cNvPr id="670" name="^ a) His nature and character?"/>
          <p:cNvSpPr txBox="1"/>
          <p:nvPr/>
        </p:nvSpPr>
        <p:spPr>
          <a:xfrm>
            <a:off x="11886517" y="2469227"/>
            <a:ext cx="9525472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a) His nature and character?   </a:t>
            </a:r>
          </a:p>
        </p:txBody>
      </p:sp>
      <p:sp>
        <p:nvSpPr>
          <p:cNvPr id="671" name="^ b) His grace"/>
          <p:cNvSpPr txBox="1"/>
          <p:nvPr/>
        </p:nvSpPr>
        <p:spPr>
          <a:xfrm>
            <a:off x="11912419" y="7610218"/>
            <a:ext cx="4683957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b) His grace   </a:t>
            </a:r>
          </a:p>
        </p:txBody>
      </p:sp>
      <p:sp>
        <p:nvSpPr>
          <p:cNvPr id="672" name="^17    God is willing to delegate His authority to sinful humans."/>
          <p:cNvSpPr txBox="1"/>
          <p:nvPr/>
        </p:nvSpPr>
        <p:spPr>
          <a:xfrm>
            <a:off x="1784014" y="8466193"/>
            <a:ext cx="211570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^17    God is willing to delegate His authority to sinful humans.</a:t>
            </a:r>
          </a:p>
        </p:txBody>
      </p:sp>
      <p:sp>
        <p:nvSpPr>
          <p:cNvPr id="673" name="^ c) Jesus / His salvation on the cross"/>
          <p:cNvSpPr txBox="1"/>
          <p:nvPr/>
        </p:nvSpPr>
        <p:spPr>
          <a:xfrm>
            <a:off x="11857834" y="10160012"/>
            <a:ext cx="10768674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c) Jesus / His salvation on the cross</a:t>
            </a:r>
          </a:p>
        </p:txBody>
      </p:sp>
      <p:sp>
        <p:nvSpPr>
          <p:cNvPr id="674" name="^17     Jesus, the Word of God, is amazing / unanswerable."/>
          <p:cNvSpPr txBox="1"/>
          <p:nvPr/>
        </p:nvSpPr>
        <p:spPr>
          <a:xfrm>
            <a:off x="2886066" y="11191281"/>
            <a:ext cx="1871349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b="0"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 ^17     Jesus, the Word of God, is amazing / unanswerable.</a:t>
            </a:r>
          </a:p>
        </p:txBody>
      </p:sp>
      <p:sp>
        <p:nvSpPr>
          <p:cNvPr id="675" name="God calls us to give Him His due ( – our worship)."/>
          <p:cNvSpPr txBox="1"/>
          <p:nvPr/>
        </p:nvSpPr>
        <p:spPr>
          <a:xfrm>
            <a:off x="4201171" y="5673153"/>
            <a:ext cx="1552805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6000" u="sng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God calls us to give Him His due ( – our worship).</a:t>
            </a:r>
          </a:p>
        </p:txBody>
      </p:sp>
      <p:sp>
        <p:nvSpPr>
          <p:cNvPr id="676" name="^Underline the phrase that applies the Main Point."/>
          <p:cNvSpPr txBox="1"/>
          <p:nvPr/>
        </p:nvSpPr>
        <p:spPr>
          <a:xfrm>
            <a:off x="8204923" y="1185717"/>
            <a:ext cx="1630248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6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6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Class="entr" nodeType="with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6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8" dur="1000"/>
                                        <p:tgtEl>
                                          <p:spTgt spid="6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Class="entr" nodeType="with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1" dur="1000"/>
                                        <p:tgtEl>
                                          <p:spTgt spid="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1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1" grpId="3"/>
      <p:bldP build="p" bldLvl="5" animBg="1" rev="0" advAuto="0" spid="674" grpId="6"/>
      <p:bldP build="p" bldLvl="5" animBg="1" rev="0" advAuto="0" spid="669" grpId="2"/>
      <p:bldP build="whole" bldLvl="1" animBg="1" rev="0" advAuto="0" spid="675" grpId="8"/>
      <p:bldP build="whole" bldLvl="1" animBg="1" rev="0" advAuto="0" spid="676" grpId="7"/>
      <p:bldP build="p" bldLvl="5" animBg="1" rev="0" advAuto="0" spid="672" grpId="4"/>
      <p:bldP build="whole" bldLvl="1" animBg="1" rev="0" advAuto="0" spid="670" grpId="1"/>
      <p:bldP build="whole" bldLvl="1" animBg="1" rev="0" advAuto="0" spid="673" grpId="5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021" y="10534618"/>
            <a:ext cx="2378378" cy="2353730"/>
          </a:xfrm>
          <a:prstGeom prst="rect">
            <a:avLst/>
          </a:prstGeom>
          <a:ln w="12700">
            <a:miter lim="400000"/>
          </a:ln>
        </p:spPr>
      </p:pic>
      <p:sp>
        <p:nvSpPr>
          <p:cNvPr id="680" name="Text"/>
          <p:cNvSpPr txBox="1"/>
          <p:nvPr/>
        </p:nvSpPr>
        <p:spPr>
          <a:xfrm>
            <a:off x="7772235" y="8275319"/>
            <a:ext cx="12700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1200"/>
              </a:spcBef>
              <a:defRPr b="0" i="0" sz="1333">
                <a:latin typeface="Times Roman"/>
                <a:ea typeface="Times Roman"/>
                <a:cs typeface="Times Roman"/>
                <a:sym typeface="Times Roman"/>
              </a:defRPr>
            </a:pPr>
            <a:endParaRPr sz="1200"/>
          </a:p>
        </p:txBody>
      </p:sp>
      <p:sp>
        <p:nvSpPr>
          <p:cNvPr id="681" name="LIVE"/>
          <p:cNvSpPr txBox="1"/>
          <p:nvPr/>
        </p:nvSpPr>
        <p:spPr>
          <a:xfrm>
            <a:off x="799184" y="1056725"/>
            <a:ext cx="38596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0" i="0">
                <a:latin typeface="Cooper Black"/>
                <a:ea typeface="Cooper Black"/>
                <a:cs typeface="Cooper Black"/>
                <a:sym typeface="Cooper Black"/>
              </a:rPr>
              <a:t>LIVE</a:t>
            </a:r>
            <a:r>
              <a:rPr b="0"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</p:txBody>
      </p:sp>
      <p:sp>
        <p:nvSpPr>
          <p:cNvPr id="682" name="^ 2) What should I do?"/>
          <p:cNvSpPr txBox="1"/>
          <p:nvPr/>
        </p:nvSpPr>
        <p:spPr>
          <a:xfrm>
            <a:off x="650502" y="2912047"/>
            <a:ext cx="6762908" cy="860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i="0" sz="5333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^ 2) What should I do?</a:t>
            </a:r>
          </a:p>
        </p:txBody>
      </p:sp>
      <p:sp>
        <p:nvSpPr>
          <p:cNvPr id="683" name="^    13   Never try to catch Jesus out!…"/>
          <p:cNvSpPr txBox="1"/>
          <p:nvPr/>
        </p:nvSpPr>
        <p:spPr>
          <a:xfrm>
            <a:off x="812512" y="4776696"/>
            <a:ext cx="22758977" cy="581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40739" indent="-480059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^    13   Never try to catch Jesus out!</a:t>
            </a:r>
            <a:endParaRPr b="0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79425" indent="-479425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 ^    15   Realise God sees your heart.</a:t>
            </a:r>
          </a:p>
          <a:p>
            <a:pPr marL="479425" indent="-479425" defTabSz="457200">
              <a:spcBef>
                <a:spcPts val="30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  ^    17   Be amazed at Jesus’ wisdom.</a:t>
            </a:r>
          </a:p>
          <a:p>
            <a:pPr algn="just" defTabSz="457200"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^           Give God what He requires - yourself / your worship; and</a:t>
            </a:r>
          </a:p>
          <a:p>
            <a:pPr algn="just" defTabSz="457200">
              <a:spcBef>
                <a:spcPts val="800"/>
              </a:spcBef>
              <a:defRPr sz="6000">
                <a:latin typeface="Gill Sans"/>
                <a:ea typeface="Gill Sans"/>
                <a:cs typeface="Gill Sans"/>
                <a:sym typeface="Gill Sans"/>
              </a:defRPr>
            </a:pPr>
            <a:r>
              <a:t>               after that, if it doesn’t conflict, obey your earthly authorities.   </a:t>
            </a: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 </a:t>
            </a:r>
            <a:r>
              <a:t> </a:t>
            </a:r>
          </a:p>
        </p:txBody>
      </p:sp>
      <p:sp>
        <p:nvSpPr>
          <p:cNvPr id="684" name="Give God what He requires - yourself / your worship; and"/>
          <p:cNvSpPr txBox="1"/>
          <p:nvPr/>
        </p:nvSpPr>
        <p:spPr>
          <a:xfrm>
            <a:off x="3925217" y="8668359"/>
            <a:ext cx="1775675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b="0" sz="6000" u="sng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>
              <a:defRPr b="1" i="0" sz="1866">
                <a:uFill>
                  <a:solidFill>
                    <a:srgbClr val="000000"/>
                  </a:solidFill>
                </a:uFill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b="0" i="1" sz="6000">
                <a:uFillTx/>
                <a:latin typeface="Gill Sans SemiBold"/>
                <a:ea typeface="Gill Sans SemiBold"/>
                <a:cs typeface="Gill Sans SemiBold"/>
                <a:sym typeface="Gill Sans SemiBold"/>
              </a:rPr>
              <a:t>Give God what He requires - yourself / your worship; and</a:t>
            </a:r>
          </a:p>
        </p:txBody>
      </p:sp>
      <p:sp>
        <p:nvSpPr>
          <p:cNvPr id="685" name="^Underline the phrase that applies the Main Point."/>
          <p:cNvSpPr txBox="1"/>
          <p:nvPr/>
        </p:nvSpPr>
        <p:spPr>
          <a:xfrm>
            <a:off x="7203088" y="1914079"/>
            <a:ext cx="1812606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840739" indent="-480059" defTabSz="457200">
              <a:defRPr sz="60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^Underline the phrase that applies the Main Point.</a:t>
            </a:r>
          </a:p>
        </p:txBody>
      </p:sp>
      <p:sp>
        <p:nvSpPr>
          <p:cNvPr id="686" name="after that, if it doesn’t conflict, obey your earthly authorities."/>
          <p:cNvSpPr txBox="1"/>
          <p:nvPr/>
        </p:nvSpPr>
        <p:spPr>
          <a:xfrm>
            <a:off x="3986891" y="9569214"/>
            <a:ext cx="19475352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spcBef>
                <a:spcPts val="800"/>
              </a:spcBef>
              <a:defRPr b="0" sz="6000" u="sng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>
              <a:defRPr b="1">
                <a:latin typeface="Gill Sans"/>
                <a:ea typeface="Gill Sans"/>
                <a:cs typeface="Gill Sans"/>
                <a:sym typeface="Gill Sans"/>
              </a:defRPr>
            </a:pPr>
            <a:r>
              <a:rPr b="0">
                <a:latin typeface="Gill Sans SemiBold"/>
                <a:ea typeface="Gill Sans SemiBold"/>
                <a:cs typeface="Gill Sans SemiBold"/>
                <a:sym typeface="Gill Sans SemiBold"/>
              </a:rPr>
              <a:t>after that, if it doesn’t conflict, obey your earthly authorities.   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83" grpId="1"/>
      <p:bldP build="whole" bldLvl="1" animBg="1" rev="0" advAuto="0" spid="685" grpId="2"/>
      <p:bldP build="whole" bldLvl="1" animBg="1" rev="0" advAuto="0" spid="684" grpId="3"/>
      <p:bldP build="whole" bldLvl="1" animBg="1" rev="0" advAuto="0" spid="686" grpId="4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image.jpg" descr="image.jpg"/>
          <p:cNvPicPr>
            <a:picLocks noChangeAspect="1"/>
          </p:cNvPicPr>
          <p:nvPr/>
        </p:nvPicPr>
        <p:blipFill>
          <a:blip r:embed="rId2">
            <a:extLst/>
          </a:blip>
          <a:srcRect l="707" t="0" r="0" b="0"/>
          <a:stretch>
            <a:fillRect/>
          </a:stretch>
        </p:blipFill>
        <p:spPr>
          <a:xfrm>
            <a:off x="-39688" y="-3592667"/>
            <a:ext cx="24463311" cy="18410133"/>
          </a:xfrm>
          <a:prstGeom prst="rect">
            <a:avLst/>
          </a:prstGeom>
          <a:ln w="12700">
            <a:miter lim="400000"/>
          </a:ln>
        </p:spPr>
      </p:pic>
      <p:sp>
        <p:nvSpPr>
          <p:cNvPr id="689" name="Slide Number"/>
          <p:cNvSpPr txBox="1"/>
          <p:nvPr>
            <p:ph type="sldNum" sz="quarter" idx="2"/>
          </p:nvPr>
        </p:nvSpPr>
        <p:spPr>
          <a:xfrm>
            <a:off x="12185650" y="13081000"/>
            <a:ext cx="453331" cy="4699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l" defTabSz="914400">
              <a:defRPr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69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62188" y="-1"/>
            <a:ext cx="13859624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691" name="Follow On"/>
          <p:cNvSpPr txBox="1"/>
          <p:nvPr/>
        </p:nvSpPr>
        <p:spPr>
          <a:xfrm>
            <a:off x="9250319" y="9836247"/>
            <a:ext cx="5883362" cy="153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400">
                <a:solidFill>
                  <a:srgbClr val="FDFBFF"/>
                </a:solidFill>
              </a:defRPr>
            </a:lvl1pPr>
          </a:lstStyle>
          <a:p>
            <a:pPr/>
            <a:r>
              <a:t>Follow On</a:t>
            </a:r>
          </a:p>
        </p:txBody>
      </p:sp>
      <p:sp>
        <p:nvSpPr>
          <p:cNvPr id="692" name="Thank you"/>
          <p:cNvSpPr txBox="1"/>
          <p:nvPr/>
        </p:nvSpPr>
        <p:spPr>
          <a:xfrm>
            <a:off x="19190961" y="9440301"/>
            <a:ext cx="4877267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rgbClr val="0433FF"/>
                </a:solidFill>
              </a:defRPr>
            </a:lvl1pPr>
          </a:lstStyle>
          <a:p>
            <a:pPr/>
            <a:r>
              <a:t>Thank you</a:t>
            </a:r>
          </a:p>
        </p:txBody>
      </p:sp>
      <p:sp>
        <p:nvSpPr>
          <p:cNvPr id="693" name="for watching"/>
          <p:cNvSpPr txBox="1"/>
          <p:nvPr/>
        </p:nvSpPr>
        <p:spPr>
          <a:xfrm>
            <a:off x="18235175" y="11976165"/>
            <a:ext cx="577628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rgbClr val="0433FF"/>
                </a:solidFill>
              </a:defRPr>
            </a:lvl1pPr>
          </a:lstStyle>
          <a:p>
            <a:pPr/>
            <a:r>
              <a:t>for watching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1" spc="0" strike="noStrike" sz="8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1" spc="0" strike="noStrike" sz="8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