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1pPr>
    <a:lvl2pPr marL="0" marR="0" indent="2286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2pPr>
    <a:lvl3pPr marL="0" marR="0" indent="4572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3pPr>
    <a:lvl4pPr marL="0" marR="0" indent="6858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4pPr>
    <a:lvl5pPr marL="0" marR="0" indent="9144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5pPr>
    <a:lvl6pPr marL="0" marR="0" indent="11430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6pPr>
    <a:lvl7pPr marL="0" marR="0" indent="13716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7pPr>
    <a:lvl8pPr marL="0" marR="0" indent="16002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8pPr>
    <a:lvl9pPr marL="0" marR="0" indent="182880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5"/>
    <p:restoredTop sz="94687"/>
  </p:normalViewPr>
  <p:slideViewPr>
    <p:cSldViewPr snapToGrid="0">
      <p:cViewPr varScale="1">
        <p:scale>
          <a:sx n="68" d="100"/>
          <a:sy n="68" d="100"/>
        </p:scale>
        <p:origin x="528"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4400">
                <a:latin typeface="+mn-lt"/>
                <a:ea typeface="+mn-ea"/>
                <a:cs typeface="+mn-cs"/>
                <a:sym typeface="Helvetica Light"/>
              </a:defRPr>
            </a:lvl1pPr>
            <a:lvl2pPr marL="0" indent="228600" algn="ctr">
              <a:spcBef>
                <a:spcPts val="0"/>
              </a:spcBef>
              <a:buSzTx/>
              <a:buNone/>
              <a:defRPr sz="4400">
                <a:latin typeface="+mn-lt"/>
                <a:ea typeface="+mn-ea"/>
                <a:cs typeface="+mn-cs"/>
                <a:sym typeface="Helvetica Light"/>
              </a:defRPr>
            </a:lvl2pPr>
            <a:lvl3pPr marL="0" indent="457200" algn="ctr">
              <a:spcBef>
                <a:spcPts val="0"/>
              </a:spcBef>
              <a:buSzTx/>
              <a:buNone/>
              <a:defRPr sz="4400">
                <a:latin typeface="+mn-lt"/>
                <a:ea typeface="+mn-ea"/>
                <a:cs typeface="+mn-cs"/>
                <a:sym typeface="Helvetica Light"/>
              </a:defRPr>
            </a:lvl3pPr>
            <a:lvl4pPr marL="0" indent="685800" algn="ctr">
              <a:spcBef>
                <a:spcPts val="0"/>
              </a:spcBef>
              <a:buSzTx/>
              <a:buNone/>
              <a:defRPr sz="4400">
                <a:latin typeface="+mn-lt"/>
                <a:ea typeface="+mn-ea"/>
                <a:cs typeface="+mn-cs"/>
                <a:sym typeface="Helvetica Light"/>
              </a:defRPr>
            </a:lvl4pPr>
            <a:lvl5pPr marL="0" indent="914400" algn="ctr">
              <a:spcBef>
                <a:spcPts val="0"/>
              </a:spcBef>
              <a:buSzTx/>
              <a:buNone/>
              <a:defRPr sz="44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4488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518900"/>
            <a:ext cx="23114000" cy="1587500"/>
          </a:xfrm>
          <a:prstGeom prst="rect">
            <a:avLst/>
          </a:prstGeom>
        </p:spPr>
        <p:txBody>
          <a:bodyPr anchor="t"/>
          <a:lstStyle>
            <a:lvl1pPr marL="0" indent="0" algn="ctr">
              <a:spcBef>
                <a:spcPts val="0"/>
              </a:spcBef>
              <a:buSzTx/>
              <a:buNone/>
              <a:defRPr sz="4400">
                <a:latin typeface="+mn-lt"/>
                <a:ea typeface="+mn-ea"/>
                <a:cs typeface="+mn-cs"/>
                <a:sym typeface="Helvetica Light"/>
              </a:defRPr>
            </a:lvl1pPr>
            <a:lvl2pPr marL="0" indent="228600" algn="ctr">
              <a:spcBef>
                <a:spcPts val="0"/>
              </a:spcBef>
              <a:buSzTx/>
              <a:buNone/>
              <a:defRPr sz="4400">
                <a:latin typeface="+mn-lt"/>
                <a:ea typeface="+mn-ea"/>
                <a:cs typeface="+mn-cs"/>
                <a:sym typeface="Helvetica Light"/>
              </a:defRPr>
            </a:lvl2pPr>
            <a:lvl3pPr marL="0" indent="457200" algn="ctr">
              <a:spcBef>
                <a:spcPts val="0"/>
              </a:spcBef>
              <a:buSzTx/>
              <a:buNone/>
              <a:defRPr sz="4400">
                <a:latin typeface="+mn-lt"/>
                <a:ea typeface="+mn-ea"/>
                <a:cs typeface="+mn-cs"/>
                <a:sym typeface="Helvetica Light"/>
              </a:defRPr>
            </a:lvl3pPr>
            <a:lvl4pPr marL="0" indent="685800" algn="ctr">
              <a:spcBef>
                <a:spcPts val="0"/>
              </a:spcBef>
              <a:buSzTx/>
              <a:buNone/>
              <a:defRPr sz="4400">
                <a:latin typeface="+mn-lt"/>
                <a:ea typeface="+mn-ea"/>
                <a:cs typeface="+mn-cs"/>
                <a:sym typeface="Helvetica Light"/>
              </a:defRPr>
            </a:lvl4pPr>
            <a:lvl5pPr marL="0" indent="914400" algn="ctr">
              <a:spcBef>
                <a:spcPts val="0"/>
              </a:spcBef>
              <a:buSzTx/>
              <a:buNone/>
              <a:defRPr sz="44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7950200" y="1104900"/>
            <a:ext cx="17259302" cy="11506201"/>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1104900"/>
            <a:ext cx="10223500" cy="56134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845300"/>
            <a:ext cx="10223500" cy="5765800"/>
          </a:xfrm>
          <a:prstGeom prst="rect">
            <a:avLst/>
          </a:prstGeom>
        </p:spPr>
        <p:txBody>
          <a:bodyPr anchor="t"/>
          <a:lstStyle>
            <a:lvl1pPr marL="0" indent="0" algn="ctr">
              <a:spcBef>
                <a:spcPts val="0"/>
              </a:spcBef>
              <a:buSzTx/>
              <a:buNone/>
              <a:defRPr sz="4400">
                <a:latin typeface="+mn-lt"/>
                <a:ea typeface="+mn-ea"/>
                <a:cs typeface="+mn-cs"/>
                <a:sym typeface="Helvetica Light"/>
              </a:defRPr>
            </a:lvl1pPr>
            <a:lvl2pPr marL="0" indent="228600" algn="ctr">
              <a:spcBef>
                <a:spcPts val="0"/>
              </a:spcBef>
              <a:buSzTx/>
              <a:buNone/>
              <a:defRPr sz="4400">
                <a:latin typeface="+mn-lt"/>
                <a:ea typeface="+mn-ea"/>
                <a:cs typeface="+mn-cs"/>
                <a:sym typeface="Helvetica Light"/>
              </a:defRPr>
            </a:lvl2pPr>
            <a:lvl3pPr marL="0" indent="457200" algn="ctr">
              <a:spcBef>
                <a:spcPts val="0"/>
              </a:spcBef>
              <a:buSzTx/>
              <a:buNone/>
              <a:defRPr sz="4400">
                <a:latin typeface="+mn-lt"/>
                <a:ea typeface="+mn-ea"/>
                <a:cs typeface="+mn-cs"/>
                <a:sym typeface="Helvetica Light"/>
              </a:defRPr>
            </a:lvl3pPr>
            <a:lvl4pPr marL="0" indent="685800" algn="ctr">
              <a:spcBef>
                <a:spcPts val="0"/>
              </a:spcBef>
              <a:buSzTx/>
              <a:buNone/>
              <a:defRPr sz="4400">
                <a:latin typeface="+mn-lt"/>
                <a:ea typeface="+mn-ea"/>
                <a:cs typeface="+mn-cs"/>
                <a:sym typeface="Helvetica Light"/>
              </a:defRPr>
            </a:lvl4pPr>
            <a:lvl5pPr marL="0" indent="914400" algn="ctr">
              <a:spcBef>
                <a:spcPts val="0"/>
              </a:spcBef>
              <a:buSzTx/>
              <a:buNone/>
              <a:defRPr sz="44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238500"/>
            <a:ext cx="10007600" cy="9207500"/>
          </a:xfrm>
          <a:prstGeom prst="rect">
            <a:avLst/>
          </a:prstGeom>
        </p:spPr>
        <p:txBody>
          <a:bodyPr/>
          <a:lstStyle>
            <a:lvl1pPr marL="558800" indent="-558800">
              <a:spcBef>
                <a:spcPts val="4500"/>
              </a:spcBef>
              <a:defRPr sz="4500">
                <a:latin typeface="+mn-lt"/>
                <a:ea typeface="+mn-ea"/>
                <a:cs typeface="+mn-cs"/>
                <a:sym typeface="Helvetica Light"/>
              </a:defRPr>
            </a:lvl1pPr>
            <a:lvl2pPr marL="1117600" indent="-558800">
              <a:spcBef>
                <a:spcPts val="4500"/>
              </a:spcBef>
              <a:defRPr sz="4500">
                <a:latin typeface="+mn-lt"/>
                <a:ea typeface="+mn-ea"/>
                <a:cs typeface="+mn-cs"/>
                <a:sym typeface="Helvetica Light"/>
              </a:defRPr>
            </a:lvl2pPr>
            <a:lvl3pPr marL="1676400" indent="-558800">
              <a:spcBef>
                <a:spcPts val="4500"/>
              </a:spcBef>
              <a:defRPr sz="4500">
                <a:latin typeface="+mn-lt"/>
                <a:ea typeface="+mn-ea"/>
                <a:cs typeface="+mn-cs"/>
                <a:sym typeface="Helvetica Light"/>
              </a:defRPr>
            </a:lvl3pPr>
            <a:lvl4pPr marL="2235200" indent="-558800">
              <a:spcBef>
                <a:spcPts val="4500"/>
              </a:spcBef>
              <a:defRPr sz="4500">
                <a:latin typeface="+mn-lt"/>
                <a:ea typeface="+mn-ea"/>
                <a:cs typeface="+mn-cs"/>
                <a:sym typeface="Helvetica Light"/>
              </a:defRPr>
            </a:lvl4pPr>
            <a:lvl5pPr marL="2794000" indent="-558800">
              <a:spcBef>
                <a:spcPts val="4500"/>
              </a:spcBef>
              <a:defRPr sz="45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473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5681340" y="7035800"/>
            <a:ext cx="8396678" cy="5600700"/>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5290800" y="1130300"/>
            <a:ext cx="8331200" cy="5554134"/>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3048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685800"/>
          </a:xfrm>
          <a:prstGeom prst="rect">
            <a:avLst/>
          </a:prstGeom>
        </p:spPr>
        <p:txBody>
          <a:bodyPr anchor="t">
            <a:spAutoFit/>
          </a:bodyPr>
          <a:lstStyle>
            <a:lvl1pPr marL="0" indent="0" algn="ctr">
              <a:spcBef>
                <a:spcPts val="0"/>
              </a:spcBef>
              <a:buSzTx/>
              <a:buNone/>
              <a:defRPr sz="3800">
                <a:latin typeface="Helvetica"/>
                <a:ea typeface="Helvetica"/>
                <a:cs typeface="Helvetica"/>
                <a:sym typeface="Helvetica"/>
              </a:defRPr>
            </a:lvl1pPr>
          </a:lstStyle>
          <a:p>
            <a:r>
              <a:t>–Johnny Appleseed</a:t>
            </a:r>
          </a:p>
        </p:txBody>
      </p:sp>
      <p:sp>
        <p:nvSpPr>
          <p:cNvPr id="94" name="“Type a quote here.”"/>
          <p:cNvSpPr txBox="1">
            <a:spLocks noGrp="1"/>
          </p:cNvSpPr>
          <p:nvPr>
            <p:ph type="body" sz="quarter" idx="22"/>
          </p:nvPr>
        </p:nvSpPr>
        <p:spPr>
          <a:xfrm>
            <a:off x="2387600" y="6045200"/>
            <a:ext cx="19621500" cy="889000"/>
          </a:xfrm>
          <a:prstGeom prst="rect">
            <a:avLst/>
          </a:prstGeom>
        </p:spPr>
        <p:txBody>
          <a:bodyPr>
            <a:spAutoFit/>
          </a:bodyPr>
          <a:lstStyle>
            <a:lvl1pPr marL="0" indent="0" algn="ctr">
              <a:spcBef>
                <a:spcPts val="0"/>
              </a:spcBef>
              <a:buSzTx/>
              <a:buNone/>
              <a:defRPr sz="5200">
                <a:latin typeface="+mn-lt"/>
                <a:ea typeface="+mn-ea"/>
                <a:cs typeface="+mn-cs"/>
                <a:sym typeface="Helvetica Light"/>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0" y="0"/>
            <a:ext cx="24384000" cy="16264467"/>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9525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238500"/>
            <a:ext cx="21005800" cy="9207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i="0">
                <a:latin typeface="+mn-lt"/>
                <a:ea typeface="+mn-ea"/>
                <a:cs typeface="+mn-cs"/>
                <a:sym typeface="Helvetica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Light"/>
        </a:defRPr>
      </a:lvl9pPr>
    </p:titleStyle>
    <p:bodyStyle>
      <a:lvl1pPr marL="586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1pPr>
      <a:lvl2pPr marL="1221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2pPr>
      <a:lvl3pPr marL="1856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3pPr>
      <a:lvl4pPr marL="2491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4pPr>
      <a:lvl5pPr marL="3126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5pPr>
      <a:lvl6pPr marL="3761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6pPr>
      <a:lvl7pPr marL="4396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7pPr>
      <a:lvl8pPr marL="5031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8pPr>
      <a:lvl9pPr marL="5666153" marR="0" indent="-586153" algn="l" defTabSz="825500" rtl="0" latinLnBrk="0">
        <a:lnSpc>
          <a:spcPct val="100000"/>
        </a:lnSpc>
        <a:spcBef>
          <a:spcPts val="2400"/>
        </a:spcBef>
        <a:spcAft>
          <a:spcPts val="0"/>
        </a:spcAft>
        <a:buClrTx/>
        <a:buSzPct val="75000"/>
        <a:buFontTx/>
        <a:buChar char="•"/>
        <a:tabLst/>
        <a:defRPr sz="4800" b="0" i="0" u="none" strike="noStrike" cap="none" spc="0" baseline="0">
          <a:solidFill>
            <a:srgbClr val="000000"/>
          </a:solidFill>
          <a:uFillTx/>
          <a:latin typeface="Avenir Next Regular"/>
          <a:ea typeface="Avenir Next Regular"/>
          <a:cs typeface="Avenir Next Regular"/>
          <a:sym typeface="Avenir Next Regular"/>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www.hearingtheword.org.uk"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blueletterbible.org" TargetMode="Externa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3" Type="http://schemas.openxmlformats.org/officeDocument/2006/relationships/hyperlink" Target="http://www.hearingtheword.org.uk" TargetMode="External"/><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hyperlink" Target="http://creativecommons.org/licenses/by-nc-nd/4.0/?ref=chooser-v1" TargetMode="External"/><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jpg" descr="image.jpg"/>
          <p:cNvPicPr>
            <a:picLocks noChangeAspect="1"/>
          </p:cNvPicPr>
          <p:nvPr/>
        </p:nvPicPr>
        <p:blipFill>
          <a:blip r:embed="rId2"/>
          <a:srcRect l="707"/>
          <a:stretch>
            <a:fillRect/>
          </a:stretch>
        </p:blipFill>
        <p:spPr>
          <a:xfrm>
            <a:off x="-48155" y="-3632603"/>
            <a:ext cx="24463312" cy="18410133"/>
          </a:xfrm>
          <a:prstGeom prst="rect">
            <a:avLst/>
          </a:prstGeom>
          <a:ln w="12700">
            <a:miter lim="400000"/>
          </a:ln>
        </p:spPr>
      </p:pic>
      <p:sp>
        <p:nvSpPr>
          <p:cNvPr id="120"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a:t>
            </a:fld>
            <a:endParaRPr/>
          </a:p>
        </p:txBody>
      </p:sp>
      <p:sp>
        <p:nvSpPr>
          <p:cNvPr id="121" name="3"/>
          <p:cNvSpPr txBox="1"/>
          <p:nvPr/>
        </p:nvSpPr>
        <p:spPr>
          <a:xfrm>
            <a:off x="10970165" y="13040360"/>
            <a:ext cx="1371601" cy="528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r">
              <a:defRPr sz="2400"/>
            </a:lvl1pPr>
          </a:lstStyle>
          <a:p>
            <a:pPr>
              <a:defRPr sz="3200"/>
            </a:pPr>
            <a:r>
              <a:rPr sz="2400"/>
              <a:t>3</a:t>
            </a:r>
          </a:p>
        </p:txBody>
      </p:sp>
      <p:pic>
        <p:nvPicPr>
          <p:cNvPr id="122" name="Image" descr="Image"/>
          <p:cNvPicPr>
            <a:picLocks noChangeAspect="1"/>
          </p:cNvPicPr>
          <p:nvPr/>
        </p:nvPicPr>
        <p:blipFill>
          <a:blip r:embed="rId3"/>
          <a:stretch>
            <a:fillRect/>
          </a:stretch>
        </p:blipFill>
        <p:spPr>
          <a:xfrm>
            <a:off x="5554288" y="380999"/>
            <a:ext cx="13222897" cy="13085872"/>
          </a:xfrm>
          <a:prstGeom prst="rect">
            <a:avLst/>
          </a:prstGeom>
          <a:ln w="12700">
            <a:miter lim="400000"/>
          </a:ln>
        </p:spPr>
      </p:pic>
      <p:sp>
        <p:nvSpPr>
          <p:cNvPr id="123" name="Introduction Course"/>
          <p:cNvSpPr txBox="1"/>
          <p:nvPr/>
        </p:nvSpPr>
        <p:spPr>
          <a:xfrm>
            <a:off x="7238020" y="9994119"/>
            <a:ext cx="9907960" cy="1322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3599" tIns="93599" rIns="93599" bIns="93599" anchor="ctr">
            <a:spAutoFit/>
          </a:bodyPr>
          <a:lstStyle>
            <a:lvl1pPr defTabSz="1828800">
              <a:defRPr sz="8000" b="1" i="0">
                <a:solidFill>
                  <a:srgbClr val="FDFBFF"/>
                </a:solidFill>
                <a:uFill>
                  <a:solidFill>
                    <a:srgbClr val="000000"/>
                  </a:solidFill>
                </a:uFill>
              </a:defRPr>
            </a:lvl1pPr>
          </a:lstStyle>
          <a:p>
            <a:r>
              <a:t>Introduction Course</a:t>
            </a:r>
          </a:p>
        </p:txBody>
      </p:sp>
      <p:sp>
        <p:nvSpPr>
          <p:cNvPr id="124" name="Presenters, first read slides 125-9"/>
          <p:cNvSpPr txBox="1"/>
          <p:nvPr/>
        </p:nvSpPr>
        <p:spPr>
          <a:xfrm>
            <a:off x="16426532" y="12368472"/>
            <a:ext cx="7329736" cy="6319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800"/>
            </a:pPr>
            <a:r>
              <a:t>Presenters, first read slides </a:t>
            </a:r>
            <a:r>
              <a:rPr b="1">
                <a:solidFill>
                  <a:schemeClr val="accent5"/>
                </a:solidFill>
              </a:rPr>
              <a:t>125-9</a:t>
            </a:r>
          </a:p>
        </p:txBody>
      </p:sp>
      <p:sp>
        <p:nvSpPr>
          <p:cNvPr id="125" name="Copyright © 2009-24 Nigel Barge…"/>
          <p:cNvSpPr txBox="1"/>
          <p:nvPr/>
        </p:nvSpPr>
        <p:spPr>
          <a:xfrm>
            <a:off x="705842" y="12373575"/>
            <a:ext cx="6106716" cy="10281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200">
                <a:solidFill>
                  <a:srgbClr val="FFFFFF"/>
                </a:solidFill>
              </a:defRPr>
            </a:pPr>
            <a:r>
              <a:t>Copyright © 2009-24 Nigel Barge</a:t>
            </a:r>
          </a:p>
          <a:p>
            <a:pPr>
              <a:defRPr sz="3200">
                <a:solidFill>
                  <a:srgbClr val="FFFFFF"/>
                </a:solidFill>
              </a:defRPr>
            </a:pPr>
            <a:r>
              <a:t>See slides 130,131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grpSp>
        <p:nvGrpSpPr>
          <p:cNvPr id="130" name="Group"/>
          <p:cNvGrpSpPr/>
          <p:nvPr/>
        </p:nvGrpSpPr>
        <p:grpSpPr>
          <a:xfrm>
            <a:off x="703344" y="633807"/>
            <a:ext cx="23041198" cy="12148151"/>
            <a:chOff x="0" y="0"/>
            <a:chExt cx="23041196" cy="12148149"/>
          </a:xfrm>
        </p:grpSpPr>
        <p:sp>
          <p:nvSpPr>
            <p:cNvPr id="128" name="Hearing the Word Introduction Course…"/>
            <p:cNvSpPr txBox="1"/>
            <p:nvPr/>
          </p:nvSpPr>
          <p:spPr>
            <a:xfrm>
              <a:off x="0" y="0"/>
              <a:ext cx="22977311" cy="2908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defRPr sz="8400" b="1" i="0">
                  <a:latin typeface="Helvetica"/>
                  <a:ea typeface="Helvetica"/>
                  <a:cs typeface="Helvetica"/>
                  <a:sym typeface="Helvetica"/>
                </a:defRPr>
              </a:pPr>
              <a:r>
                <a:t>Hearing the Word Introduction Course</a:t>
              </a:r>
            </a:p>
            <a:p>
              <a:pPr>
                <a:defRPr sz="8400" i="0">
                  <a:latin typeface="+mn-lt"/>
                  <a:ea typeface="+mn-ea"/>
                  <a:cs typeface="+mn-cs"/>
                  <a:sym typeface="Helvetica Light"/>
                </a:defRPr>
              </a:pPr>
              <a:r>
                <a:rPr sz="6000"/>
                <a:t>Presentation Slides,  with Entire Leader’s Guide text</a:t>
              </a:r>
            </a:p>
            <a:p>
              <a:pPr>
                <a:defRPr sz="4000" i="0">
                  <a:latin typeface="+mn-lt"/>
                  <a:ea typeface="+mn-ea"/>
                  <a:cs typeface="+mn-cs"/>
                  <a:sym typeface="Helvetica Light"/>
                </a:defRPr>
              </a:pPr>
              <a:r>
                <a:t>Version 7, matching The Manual 4</a:t>
              </a:r>
              <a:r>
                <a:rPr sz="3100"/>
                <a:t>th</a:t>
              </a:r>
              <a:r>
                <a:t> edition,  </a:t>
              </a:r>
              <a:r>
                <a:rPr b="1">
                  <a:latin typeface="Helvetica"/>
                  <a:ea typeface="Helvetica"/>
                  <a:cs typeface="Helvetica"/>
                  <a:sym typeface="Helvetica"/>
                </a:rPr>
                <a:t>31/1/2024  </a:t>
              </a:r>
              <a:r>
                <a:t> </a:t>
              </a:r>
              <a:r>
                <a:rPr sz="2400"/>
                <a:t>(Revised 7/5/24, </a:t>
              </a:r>
              <a:r>
                <a:rPr sz="2400" b="1">
                  <a:latin typeface="Helvetica"/>
                  <a:ea typeface="Helvetica"/>
                  <a:cs typeface="Helvetica"/>
                  <a:sym typeface="Helvetica"/>
                </a:rPr>
                <a:t>12/9/24</a:t>
              </a:r>
              <a:r>
                <a:rPr sz="2400"/>
                <a:t>.  V6 16/8/2022, 6/4/2023)</a:t>
              </a:r>
            </a:p>
          </p:txBody>
        </p:sp>
        <p:sp>
          <p:nvSpPr>
            <p:cNvPr id="129" name="Copyright © Nigel Barge 2009 – 2024…"/>
            <p:cNvSpPr txBox="1"/>
            <p:nvPr/>
          </p:nvSpPr>
          <p:spPr>
            <a:xfrm>
              <a:off x="267442" y="3207349"/>
              <a:ext cx="22773755" cy="894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spcBef>
                  <a:spcPts val="2400"/>
                </a:spcBef>
                <a:defRPr sz="3300" i="0">
                  <a:latin typeface="Avenir Next Regular"/>
                  <a:ea typeface="Avenir Next Regular"/>
                  <a:cs typeface="Avenir Next Regular"/>
                  <a:sym typeface="Avenir Next Regular"/>
                </a:defRPr>
              </a:pPr>
              <a:r>
                <a:rPr b="1"/>
                <a:t>Copyright © Nigel Barge 2009 – 2024</a:t>
              </a:r>
              <a:r>
                <a:t>  </a:t>
              </a:r>
            </a:p>
            <a:p>
              <a:pPr>
                <a:defRPr sz="3300" i="0">
                  <a:latin typeface="Avenir Next Regular"/>
                  <a:ea typeface="Avenir Next Regular"/>
                  <a:cs typeface="Avenir Next Regular"/>
                  <a:sym typeface="Avenir Next Regular"/>
                </a:defRPr>
              </a:pPr>
              <a:r>
                <a:t>Loch Fyne, Argyll, Scotland, UK</a:t>
              </a:r>
            </a:p>
            <a:p>
              <a:pPr>
                <a:spcBef>
                  <a:spcPts val="600"/>
                </a:spcBef>
                <a:defRPr sz="3300" i="0">
                  <a:latin typeface="Avenir Next Regular"/>
                  <a:ea typeface="Avenir Next Regular"/>
                  <a:cs typeface="Avenir Next Regular"/>
                  <a:sym typeface="Avenir Next Regular"/>
                </a:defRPr>
              </a:pPr>
              <a:r>
                <a:t>   </a:t>
              </a:r>
              <a:r>
                <a:rPr i="1"/>
                <a:t>Website:</a:t>
              </a:r>
              <a:r>
                <a:t> </a:t>
              </a:r>
              <a:r>
                <a:rPr u="sng">
                  <a:hlinkClick r:id="rId2"/>
                </a:rPr>
                <a:t>hearingtheword.org.uk</a:t>
              </a:r>
            </a:p>
            <a:p>
              <a:pPr>
                <a:defRPr sz="3300" i="0">
                  <a:latin typeface="Avenir Next Regular"/>
                  <a:ea typeface="Avenir Next Regular"/>
                  <a:cs typeface="Avenir Next Regular"/>
                  <a:sym typeface="Avenir Next Regular"/>
                </a:defRPr>
              </a:pPr>
              <a:r>
                <a:t>For Copyright declaration, and to check focus if projecting, see slides 130,131.</a:t>
              </a:r>
            </a:p>
            <a:p>
              <a:pPr>
                <a:spcBef>
                  <a:spcPts val="3700"/>
                </a:spcBef>
                <a:defRPr sz="3300" i="0">
                  <a:latin typeface="Avenir Next Regular"/>
                  <a:ea typeface="Avenir Next Regular"/>
                  <a:cs typeface="Avenir Next Regular"/>
                  <a:sym typeface="Avenir Next Regular"/>
                </a:defRPr>
              </a:pPr>
              <a:r>
                <a:rPr b="1"/>
                <a:t>  Acknowledgements</a:t>
              </a:r>
              <a:r>
                <a:t> </a:t>
              </a:r>
            </a:p>
            <a:p>
              <a:pPr>
                <a:defRPr sz="3300" i="0">
                  <a:latin typeface="Avenir Next Regular"/>
                  <a:ea typeface="Avenir Next Regular"/>
                  <a:cs typeface="Avenir Next Regular"/>
                  <a:sym typeface="Avenir Next Regular"/>
                </a:defRPr>
              </a:pPr>
              <a:r>
                <a:t>I am very grateful to Phil and June Malloch, whose tireless editing, reviewing and pulling together </a:t>
              </a:r>
            </a:p>
            <a:p>
              <a:pPr>
                <a:defRPr sz="3300" i="0">
                  <a:latin typeface="Avenir Next Regular"/>
                  <a:ea typeface="Avenir Next Regular"/>
                  <a:cs typeface="Avenir Next Regular"/>
                  <a:sym typeface="Avenir Next Regular"/>
                </a:defRPr>
              </a:pPr>
              <a:r>
                <a:t>of materials has enabled the ‘Hearing the Word’ resource to be shared with the wider church.</a:t>
              </a:r>
            </a:p>
            <a:p>
              <a:pPr>
                <a:spcBef>
                  <a:spcPts val="2400"/>
                </a:spcBef>
                <a:defRPr sz="3300" i="0">
                  <a:latin typeface="Avenir Next Regular"/>
                  <a:ea typeface="Avenir Next Regular"/>
                  <a:cs typeface="Avenir Next Regular"/>
                  <a:sym typeface="Avenir Next Regular"/>
                </a:defRPr>
              </a:pPr>
              <a:r>
                <a:rPr i="1"/>
                <a:t>Nigel Barge, </a:t>
              </a:r>
              <a:r>
                <a:t>March 2017</a:t>
              </a:r>
            </a:p>
            <a:p>
              <a:pPr>
                <a:spcBef>
                  <a:spcPts val="4400"/>
                </a:spcBef>
                <a:defRPr sz="3300" i="0">
                  <a:latin typeface="Avenir Next Regular"/>
                  <a:ea typeface="Avenir Next Regular"/>
                  <a:cs typeface="Avenir Next Regular"/>
                  <a:sym typeface="Avenir Next Regular"/>
                </a:defRPr>
              </a:pPr>
              <a:r>
                <a:rPr b="1"/>
                <a:t>Scripture Quotations</a:t>
              </a:r>
              <a:r>
                <a:t> taken from THE HOLY BIBLE,  NEW INTERNATIONAL VERSION, </a:t>
              </a:r>
            </a:p>
            <a:p>
              <a:pPr>
                <a:defRPr sz="3300" i="0">
                  <a:latin typeface="Avenir Next Regular"/>
                  <a:ea typeface="Avenir Next Regular"/>
                  <a:cs typeface="Avenir Next Regular"/>
                  <a:sym typeface="Avenir Next Regular"/>
                </a:defRPr>
              </a:pPr>
              <a:r>
                <a:t>Copyright  </a:t>
              </a:r>
              <a:r>
                <a:rPr b="1"/>
                <a:t>©</a:t>
              </a:r>
              <a:r>
                <a:t> 1973, 1978, 1984, 2011 by Biblica, Inc® The  International Bible Society   </a:t>
              </a:r>
            </a:p>
            <a:p>
              <a:pPr>
                <a:defRPr sz="3300" i="0">
                  <a:latin typeface="Avenir Next Regular"/>
                  <a:ea typeface="Avenir Next Regular"/>
                  <a:cs typeface="Avenir Next Regular"/>
                  <a:sym typeface="Avenir Next Regular"/>
                </a:defRPr>
              </a:pPr>
              <a:r>
                <a:t>Used by permission of Hodder and Stoughton Ltd.  A member of the Hodder Headline </a:t>
              </a:r>
            </a:p>
            <a:p>
              <a:pPr>
                <a:defRPr sz="3300" i="0">
                  <a:latin typeface="Avenir Next Regular"/>
                  <a:ea typeface="Avenir Next Regular"/>
                  <a:cs typeface="Avenir Next Regular"/>
                  <a:sym typeface="Avenir Next Regular"/>
                </a:defRPr>
              </a:pPr>
              <a:r>
                <a:t>Plc Group.  All rights reserved.   “NIV” is a registered trademark of </a:t>
              </a:r>
            </a:p>
            <a:p>
              <a:pPr>
                <a:defRPr sz="3300" i="0">
                  <a:latin typeface="Avenir Next Regular"/>
                  <a:ea typeface="Avenir Next Regular"/>
                  <a:cs typeface="Avenir Next Regular"/>
                  <a:sym typeface="Avenir Next Regular"/>
                </a:defRPr>
              </a:pPr>
              <a:r>
                <a:t>International Bible Society.   UK trademark number 1448790</a:t>
              </a:r>
            </a:p>
          </p:txBody>
        </p:sp>
      </p:gr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a14="http://schemas.microsoft.com/office/drawing/2010/main" xmlns:m="http://schemas.openxmlformats.org/officeDocument/2006/math" xmlns="">
      <p:transition spd="fast">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pic>
        <p:nvPicPr>
          <p:cNvPr id="13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3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35" name="Preface"/>
          <p:cNvSpPr txBox="1"/>
          <p:nvPr/>
        </p:nvSpPr>
        <p:spPr>
          <a:xfrm>
            <a:off x="796970" y="795866"/>
            <a:ext cx="2867993"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Preface</a:t>
            </a:r>
          </a:p>
        </p:txBody>
      </p:sp>
      <p:sp>
        <p:nvSpPr>
          <p:cNvPr id="136" name="In the 16th century, one of the earliest ‘reformers’ of the church rediscovered that the Bible was for everyone.…"/>
          <p:cNvSpPr txBox="1"/>
          <p:nvPr/>
        </p:nvSpPr>
        <p:spPr>
          <a:xfrm>
            <a:off x="2295118" y="4636542"/>
            <a:ext cx="19793764" cy="591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solidFill>
                  <a:srgbClr val="A6AAA9"/>
                </a:solidFill>
                <a:latin typeface="Avenir Next Regular"/>
                <a:ea typeface="Avenir Next Regular"/>
                <a:cs typeface="Avenir Next Regular"/>
                <a:sym typeface="Avenir Next Regular"/>
              </a:defRPr>
            </a:pPr>
            <a:r>
              <a:t>In the 16th century, one of the earliest ‘reformers’ of the church rediscovered that the Bible was for everyone. </a:t>
            </a:r>
          </a:p>
          <a:p>
            <a:pPr algn="l">
              <a:spcBef>
                <a:spcPts val="2400"/>
              </a:spcBef>
              <a:defRPr sz="4800" i="0">
                <a:solidFill>
                  <a:srgbClr val="A6AAA9"/>
                </a:solidFill>
                <a:latin typeface="Avenir Next Regular"/>
                <a:ea typeface="Avenir Next Regular"/>
                <a:cs typeface="Avenir Next Regular"/>
                <a:sym typeface="Avenir Next Regular"/>
              </a:defRPr>
            </a:pPr>
            <a:r>
              <a:t>This inspired William Tyndale to translate it into English and print it for mass circulation. As he said to a leading clergyman of his day, </a:t>
            </a:r>
          </a:p>
          <a:p>
            <a:pPr algn="l">
              <a:spcBef>
                <a:spcPts val="2400"/>
              </a:spcBef>
              <a:defRPr sz="4800" i="0">
                <a:solidFill>
                  <a:srgbClr val="A6AAA9"/>
                </a:solidFill>
                <a:latin typeface="Avenir Next Regular"/>
                <a:ea typeface="Avenir Next Regular"/>
                <a:cs typeface="Avenir Next Regular"/>
                <a:sym typeface="Avenir Next Regular"/>
              </a:defRPr>
            </a:pPr>
            <a:r>
              <a:rPr i="1"/>
              <a:t>“If God spare my life, e’er many years pass, I will cause a boy that driveth the plough shall know more of the Scriptures than thou dost.”</a:t>
            </a:r>
            <a:r>
              <a:t> </a:t>
            </a:r>
            <a:endParaRPr sz="1200"/>
          </a:p>
        </p:txBody>
      </p:sp>
      <p:sp>
        <p:nvSpPr>
          <p:cNvPr id="137" name="Presenters: Read your instructions on Slide 125 — 129. Skip slides 3,4 and 5. (The Preface is also on the website. )…"/>
          <p:cNvSpPr txBox="1"/>
          <p:nvPr/>
        </p:nvSpPr>
        <p:spPr>
          <a:xfrm>
            <a:off x="5408924" y="427331"/>
            <a:ext cx="13566152" cy="35818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6000">
                <a:solidFill>
                  <a:schemeClr val="accent5"/>
                </a:solidFill>
              </a:defRPr>
            </a:pPr>
            <a:r>
              <a:t>Presenters: Read your instructions on Slide 125 — 129. Skip slides 3,4 and 5. (The Preface is also on the website. )</a:t>
            </a:r>
          </a:p>
          <a:p>
            <a:pPr>
              <a:defRPr sz="6000">
                <a:solidFill>
                  <a:schemeClr val="accent5"/>
                </a:solidFill>
              </a:defRPr>
            </a:pPr>
            <a:r>
              <a:t>Start running Intro Course at slide 6.</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pic>
        <p:nvPicPr>
          <p:cNvPr id="140"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41"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42" name="Preface…"/>
          <p:cNvSpPr txBox="1"/>
          <p:nvPr/>
        </p:nvSpPr>
        <p:spPr>
          <a:xfrm>
            <a:off x="800692" y="783166"/>
            <a:ext cx="2983323" cy="185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b="1">
                <a:solidFill>
                  <a:srgbClr val="A6AAA9"/>
                </a:solidFill>
                <a:latin typeface="Helvetica"/>
                <a:ea typeface="Helvetica"/>
                <a:cs typeface="Helvetica"/>
                <a:sym typeface="Helvetica"/>
              </a:defRPr>
            </a:pPr>
            <a:r>
              <a:t>Preface</a:t>
            </a:r>
          </a:p>
          <a:p>
            <a:pPr algn="l">
              <a:defRPr sz="4800">
                <a:solidFill>
                  <a:srgbClr val="A6AAA9"/>
                </a:solidFill>
                <a:latin typeface="Avenir Next Regular"/>
                <a:ea typeface="Avenir Next Regular"/>
                <a:cs typeface="Avenir Next Regular"/>
                <a:sym typeface="Avenir Next Regular"/>
              </a:defRPr>
            </a:pPr>
            <a:r>
              <a:t>continued</a:t>
            </a:r>
          </a:p>
        </p:txBody>
      </p:sp>
      <p:sp>
        <p:nvSpPr>
          <p:cNvPr id="143" name="When we were first developing ‘Hearing the Word’, a friend in the city of Glasgow  used it with his congregation.  As they went through the course, he noted two facts:…"/>
          <p:cNvSpPr txBox="1"/>
          <p:nvPr/>
        </p:nvSpPr>
        <p:spPr>
          <a:xfrm>
            <a:off x="1540654" y="2882900"/>
            <a:ext cx="21302692" cy="833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600"/>
              </a:spcBef>
              <a:defRPr sz="4800" i="0">
                <a:solidFill>
                  <a:srgbClr val="A6AAA9"/>
                </a:solidFill>
                <a:latin typeface="Avenir Next Regular"/>
                <a:ea typeface="Avenir Next Regular"/>
                <a:cs typeface="Avenir Next Regular"/>
                <a:sym typeface="Avenir Next Regular"/>
              </a:defRPr>
            </a:pPr>
            <a:r>
              <a:t>When we were first developing ‘Hearing the Word’, a friend in the city of Glasgow</a:t>
            </a:r>
            <a:r>
              <a:rPr sz="1200"/>
              <a:t>  </a:t>
            </a:r>
            <a:r>
              <a:t>used it with his congregation.  As they went through the course, he noted two facts: </a:t>
            </a:r>
          </a:p>
          <a:p>
            <a:pPr marL="820615" indent="-820615" algn="l">
              <a:spcBef>
                <a:spcPts val="1600"/>
              </a:spcBef>
              <a:buSzPct val="100000"/>
              <a:buAutoNum type="alphaLcParenR"/>
              <a:defRPr sz="4800" i="0">
                <a:solidFill>
                  <a:srgbClr val="A6AAA9"/>
                </a:solidFill>
                <a:latin typeface="Avenir Next Regular"/>
                <a:ea typeface="Avenir Next Regular"/>
                <a:cs typeface="Avenir Next Regular"/>
                <a:sym typeface="Avenir Next Regular"/>
              </a:defRPr>
            </a:pPr>
            <a:r>
              <a:t> All kinds of folk benefited:  Someone who had only recently believed in Jesus and come to church interacted comfortably in a group with a student at Bible college.  </a:t>
            </a:r>
          </a:p>
          <a:p>
            <a:pPr algn="l">
              <a:spcBef>
                <a:spcPts val="1600"/>
              </a:spcBef>
              <a:defRPr sz="4800" i="0">
                <a:solidFill>
                  <a:srgbClr val="A6AAA9"/>
                </a:solidFill>
                <a:latin typeface="Avenir Next Regular"/>
                <a:ea typeface="Avenir Next Regular"/>
                <a:cs typeface="Avenir Next Regular"/>
                <a:sym typeface="Avenir Next Regular"/>
              </a:defRPr>
            </a:pPr>
            <a:r>
              <a:t>b)  The ‘secret’ of understanding the Bible was out:</a:t>
            </a:r>
          </a:p>
          <a:p>
            <a:pPr lvl="1" algn="l">
              <a:defRPr sz="4800" i="0">
                <a:solidFill>
                  <a:srgbClr val="A6AAA9"/>
                </a:solidFill>
                <a:latin typeface="Avenir Next Regular"/>
                <a:ea typeface="Avenir Next Regular"/>
                <a:cs typeface="Avenir Next Regular"/>
                <a:sym typeface="Avenir Next Regular"/>
              </a:defRPr>
            </a:pPr>
            <a:r>
              <a:t>    A friend said to him later that he used to think what he did as a preacher </a:t>
            </a:r>
          </a:p>
          <a:p>
            <a:pPr lvl="1" algn="l">
              <a:spcBef>
                <a:spcPts val="600"/>
              </a:spcBef>
              <a:defRPr sz="4800" i="0">
                <a:solidFill>
                  <a:srgbClr val="A6AAA9"/>
                </a:solidFill>
                <a:latin typeface="Avenir Next Regular"/>
                <a:ea typeface="Avenir Next Regular"/>
                <a:cs typeface="Avenir Next Regular"/>
                <a:sym typeface="Avenir Next Regular"/>
              </a:defRPr>
            </a:pPr>
            <a:r>
              <a:t>                 on Sunday was clever, but now he knew how he did it! </a:t>
            </a:r>
          </a:p>
        </p:txBody>
      </p:sp>
      <p:sp>
        <p:nvSpPr>
          <p:cNvPr id="144" name="Skip"/>
          <p:cNvSpPr txBox="1"/>
          <p:nvPr/>
        </p:nvSpPr>
        <p:spPr>
          <a:xfrm>
            <a:off x="7037421" y="827381"/>
            <a:ext cx="1596629" cy="952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a:solidFill>
                  <a:schemeClr val="accent5"/>
                </a:solidFill>
              </a:defRPr>
            </a:lvl1pPr>
          </a:lstStyle>
          <a:p>
            <a:r>
              <a:t>Skip</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147"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48"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49" name="Preface…"/>
          <p:cNvSpPr txBox="1"/>
          <p:nvPr/>
        </p:nvSpPr>
        <p:spPr>
          <a:xfrm>
            <a:off x="800692" y="783166"/>
            <a:ext cx="2983323" cy="185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6000" b="1">
                <a:solidFill>
                  <a:srgbClr val="A6AAA9"/>
                </a:solidFill>
                <a:latin typeface="Helvetica"/>
                <a:ea typeface="Helvetica"/>
                <a:cs typeface="Helvetica"/>
                <a:sym typeface="Helvetica"/>
              </a:defRPr>
            </a:pPr>
            <a:r>
              <a:t>Preface</a:t>
            </a:r>
          </a:p>
          <a:p>
            <a:pPr algn="l">
              <a:defRPr sz="4800">
                <a:solidFill>
                  <a:srgbClr val="A6AAA9"/>
                </a:solidFill>
                <a:latin typeface="Avenir Next Regular"/>
                <a:ea typeface="Avenir Next Regular"/>
                <a:cs typeface="Avenir Next Regular"/>
                <a:sym typeface="Avenir Next Regular"/>
              </a:defRPr>
            </a:pPr>
            <a:r>
              <a:t>continued</a:t>
            </a:r>
          </a:p>
        </p:txBody>
      </p:sp>
      <p:sp>
        <p:nvSpPr>
          <p:cNvPr id="150" name="It was perhaps a little shocking at first but it made my heart soar. Notwithstanding God’s treasured gift to the church of preachers and teachers, there was an echo of  the promise of the New Covenant."/>
          <p:cNvSpPr txBox="1"/>
          <p:nvPr/>
        </p:nvSpPr>
        <p:spPr>
          <a:xfrm>
            <a:off x="1440122" y="2794635"/>
            <a:ext cx="19697800"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solidFill>
                  <a:srgbClr val="A6AAA9"/>
                </a:solidFill>
                <a:latin typeface="Avenir Next Regular"/>
                <a:ea typeface="Avenir Next Regular"/>
                <a:cs typeface="Avenir Next Regular"/>
                <a:sym typeface="Avenir Next Regular"/>
              </a:defRPr>
            </a:pPr>
            <a:r>
              <a:t>It was perhaps a little shocking at first but it made my heart soar. Notwithstanding God’s treasured gift to the church of preachers and teachers, there was an echo of </a:t>
            </a:r>
            <a:r>
              <a:rPr sz="1200"/>
              <a:t> </a:t>
            </a:r>
            <a:r>
              <a:t>the promise of the New Covenant.     </a:t>
            </a:r>
          </a:p>
        </p:txBody>
      </p:sp>
      <p:sp>
        <p:nvSpPr>
          <p:cNvPr id="151" name="“I will put my law in their minds and write it on their hearts. I will be their God and they will be my people. No longer will a man teach his neighbour, or a man his brother, saying, ‘Know the Lord,’ because they will all know me, from the least to the "/>
          <p:cNvSpPr txBox="1"/>
          <p:nvPr/>
        </p:nvSpPr>
        <p:spPr>
          <a:xfrm>
            <a:off x="3115733" y="5537624"/>
            <a:ext cx="19120212" cy="5692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30000"/>
              </a:lnSpc>
              <a:spcBef>
                <a:spcPts val="2400"/>
              </a:spcBef>
              <a:defRPr sz="5200">
                <a:solidFill>
                  <a:srgbClr val="A6AAA9"/>
                </a:solidFill>
                <a:latin typeface="Avenir Next Condensed Regular"/>
                <a:ea typeface="Avenir Next Condensed Regular"/>
                <a:cs typeface="Avenir Next Condensed Regular"/>
                <a:sym typeface="Avenir Next Condensed Regular"/>
              </a:defRPr>
            </a:lvl1pPr>
          </a:lstStyle>
          <a:p>
            <a:pPr>
              <a:defRPr i="0"/>
            </a:pPr>
            <a:r>
              <a:rPr i="1"/>
              <a:t>“I will put my law in their minds and write it on their hearts. I will be their God and they will be my people. No longer will a man teach his neighbour, or a man his brother, saying, ‘Know the Lord,’ because they will all know me, from the least to the greatest. For I will forgive their wickedness and will remember their sins no more.”      (Jeremiah 31:33-34)</a:t>
            </a:r>
          </a:p>
        </p:txBody>
      </p:sp>
      <p:sp>
        <p:nvSpPr>
          <p:cNvPr id="152" name="Nigel Barge, 2017"/>
          <p:cNvSpPr txBox="1"/>
          <p:nvPr/>
        </p:nvSpPr>
        <p:spPr>
          <a:xfrm>
            <a:off x="16687800" y="11356553"/>
            <a:ext cx="513496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solidFill>
                  <a:srgbClr val="DCDEE0"/>
                </a:solidFill>
                <a:latin typeface="Avenir Next Regular"/>
                <a:ea typeface="Avenir Next Regular"/>
                <a:cs typeface="Avenir Next Regular"/>
                <a:sym typeface="Avenir Next Regular"/>
              </a:defRPr>
            </a:lvl1pPr>
          </a:lstStyle>
          <a:p>
            <a:r>
              <a:t>Nigel Barge, 2017</a:t>
            </a:r>
          </a:p>
        </p:txBody>
      </p:sp>
      <p:sp>
        <p:nvSpPr>
          <p:cNvPr id="153" name="Skip"/>
          <p:cNvSpPr txBox="1"/>
          <p:nvPr/>
        </p:nvSpPr>
        <p:spPr>
          <a:xfrm>
            <a:off x="7037421" y="827381"/>
            <a:ext cx="1596629" cy="952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a:solidFill>
                  <a:schemeClr val="accent5"/>
                </a:solidFill>
              </a:defRPr>
            </a:lvl1pPr>
          </a:lstStyle>
          <a:p>
            <a:r>
              <a:t>Skip</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image.jpg" descr="image.jpg"/>
          <p:cNvPicPr>
            <a:picLocks noChangeAspect="1"/>
          </p:cNvPicPr>
          <p:nvPr/>
        </p:nvPicPr>
        <p:blipFill>
          <a:blip r:embed="rId2"/>
          <a:srcRect l="707"/>
          <a:stretch>
            <a:fillRect/>
          </a:stretch>
        </p:blipFill>
        <p:spPr>
          <a:xfrm>
            <a:off x="-48155" y="-3632603"/>
            <a:ext cx="24463312" cy="18410133"/>
          </a:xfrm>
          <a:prstGeom prst="rect">
            <a:avLst/>
          </a:prstGeom>
          <a:ln w="12700">
            <a:miter lim="400000"/>
          </a:ln>
        </p:spPr>
      </p:pic>
      <p:sp>
        <p:nvSpPr>
          <p:cNvPr id="156"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157" name="3"/>
          <p:cNvSpPr txBox="1"/>
          <p:nvPr/>
        </p:nvSpPr>
        <p:spPr>
          <a:xfrm>
            <a:off x="10970165" y="13040360"/>
            <a:ext cx="1371601" cy="528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r">
              <a:defRPr sz="2400"/>
            </a:lvl1pPr>
          </a:lstStyle>
          <a:p>
            <a:pPr>
              <a:defRPr sz="3200"/>
            </a:pPr>
            <a:r>
              <a:rPr sz="2400"/>
              <a:t>3</a:t>
            </a:r>
          </a:p>
        </p:txBody>
      </p:sp>
      <p:pic>
        <p:nvPicPr>
          <p:cNvPr id="158" name="Image" descr="Image"/>
          <p:cNvPicPr>
            <a:picLocks noChangeAspect="1"/>
          </p:cNvPicPr>
          <p:nvPr/>
        </p:nvPicPr>
        <p:blipFill>
          <a:blip r:embed="rId3"/>
          <a:stretch>
            <a:fillRect/>
          </a:stretch>
        </p:blipFill>
        <p:spPr>
          <a:xfrm>
            <a:off x="5554288" y="380999"/>
            <a:ext cx="13222897" cy="13085872"/>
          </a:xfrm>
          <a:prstGeom prst="rect">
            <a:avLst/>
          </a:prstGeom>
          <a:ln w="12700">
            <a:miter lim="400000"/>
          </a:ln>
        </p:spPr>
      </p:pic>
      <p:sp>
        <p:nvSpPr>
          <p:cNvPr id="159" name="Introduction Course"/>
          <p:cNvSpPr txBox="1"/>
          <p:nvPr/>
        </p:nvSpPr>
        <p:spPr>
          <a:xfrm>
            <a:off x="7238020" y="9994119"/>
            <a:ext cx="9907960" cy="1322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3599" tIns="93599" rIns="93599" bIns="93599" anchor="ctr">
            <a:spAutoFit/>
          </a:bodyPr>
          <a:lstStyle>
            <a:lvl1pPr defTabSz="1828800">
              <a:defRPr sz="8000" b="1" i="0">
                <a:solidFill>
                  <a:srgbClr val="FDFBFF"/>
                </a:solidFill>
                <a:uFill>
                  <a:solidFill>
                    <a:srgbClr val="000000"/>
                  </a:solidFill>
                </a:uFill>
              </a:defRPr>
            </a:lvl1pPr>
          </a:lstStyle>
          <a:p>
            <a:r>
              <a:t>Introduction Course</a:t>
            </a:r>
          </a:p>
        </p:txBody>
      </p:sp>
      <p:sp>
        <p:nvSpPr>
          <p:cNvPr id="160" name="Presenters, first read slides 125-9"/>
          <p:cNvSpPr txBox="1"/>
          <p:nvPr/>
        </p:nvSpPr>
        <p:spPr>
          <a:xfrm>
            <a:off x="16037066" y="12368472"/>
            <a:ext cx="7329736" cy="6319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800"/>
            </a:pPr>
            <a:r>
              <a:t>Presenters, first read slides </a:t>
            </a:r>
            <a:r>
              <a:rPr b="1">
                <a:solidFill>
                  <a:schemeClr val="accent5"/>
                </a:solidFill>
              </a:rPr>
              <a:t>125-9</a:t>
            </a:r>
          </a:p>
        </p:txBody>
      </p:sp>
      <p:sp>
        <p:nvSpPr>
          <p:cNvPr id="161" name="Copyright  © Nigel Barge…"/>
          <p:cNvSpPr txBox="1"/>
          <p:nvPr/>
        </p:nvSpPr>
        <p:spPr>
          <a:xfrm>
            <a:off x="1240052" y="12107706"/>
            <a:ext cx="6494563" cy="1153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600">
                <a:solidFill>
                  <a:srgbClr val="FFFFFF"/>
                </a:solidFill>
              </a:defRPr>
            </a:pPr>
            <a:r>
              <a:t>Copyright  © Nigel Barge</a:t>
            </a:r>
          </a:p>
          <a:p>
            <a:pPr>
              <a:defRPr sz="3600">
                <a:solidFill>
                  <a:srgbClr val="FFFFFF"/>
                </a:solidFill>
              </a:defRPr>
            </a:pPr>
            <a:r>
              <a:t>2009 - 2024 see slides 130,131</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pic>
        <p:nvPicPr>
          <p:cNvPr id="16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6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66" name="Introduction"/>
          <p:cNvSpPr txBox="1"/>
          <p:nvPr/>
        </p:nvSpPr>
        <p:spPr>
          <a:xfrm>
            <a:off x="1475792" y="1202266"/>
            <a:ext cx="4770016"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Introduction </a:t>
            </a:r>
          </a:p>
        </p:txBody>
      </p:sp>
      <p:sp>
        <p:nvSpPr>
          <p:cNvPr id="167" name="Welcome to ‘Hearing the Word’.…"/>
          <p:cNvSpPr txBox="1"/>
          <p:nvPr/>
        </p:nvSpPr>
        <p:spPr>
          <a:xfrm>
            <a:off x="1921621" y="4208826"/>
            <a:ext cx="20540758" cy="52983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20000"/>
              </a:lnSpc>
              <a:spcBef>
                <a:spcPts val="2400"/>
              </a:spcBef>
              <a:defRPr sz="4800" i="0">
                <a:latin typeface="Avenir Next Regular"/>
                <a:ea typeface="Avenir Next Regular"/>
                <a:cs typeface="Avenir Next Regular"/>
                <a:sym typeface="Avenir Next Regular"/>
              </a:defRPr>
            </a:pPr>
            <a:r>
              <a:t>Welcome to ‘Hearing the Word’. </a:t>
            </a:r>
            <a:r>
              <a:rPr sz="1400">
                <a:latin typeface="Consolas"/>
                <a:ea typeface="Consolas"/>
                <a:cs typeface="Consolas"/>
                <a:sym typeface="Consolas"/>
              </a:rPr>
              <a:t>  </a:t>
            </a:r>
          </a:p>
          <a:p>
            <a:pPr algn="l">
              <a:lnSpc>
                <a:spcPct val="120000"/>
              </a:lnSpc>
              <a:spcBef>
                <a:spcPts val="2400"/>
              </a:spcBef>
              <a:defRPr sz="4800" i="0">
                <a:latin typeface="Avenir Next Regular"/>
                <a:ea typeface="Avenir Next Regular"/>
                <a:cs typeface="Avenir Next Regular"/>
                <a:sym typeface="Avenir Next Regular"/>
              </a:defRPr>
            </a:pPr>
            <a:r>
              <a:rPr i="1"/>
              <a:t>Hearing the Word</a:t>
            </a:r>
            <a:r>
              <a:t> is a model intended to help everyone to read the Bible and understand it for themselves. It is simple and basic. This makes it suitable for someone new to Bible reading. However it is also a reminder of good practice for a ‘hardened’ Bible Student. </a:t>
            </a: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a14="http://schemas.microsoft.com/office/drawing/2010/main" xmlns:m="http://schemas.openxmlformats.org/officeDocument/2006/math" xmlns="">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170" name="Novice ="/>
          <p:cNvSpPr txBox="1"/>
          <p:nvPr/>
        </p:nvSpPr>
        <p:spPr>
          <a:xfrm rot="19947052">
            <a:off x="3191145" y="6787555"/>
            <a:ext cx="4124023" cy="11697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914400">
              <a:defRPr sz="7000" b="1"/>
            </a:lvl1pPr>
          </a:lstStyle>
          <a:p>
            <a:pPr>
              <a:defRPr sz="3200" b="0"/>
            </a:pPr>
            <a:r>
              <a:rPr sz="7000" b="1"/>
              <a:t>Novice = </a:t>
            </a:r>
          </a:p>
        </p:txBody>
      </p:sp>
      <p:sp>
        <p:nvSpPr>
          <p:cNvPr id="171" name="3"/>
          <p:cNvSpPr txBox="1"/>
          <p:nvPr/>
        </p:nvSpPr>
        <p:spPr>
          <a:xfrm>
            <a:off x="12215299" y="5791200"/>
            <a:ext cx="690000" cy="11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914400">
              <a:defRPr sz="7000" b="1"/>
            </a:lvl1pPr>
          </a:lstStyle>
          <a:p>
            <a:pPr>
              <a:defRPr sz="3200" b="0"/>
            </a:pPr>
            <a:r>
              <a:rPr sz="7000" b="1"/>
              <a:t>3</a:t>
            </a:r>
          </a:p>
        </p:txBody>
      </p:sp>
      <p:grpSp>
        <p:nvGrpSpPr>
          <p:cNvPr id="178" name="Group"/>
          <p:cNvGrpSpPr/>
          <p:nvPr/>
        </p:nvGrpSpPr>
        <p:grpSpPr>
          <a:xfrm>
            <a:off x="7277100" y="5130799"/>
            <a:ext cx="10556240" cy="609602"/>
            <a:chOff x="0" y="0"/>
            <a:chExt cx="10556239" cy="609600"/>
          </a:xfrm>
        </p:grpSpPr>
        <p:sp>
          <p:nvSpPr>
            <p:cNvPr id="172" name="Line"/>
            <p:cNvSpPr/>
            <p:nvPr/>
          </p:nvSpPr>
          <p:spPr>
            <a:xfrm>
              <a:off x="0" y="0"/>
              <a:ext cx="10515600" cy="0"/>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sp>
          <p:nvSpPr>
            <p:cNvPr id="173" name="Line"/>
            <p:cNvSpPr/>
            <p:nvPr/>
          </p:nvSpPr>
          <p:spPr>
            <a:xfrm flipV="1">
              <a:off x="5374640" y="0"/>
              <a:ext cx="1" cy="609601"/>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sp>
          <p:nvSpPr>
            <p:cNvPr id="174" name="Line"/>
            <p:cNvSpPr/>
            <p:nvPr/>
          </p:nvSpPr>
          <p:spPr>
            <a:xfrm flipV="1">
              <a:off x="40640" y="0"/>
              <a:ext cx="1" cy="609601"/>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sp>
          <p:nvSpPr>
            <p:cNvPr id="175" name="Line"/>
            <p:cNvSpPr/>
            <p:nvPr/>
          </p:nvSpPr>
          <p:spPr>
            <a:xfrm flipV="1">
              <a:off x="2783840" y="0"/>
              <a:ext cx="1" cy="609601"/>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sp>
          <p:nvSpPr>
            <p:cNvPr id="176" name="Line"/>
            <p:cNvSpPr/>
            <p:nvPr/>
          </p:nvSpPr>
          <p:spPr>
            <a:xfrm flipV="1">
              <a:off x="7965439" y="0"/>
              <a:ext cx="1" cy="609601"/>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sp>
          <p:nvSpPr>
            <p:cNvPr id="177" name="Line"/>
            <p:cNvSpPr/>
            <p:nvPr/>
          </p:nvSpPr>
          <p:spPr>
            <a:xfrm flipV="1">
              <a:off x="10556239" y="0"/>
              <a:ext cx="1" cy="609601"/>
            </a:xfrm>
            <a:prstGeom prst="line">
              <a:avLst/>
            </a:prstGeom>
            <a:noFill/>
            <a:ln w="101600" cap="flat">
              <a:solidFill>
                <a:srgbClr val="000000"/>
              </a:solidFill>
              <a:prstDash val="solid"/>
              <a:round/>
            </a:ln>
            <a:effectLst/>
          </p:spPr>
          <p:txBody>
            <a:bodyPr wrap="square" lIns="50800" tIns="50800" rIns="50800" bIns="50800" numCol="1" anchor="ctr">
              <a:noAutofit/>
            </a:bodyPr>
            <a:lstStyle/>
            <a:p>
              <a:pPr algn="l" defTabSz="914400">
                <a:defRPr sz="2200" i="0">
                  <a:latin typeface="Helvetica"/>
                  <a:ea typeface="Helvetica"/>
                  <a:cs typeface="Helvetica"/>
                  <a:sym typeface="Helvetica"/>
                </a:defRPr>
              </a:pPr>
              <a:endParaRPr/>
            </a:p>
          </p:txBody>
        </p:sp>
      </p:grpSp>
      <p:sp>
        <p:nvSpPr>
          <p:cNvPr id="179" name="1"/>
          <p:cNvSpPr txBox="1"/>
          <p:nvPr/>
        </p:nvSpPr>
        <p:spPr>
          <a:xfrm>
            <a:off x="6970200" y="5638800"/>
            <a:ext cx="690000" cy="11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914400">
              <a:defRPr sz="7000" b="1"/>
            </a:lvl1pPr>
          </a:lstStyle>
          <a:p>
            <a:pPr>
              <a:defRPr sz="3200" b="0"/>
            </a:pPr>
            <a:r>
              <a:rPr sz="7000" b="1"/>
              <a:t>1</a:t>
            </a:r>
          </a:p>
        </p:txBody>
      </p:sp>
      <p:sp>
        <p:nvSpPr>
          <p:cNvPr id="180" name="5"/>
          <p:cNvSpPr txBox="1"/>
          <p:nvPr/>
        </p:nvSpPr>
        <p:spPr>
          <a:xfrm>
            <a:off x="17333400" y="5638800"/>
            <a:ext cx="690000" cy="11697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914400">
              <a:defRPr sz="7000" b="1"/>
            </a:lvl1pPr>
          </a:lstStyle>
          <a:p>
            <a:pPr>
              <a:defRPr sz="3200" b="0"/>
            </a:pPr>
            <a:r>
              <a:rPr sz="7000" b="1"/>
              <a:t>5</a:t>
            </a:r>
          </a:p>
        </p:txBody>
      </p:sp>
      <p:pic>
        <p:nvPicPr>
          <p:cNvPr id="181" name="Image" descr="Image"/>
          <p:cNvPicPr>
            <a:picLocks noChangeAspect="1"/>
          </p:cNvPicPr>
          <p:nvPr/>
        </p:nvPicPr>
        <p:blipFill>
          <a:blip r:embed="rId2"/>
          <a:stretch>
            <a:fillRect/>
          </a:stretch>
        </p:blipFill>
        <p:spPr>
          <a:xfrm>
            <a:off x="780833" y="10509810"/>
            <a:ext cx="2378377" cy="2353731"/>
          </a:xfrm>
          <a:prstGeom prst="rect">
            <a:avLst/>
          </a:prstGeom>
          <a:ln w="12700">
            <a:miter lim="400000"/>
          </a:ln>
        </p:spPr>
      </p:pic>
      <p:sp>
        <p:nvSpPr>
          <p:cNvPr id="182" name="…  what score…"/>
          <p:cNvSpPr txBox="1"/>
          <p:nvPr/>
        </p:nvSpPr>
        <p:spPr>
          <a:xfrm>
            <a:off x="16727208" y="7587222"/>
            <a:ext cx="6779615" cy="2139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b="1"/>
            </a:pPr>
            <a:r>
              <a:t>         …  what score </a:t>
            </a:r>
          </a:p>
          <a:p>
            <a:pPr algn="l">
              <a:defRPr b="1"/>
            </a:pPr>
            <a:r>
              <a:t>     would you give yourself?</a:t>
            </a:r>
          </a:p>
        </p:txBody>
      </p:sp>
      <p:sp>
        <p:nvSpPr>
          <p:cNvPr id="183" name="Hardened Bible Student ="/>
          <p:cNvSpPr txBox="1"/>
          <p:nvPr/>
        </p:nvSpPr>
        <p:spPr>
          <a:xfrm rot="19814167">
            <a:off x="6545261" y="8770447"/>
            <a:ext cx="11776077" cy="11697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sz="7000" b="1"/>
            </a:lvl1pPr>
          </a:lstStyle>
          <a:p>
            <a:pPr>
              <a:defRPr sz="3200" b="0"/>
            </a:pPr>
            <a:r>
              <a:rPr sz="7000" b="1"/>
              <a:t>Hardened Bible Student =</a:t>
            </a:r>
          </a:p>
        </p:txBody>
      </p:sp>
      <p:sp>
        <p:nvSpPr>
          <p:cNvPr id="184" name="Share it with others"/>
          <p:cNvSpPr txBox="1"/>
          <p:nvPr/>
        </p:nvSpPr>
        <p:spPr>
          <a:xfrm>
            <a:off x="14592489" y="10261131"/>
            <a:ext cx="6171822"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b="1"/>
            </a:lvl1pPr>
          </a:lstStyle>
          <a:p>
            <a:r>
              <a:t>Share it with others</a:t>
            </a:r>
          </a:p>
        </p:txBody>
      </p:sp>
      <p:sp>
        <p:nvSpPr>
          <p:cNvPr id="185" name="On a scale for Bible knowledge of between 1 and 5, where…"/>
          <p:cNvSpPr txBox="1"/>
          <p:nvPr/>
        </p:nvSpPr>
        <p:spPr>
          <a:xfrm>
            <a:off x="1663067" y="2077006"/>
            <a:ext cx="21794466" cy="952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i="0"/>
            </a:lvl1pPr>
          </a:lstStyle>
          <a:p>
            <a:r>
              <a:t>On a scale for Bible knowledge of between 1 and 5, where…</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70"/>
                                        </p:tgtEl>
                                        <p:attrNameLst>
                                          <p:attrName>style.visibility</p:attrName>
                                        </p:attrNameLst>
                                      </p:cBhvr>
                                      <p:to>
                                        <p:strVal val="visible"/>
                                      </p:to>
                                    </p:set>
                                    <p:animEffect transition="in" filter="wipe(left)">
                                      <p:cBhvr>
                                        <p:cTn id="7" dur="3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183"/>
                                        </p:tgtEl>
                                        <p:attrNameLst>
                                          <p:attrName>style.visibility</p:attrName>
                                        </p:attrNameLst>
                                      </p:cBhvr>
                                      <p:to>
                                        <p:strVal val="visible"/>
                                      </p:to>
                                    </p:set>
                                    <p:animEffect transition="in" filter="wipe(left)">
                                      <p:cBhvr>
                                        <p:cTn id="12" dur="600"/>
                                        <p:tgtEl>
                                          <p:spTgt spid="18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3" nodeType="clickEffect">
                                  <p:stCondLst>
                                    <p:cond delay="0"/>
                                  </p:stCondLst>
                                  <p:iterate>
                                    <p:tmAbs val="0"/>
                                  </p:iterate>
                                  <p:childTnLst>
                                    <p:set>
                                      <p:cBhvr>
                                        <p:cTn id="16" fill="hold"/>
                                        <p:tgtEl>
                                          <p:spTgt spid="182"/>
                                        </p:tgtEl>
                                        <p:attrNameLst>
                                          <p:attrName>style.visibility</p:attrName>
                                        </p:attrNameLst>
                                      </p:cBhvr>
                                      <p:to>
                                        <p:strVal val="visible"/>
                                      </p:to>
                                    </p:set>
                                    <p:animEffect transition="in" filter="box(out)">
                                      <p:cBhvr>
                                        <p:cTn id="17" dur="600"/>
                                        <p:tgtEl>
                                          <p:spTgt spid="18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4" nodeType="clickEffect">
                                  <p:stCondLst>
                                    <p:cond delay="0"/>
                                  </p:stCondLst>
                                  <p:iterate>
                                    <p:tmAbs val="0"/>
                                  </p:iterate>
                                  <p:childTnLst>
                                    <p:set>
                                      <p:cBhvr>
                                        <p:cTn id="21" fill="hold"/>
                                        <p:tgtEl>
                                          <p:spTgt spid="184"/>
                                        </p:tgtEl>
                                        <p:attrNameLst>
                                          <p:attrName>style.visibility</p:attrName>
                                        </p:attrNameLst>
                                      </p:cBhvr>
                                      <p:to>
                                        <p:strVal val="visible"/>
                                      </p:to>
                                    </p:set>
                                    <p:animEffect transition="in" filter="box(out)">
                                      <p:cBhvr>
                                        <p:cTn id="22" dur="6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1" animBg="1" advAuto="0"/>
      <p:bldP spid="182" grpId="3" animBg="1" advAuto="0"/>
      <p:bldP spid="183" grpId="2" animBg="1" advAuto="0"/>
      <p:bldP spid="184" grpId="4"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lide Number"/>
          <p:cNvSpPr txBox="1">
            <a:spLocks noGrp="1"/>
          </p:cNvSpPr>
          <p:nvPr>
            <p:ph type="sldNum" sz="quarter" idx="2"/>
          </p:nvPr>
        </p:nvSpPr>
        <p:spPr>
          <a:xfrm>
            <a:off x="12043765" y="13081000"/>
            <a:ext cx="283770"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pic>
        <p:nvPicPr>
          <p:cNvPr id="18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8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90" name="Introduction  cont"/>
          <p:cNvSpPr txBox="1"/>
          <p:nvPr/>
        </p:nvSpPr>
        <p:spPr>
          <a:xfrm>
            <a:off x="793824" y="1202266"/>
            <a:ext cx="613395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Introduction  </a:t>
            </a:r>
            <a:r>
              <a:rPr sz="4800" b="0"/>
              <a:t>cont</a:t>
            </a:r>
          </a:p>
        </p:txBody>
      </p:sp>
      <p:sp>
        <p:nvSpPr>
          <p:cNvPr id="191" name="‘Lucky dip’                 –   a quick read from a calendar of texts…"/>
          <p:cNvSpPr txBox="1"/>
          <p:nvPr/>
        </p:nvSpPr>
        <p:spPr>
          <a:xfrm>
            <a:off x="3378989" y="4090246"/>
            <a:ext cx="19069708" cy="7767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a:t>
            </a:r>
            <a:r>
              <a:rPr i="1"/>
              <a:t>Lucky dip’</a:t>
            </a:r>
            <a:r>
              <a:t>                 –   a quick read from a calendar of texts   </a:t>
            </a:r>
          </a:p>
          <a:p>
            <a:pPr algn="l">
              <a:spcBef>
                <a:spcPts val="600"/>
              </a:spcBef>
              <a:defRPr sz="4800" i="0">
                <a:latin typeface="Avenir Next Regular"/>
                <a:ea typeface="Avenir Next Regular"/>
                <a:cs typeface="Avenir Next Regular"/>
                <a:sym typeface="Avenir Next Regular"/>
              </a:defRPr>
            </a:pPr>
            <a:r>
              <a:rPr i="1"/>
              <a:t>‘Horoscope’ </a:t>
            </a:r>
            <a:r>
              <a:t>             –   a speculative look to the future</a:t>
            </a:r>
            <a:endParaRPr>
              <a:latin typeface="Consolas"/>
              <a:ea typeface="Consolas"/>
              <a:cs typeface="Consolas"/>
              <a:sym typeface="Consolas"/>
            </a:endParaRPr>
          </a:p>
          <a:p>
            <a:pPr algn="l">
              <a:spcBef>
                <a:spcPts val="600"/>
              </a:spcBef>
              <a:defRPr sz="4800" i="0">
                <a:latin typeface="Avenir Next Regular"/>
                <a:ea typeface="Avenir Next Regular"/>
                <a:cs typeface="Avenir Next Regular"/>
                <a:sym typeface="Avenir Next Regular"/>
              </a:defRPr>
            </a:pPr>
            <a:r>
              <a:rPr i="1"/>
              <a:t>‘Crossword puzzle’  </a:t>
            </a:r>
            <a:r>
              <a:t>–   an interesting brain teaser</a:t>
            </a:r>
            <a:endParaRPr>
              <a:latin typeface="Consolas"/>
              <a:ea typeface="Consolas"/>
              <a:cs typeface="Consolas"/>
              <a:sym typeface="Consolas"/>
            </a:endParaRPr>
          </a:p>
          <a:p>
            <a:pPr algn="l">
              <a:spcBef>
                <a:spcPts val="600"/>
              </a:spcBef>
              <a:defRPr sz="4800" i="0">
                <a:latin typeface="Avenir Next Regular"/>
                <a:ea typeface="Avenir Next Regular"/>
                <a:cs typeface="Avenir Next Regular"/>
                <a:sym typeface="Avenir Next Regular"/>
              </a:defRPr>
            </a:pPr>
            <a:r>
              <a:rPr i="1"/>
              <a:t>‘Comfort blanket’</a:t>
            </a:r>
            <a:r>
              <a:t>     –   a recourse in troubled times</a:t>
            </a:r>
            <a:endParaRPr>
              <a:latin typeface="Consolas"/>
              <a:ea typeface="Consolas"/>
              <a:cs typeface="Consolas"/>
              <a:sym typeface="Consolas"/>
            </a:endParaRPr>
          </a:p>
          <a:p>
            <a:pPr algn="l">
              <a:lnSpc>
                <a:spcPct val="80000"/>
              </a:lnSpc>
              <a:defRPr sz="4800" i="0">
                <a:latin typeface="Avenir Next Regular"/>
                <a:ea typeface="Avenir Next Regular"/>
                <a:cs typeface="Avenir Next Regular"/>
                <a:sym typeface="Avenir Next Regular"/>
              </a:defRPr>
            </a:pPr>
            <a:r>
              <a:rPr i="1"/>
              <a:t>‘Spring board’</a:t>
            </a:r>
            <a:r>
              <a:t>          –   a convenience to bounce from the text to a</a:t>
            </a:r>
          </a:p>
          <a:p>
            <a:pPr algn="l">
              <a:spcBef>
                <a:spcPts val="600"/>
              </a:spcBef>
              <a:defRPr sz="4800" i="0">
                <a:latin typeface="Avenir Next Regular"/>
                <a:ea typeface="Avenir Next Regular"/>
                <a:cs typeface="Avenir Next Regular"/>
                <a:sym typeface="Avenir Next Regular"/>
              </a:defRPr>
            </a:pPr>
            <a:r>
              <a:t>                                        preferred platform</a:t>
            </a:r>
            <a:endParaRPr>
              <a:latin typeface="Consolas"/>
              <a:ea typeface="Consolas"/>
              <a:cs typeface="Consolas"/>
              <a:sym typeface="Consolas"/>
            </a:endParaRPr>
          </a:p>
          <a:p>
            <a:pPr algn="l">
              <a:lnSpc>
                <a:spcPct val="80000"/>
              </a:lnSpc>
              <a:defRPr sz="4800" i="0">
                <a:latin typeface="Avenir Next Regular"/>
                <a:ea typeface="Avenir Next Regular"/>
                <a:cs typeface="Avenir Next Regular"/>
                <a:sym typeface="Avenir Next Regular"/>
              </a:defRPr>
            </a:pPr>
            <a:r>
              <a:rPr i="1"/>
              <a:t>‘Starling chick’ </a:t>
            </a:r>
            <a:r>
              <a:t>         –   a resource where a preacher can find ‘worms’ </a:t>
            </a:r>
          </a:p>
          <a:p>
            <a:pPr algn="l">
              <a:spcBef>
                <a:spcPts val="600"/>
              </a:spcBef>
              <a:defRPr sz="4800" i="0">
                <a:latin typeface="Avenir Next Regular"/>
                <a:ea typeface="Avenir Next Regular"/>
                <a:cs typeface="Avenir Next Regular"/>
                <a:sym typeface="Avenir Next Regular"/>
              </a:defRPr>
            </a:pPr>
            <a:r>
              <a:t>                                        to feed his congregation</a:t>
            </a:r>
          </a:p>
          <a:p>
            <a:pPr algn="l">
              <a:defRPr sz="4800" i="0">
                <a:latin typeface="Avenir Next Regular"/>
                <a:ea typeface="Avenir Next Regular"/>
                <a:cs typeface="Avenir Next Regular"/>
                <a:sym typeface="Avenir Next Regular"/>
              </a:defRPr>
            </a:pPr>
            <a:r>
              <a:rPr i="1"/>
              <a:t>‘Kingly audience’ </a:t>
            </a:r>
            <a:r>
              <a:t>    –   a way to read God’s autobiography with Him</a:t>
            </a:r>
            <a:r>
              <a:rPr>
                <a:latin typeface="Times Roman"/>
                <a:ea typeface="Times Roman"/>
                <a:cs typeface="Times Roman"/>
                <a:sym typeface="Times Roman"/>
              </a:rPr>
              <a:t> </a:t>
            </a:r>
          </a:p>
        </p:txBody>
      </p:sp>
      <p:sp>
        <p:nvSpPr>
          <p:cNvPr id="192" name="People use different methods when reading the Bible: - the…"/>
          <p:cNvSpPr txBox="1"/>
          <p:nvPr/>
        </p:nvSpPr>
        <p:spPr>
          <a:xfrm>
            <a:off x="1701800" y="2833581"/>
            <a:ext cx="17208704"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People use different methods when reading the Bible: - the… </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91">
                                            <p:bg/>
                                          </p:spTgt>
                                        </p:tgtEl>
                                        <p:attrNameLst>
                                          <p:attrName>style.visibility</p:attrName>
                                        </p:attrNameLst>
                                      </p:cBhvr>
                                      <p:to>
                                        <p:strVal val="visible"/>
                                      </p:to>
                                    </p:set>
                                    <p:animEffect transition="in" filter="wipe(left)">
                                      <p:cBhvr>
                                        <p:cTn id="7" dur="1000"/>
                                        <p:tgtEl>
                                          <p:spTgt spid="191">
                                            <p:bg/>
                                          </p:spTgt>
                                        </p:tgtEl>
                                      </p:cBhvr>
                                    </p:animEffect>
                                  </p:childTnLst>
                                </p:cTn>
                              </p:par>
                              <p:par>
                                <p:cTn id="8" presetID="22" presetClass="entr" presetSubtype="8" fill="hold" grpId="1" nodeType="withEffect">
                                  <p:stCondLst>
                                    <p:cond delay="0"/>
                                  </p:stCondLst>
                                  <p:iterate>
                                    <p:tmAbs val="0"/>
                                  </p:iterate>
                                  <p:childTnLst>
                                    <p:set>
                                      <p:cBhvr>
                                        <p:cTn id="9" fill="hold"/>
                                        <p:tgtEl>
                                          <p:spTgt spid="191">
                                            <p:txEl>
                                              <p:pRg st="0" end="0"/>
                                            </p:txEl>
                                          </p:spTgt>
                                        </p:tgtEl>
                                        <p:attrNameLst>
                                          <p:attrName>style.visibility</p:attrName>
                                        </p:attrNameLst>
                                      </p:cBhvr>
                                      <p:to>
                                        <p:strVal val="visible"/>
                                      </p:to>
                                    </p:set>
                                    <p:animEffect transition="in" filter="wipe(left)">
                                      <p:cBhvr>
                                        <p:cTn id="10" dur="1000"/>
                                        <p:tgtEl>
                                          <p:spTgt spid="19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91">
                                            <p:txEl>
                                              <p:pRg st="1" end="1"/>
                                            </p:txEl>
                                          </p:spTgt>
                                        </p:tgtEl>
                                        <p:attrNameLst>
                                          <p:attrName>style.visibility</p:attrName>
                                        </p:attrNameLst>
                                      </p:cBhvr>
                                      <p:to>
                                        <p:strVal val="visible"/>
                                      </p:to>
                                    </p:set>
                                    <p:animEffect transition="in" filter="wipe(left)">
                                      <p:cBhvr>
                                        <p:cTn id="15" dur="1000"/>
                                        <p:tgtEl>
                                          <p:spTgt spid="19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91">
                                            <p:txEl>
                                              <p:pRg st="2" end="2"/>
                                            </p:txEl>
                                          </p:spTgt>
                                        </p:tgtEl>
                                        <p:attrNameLst>
                                          <p:attrName>style.visibility</p:attrName>
                                        </p:attrNameLst>
                                      </p:cBhvr>
                                      <p:to>
                                        <p:strVal val="visible"/>
                                      </p:to>
                                    </p:set>
                                    <p:animEffect transition="in" filter="wipe(left)">
                                      <p:cBhvr>
                                        <p:cTn id="20" dur="1000"/>
                                        <p:tgtEl>
                                          <p:spTgt spid="19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191">
                                            <p:txEl>
                                              <p:pRg st="3" end="3"/>
                                            </p:txEl>
                                          </p:spTgt>
                                        </p:tgtEl>
                                        <p:attrNameLst>
                                          <p:attrName>style.visibility</p:attrName>
                                        </p:attrNameLst>
                                      </p:cBhvr>
                                      <p:to>
                                        <p:strVal val="visible"/>
                                      </p:to>
                                    </p:set>
                                    <p:animEffect transition="in" filter="wipe(left)">
                                      <p:cBhvr>
                                        <p:cTn id="25" dur="1000"/>
                                        <p:tgtEl>
                                          <p:spTgt spid="19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191">
                                            <p:txEl>
                                              <p:pRg st="4" end="4"/>
                                            </p:txEl>
                                          </p:spTgt>
                                        </p:tgtEl>
                                        <p:attrNameLst>
                                          <p:attrName>style.visibility</p:attrName>
                                        </p:attrNameLst>
                                      </p:cBhvr>
                                      <p:to>
                                        <p:strVal val="visible"/>
                                      </p:to>
                                    </p:set>
                                    <p:animEffect transition="in" filter="wipe(left)">
                                      <p:cBhvr>
                                        <p:cTn id="30" dur="1000"/>
                                        <p:tgtEl>
                                          <p:spTgt spid="191">
                                            <p:txEl>
                                              <p:pRg st="4" end="4"/>
                                            </p:txEl>
                                          </p:spTgt>
                                        </p:tgtEl>
                                      </p:cBhvr>
                                    </p:animEffect>
                                  </p:childTnLst>
                                </p:cTn>
                              </p:par>
                            </p:childTnLst>
                          </p:cTn>
                        </p:par>
                        <p:par>
                          <p:cTn id="31" fill="hold">
                            <p:stCondLst>
                              <p:cond delay="1000"/>
                            </p:stCondLst>
                            <p:childTnLst>
                              <p:par>
                                <p:cTn id="32" presetID="22" presetClass="entr" presetSubtype="8" fill="hold" grpId="1" nodeType="afterEffect">
                                  <p:stCondLst>
                                    <p:cond delay="0"/>
                                  </p:stCondLst>
                                  <p:iterate>
                                    <p:tmAbs val="0"/>
                                  </p:iterate>
                                  <p:childTnLst>
                                    <p:set>
                                      <p:cBhvr>
                                        <p:cTn id="33" fill="hold"/>
                                        <p:tgtEl>
                                          <p:spTgt spid="191">
                                            <p:txEl>
                                              <p:pRg st="5" end="5"/>
                                            </p:txEl>
                                          </p:spTgt>
                                        </p:tgtEl>
                                        <p:attrNameLst>
                                          <p:attrName>style.visibility</p:attrName>
                                        </p:attrNameLst>
                                      </p:cBhvr>
                                      <p:to>
                                        <p:strVal val="visible"/>
                                      </p:to>
                                    </p:set>
                                    <p:animEffect transition="in" filter="wipe(left)">
                                      <p:cBhvr>
                                        <p:cTn id="34" dur="1000"/>
                                        <p:tgtEl>
                                          <p:spTgt spid="191">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1" nodeType="clickEffect">
                                  <p:stCondLst>
                                    <p:cond delay="0"/>
                                  </p:stCondLst>
                                  <p:iterate>
                                    <p:tmAbs val="0"/>
                                  </p:iterate>
                                  <p:childTnLst>
                                    <p:set>
                                      <p:cBhvr>
                                        <p:cTn id="38" fill="hold"/>
                                        <p:tgtEl>
                                          <p:spTgt spid="191">
                                            <p:txEl>
                                              <p:pRg st="6" end="6"/>
                                            </p:txEl>
                                          </p:spTgt>
                                        </p:tgtEl>
                                        <p:attrNameLst>
                                          <p:attrName>style.visibility</p:attrName>
                                        </p:attrNameLst>
                                      </p:cBhvr>
                                      <p:to>
                                        <p:strVal val="visible"/>
                                      </p:to>
                                    </p:set>
                                    <p:animEffect transition="in" filter="wipe(left)">
                                      <p:cBhvr>
                                        <p:cTn id="39" dur="1000"/>
                                        <p:tgtEl>
                                          <p:spTgt spid="191">
                                            <p:txEl>
                                              <p:pRg st="6" end="6"/>
                                            </p:txEl>
                                          </p:spTgt>
                                        </p:tgtEl>
                                      </p:cBhvr>
                                    </p:animEffect>
                                  </p:childTnLst>
                                </p:cTn>
                              </p:par>
                            </p:childTnLst>
                          </p:cTn>
                        </p:par>
                        <p:par>
                          <p:cTn id="40" fill="hold">
                            <p:stCondLst>
                              <p:cond delay="1000"/>
                            </p:stCondLst>
                            <p:childTnLst>
                              <p:par>
                                <p:cTn id="41" presetID="22" presetClass="entr" presetSubtype="8" fill="hold" grpId="1" nodeType="afterEffect">
                                  <p:stCondLst>
                                    <p:cond delay="0"/>
                                  </p:stCondLst>
                                  <p:iterate>
                                    <p:tmAbs val="0"/>
                                  </p:iterate>
                                  <p:childTnLst>
                                    <p:set>
                                      <p:cBhvr>
                                        <p:cTn id="42" fill="hold"/>
                                        <p:tgtEl>
                                          <p:spTgt spid="191">
                                            <p:txEl>
                                              <p:pRg st="7" end="7"/>
                                            </p:txEl>
                                          </p:spTgt>
                                        </p:tgtEl>
                                        <p:attrNameLst>
                                          <p:attrName>style.visibility</p:attrName>
                                        </p:attrNameLst>
                                      </p:cBhvr>
                                      <p:to>
                                        <p:strVal val="visible"/>
                                      </p:to>
                                    </p:set>
                                    <p:animEffect transition="in" filter="wipe(left)">
                                      <p:cBhvr>
                                        <p:cTn id="43" dur="1000"/>
                                        <p:tgtEl>
                                          <p:spTgt spid="191">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1" nodeType="clickEffect">
                                  <p:stCondLst>
                                    <p:cond delay="0"/>
                                  </p:stCondLst>
                                  <p:iterate>
                                    <p:tmAbs val="0"/>
                                  </p:iterate>
                                  <p:childTnLst>
                                    <p:set>
                                      <p:cBhvr>
                                        <p:cTn id="47" fill="hold"/>
                                        <p:tgtEl>
                                          <p:spTgt spid="191">
                                            <p:txEl>
                                              <p:pRg st="8" end="8"/>
                                            </p:txEl>
                                          </p:spTgt>
                                        </p:tgtEl>
                                        <p:attrNameLst>
                                          <p:attrName>style.visibility</p:attrName>
                                        </p:attrNameLst>
                                      </p:cBhvr>
                                      <p:to>
                                        <p:strVal val="visible"/>
                                      </p:to>
                                    </p:set>
                                    <p:animEffect transition="in" filter="wipe(left)">
                                      <p:cBhvr>
                                        <p:cTn id="48" dur="1000"/>
                                        <p:tgtEl>
                                          <p:spTgt spid="1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pic>
        <p:nvPicPr>
          <p:cNvPr id="195"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96"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97" name="Introduction  cont"/>
          <p:cNvSpPr txBox="1"/>
          <p:nvPr/>
        </p:nvSpPr>
        <p:spPr>
          <a:xfrm>
            <a:off x="793824" y="1202266"/>
            <a:ext cx="613395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Introduction  </a:t>
            </a:r>
            <a:r>
              <a:rPr sz="4800" b="0"/>
              <a:t>cont</a:t>
            </a:r>
          </a:p>
        </p:txBody>
      </p:sp>
      <p:sp>
        <p:nvSpPr>
          <p:cNvPr id="198" name="‘Hearing the Word’ assumes that The King is willing to speak with us through His Word and He expects us to ‘handle the word correctly’ (2 Tim 2:15). This is a skill, and as with all skills, we all need to learn the basic principles.    e.g….…"/>
          <p:cNvSpPr txBox="1"/>
          <p:nvPr/>
        </p:nvSpPr>
        <p:spPr>
          <a:xfrm>
            <a:off x="1617922" y="2555202"/>
            <a:ext cx="21825269" cy="65735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rPr i="1" dirty="0"/>
              <a:t>‘Hearing the Word’</a:t>
            </a:r>
            <a:r>
              <a:rPr dirty="0"/>
              <a:t> assumes that The King is willing to speak with us through His Word and He expects us to ‘handle the word correctly’ (2 Tim 2:15). This is a skill, and as with all skills, we </a:t>
            </a:r>
            <a:r>
              <a:rPr i="1" dirty="0"/>
              <a:t>all</a:t>
            </a:r>
            <a:r>
              <a:rPr dirty="0"/>
              <a:t> need to learn the basic principles.    </a:t>
            </a:r>
            <a:r>
              <a:rPr i="1" dirty="0" err="1"/>
              <a:t>e.g</a:t>
            </a:r>
            <a:r>
              <a:rPr i="1" dirty="0"/>
              <a:t>…</a:t>
            </a:r>
            <a:r>
              <a:rPr dirty="0"/>
              <a:t>.</a:t>
            </a:r>
          </a:p>
          <a:p>
            <a:pPr marL="998277" algn="l">
              <a:spcBef>
                <a:spcPts val="500"/>
              </a:spcBef>
              <a:defRPr sz="4400" i="0">
                <a:latin typeface="Avenir Next Regular"/>
                <a:ea typeface="Avenir Next Regular"/>
                <a:cs typeface="Avenir Next Regular"/>
                <a:sym typeface="Avenir Next Regular"/>
              </a:defRPr>
            </a:pPr>
            <a:r>
              <a:rPr b="1" dirty="0"/>
              <a:t>Golfers:  </a:t>
            </a:r>
            <a:r>
              <a:rPr dirty="0"/>
              <a:t>For a successful swing, keep the left arm straight, the head still and turn the shoulders.  </a:t>
            </a:r>
          </a:p>
          <a:p>
            <a:pPr marL="998277" algn="l">
              <a:spcBef>
                <a:spcPts val="500"/>
              </a:spcBef>
              <a:defRPr sz="4400" i="0">
                <a:latin typeface="Avenir Next Regular"/>
                <a:ea typeface="Avenir Next Regular"/>
                <a:cs typeface="Avenir Next Regular"/>
                <a:sym typeface="Avenir Next Regular"/>
              </a:defRPr>
            </a:pPr>
            <a:r>
              <a:rPr b="1" dirty="0"/>
              <a:t>Gardeners:  </a:t>
            </a:r>
            <a:r>
              <a:rPr dirty="0"/>
              <a:t>For plants to flourish, you need suitable soil, the right climate, and correct timing.  </a:t>
            </a:r>
          </a:p>
          <a:p>
            <a:pPr marL="998277" algn="l">
              <a:spcBef>
                <a:spcPts val="500"/>
              </a:spcBef>
              <a:defRPr sz="4400" i="0">
                <a:latin typeface="Avenir Next Regular"/>
                <a:ea typeface="Avenir Next Regular"/>
                <a:cs typeface="Avenir Next Regular"/>
                <a:sym typeface="Avenir Next Regular"/>
              </a:defRPr>
            </a:pPr>
            <a:r>
              <a:rPr b="1" dirty="0"/>
              <a:t>Footballers:  </a:t>
            </a:r>
            <a:r>
              <a:rPr dirty="0"/>
              <a:t>To take a penalty, you choose your spot, keep your  head down, and strike the ball cleanly — international centre forwards included!</a:t>
            </a:r>
          </a:p>
        </p:txBody>
      </p:sp>
      <p:sp>
        <p:nvSpPr>
          <p:cNvPr id="199" name="Well, ’Hearing the Word’ lays out key principles for reading the Bible. In this course, we will teach the principles, try them out on a Bible passage and then talk about our discoveries in small groups, before having some feedback from the Leader’s Guide"/>
          <p:cNvSpPr txBox="1"/>
          <p:nvPr/>
        </p:nvSpPr>
        <p:spPr>
          <a:xfrm>
            <a:off x="3640666" y="9528174"/>
            <a:ext cx="19160210"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t>Well, </a:t>
            </a:r>
            <a:r>
              <a:rPr i="1"/>
              <a:t>’Hearing the Word’</a:t>
            </a:r>
            <a:r>
              <a:t> lays out key principles for reading the Bible. In this course, we will </a:t>
            </a:r>
            <a:r>
              <a:rPr b="1"/>
              <a:t>teach</a:t>
            </a:r>
            <a:r>
              <a:t> the principles, </a:t>
            </a:r>
            <a:r>
              <a:rPr b="1"/>
              <a:t>try</a:t>
            </a:r>
            <a:r>
              <a:t> them out on a Bible passage and then </a:t>
            </a:r>
            <a:r>
              <a:rPr b="1"/>
              <a:t>talk</a:t>
            </a:r>
            <a:r>
              <a:t> about our discoveries in small groups, before having some feedback from the Leader’s Guide.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198">
                                            <p:bg/>
                                          </p:spTgt>
                                        </p:tgtEl>
                                        <p:attrNameLst>
                                          <p:attrName>style.visibility</p:attrName>
                                        </p:attrNameLst>
                                      </p:cBhvr>
                                      <p:to>
                                        <p:strVal val="visible"/>
                                      </p:to>
                                    </p:set>
                                    <p:animEffect transition="in" filter="wipe(up)">
                                      <p:cBhvr>
                                        <p:cTn id="7" dur="700"/>
                                        <p:tgtEl>
                                          <p:spTgt spid="198">
                                            <p:bg/>
                                          </p:spTgt>
                                        </p:tgtEl>
                                      </p:cBhvr>
                                    </p:animEffect>
                                  </p:childTnLst>
                                </p:cTn>
                              </p:par>
                              <p:par>
                                <p:cTn id="8" presetID="22" presetClass="entr" presetSubtype="1" fill="hold" grpId="1" nodeType="withEffect">
                                  <p:stCondLst>
                                    <p:cond delay="0"/>
                                  </p:stCondLst>
                                  <p:iterate>
                                    <p:tmAbs val="0"/>
                                  </p:iterate>
                                  <p:childTnLst>
                                    <p:set>
                                      <p:cBhvr>
                                        <p:cTn id="9" fill="hold"/>
                                        <p:tgtEl>
                                          <p:spTgt spid="198">
                                            <p:txEl>
                                              <p:pRg st="0" end="0"/>
                                            </p:txEl>
                                          </p:spTgt>
                                        </p:tgtEl>
                                        <p:attrNameLst>
                                          <p:attrName>style.visibility</p:attrName>
                                        </p:attrNameLst>
                                      </p:cBhvr>
                                      <p:to>
                                        <p:strVal val="visible"/>
                                      </p:to>
                                    </p:set>
                                    <p:animEffect transition="in" filter="wipe(up)">
                                      <p:cBhvr>
                                        <p:cTn id="10" dur="700"/>
                                        <p:tgtEl>
                                          <p:spTgt spid="19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98">
                                            <p:txEl>
                                              <p:pRg st="1" end="1"/>
                                            </p:txEl>
                                          </p:spTgt>
                                        </p:tgtEl>
                                        <p:attrNameLst>
                                          <p:attrName>style.visibility</p:attrName>
                                        </p:attrNameLst>
                                      </p:cBhvr>
                                      <p:to>
                                        <p:strVal val="visible"/>
                                      </p:to>
                                    </p:set>
                                    <p:animEffect transition="in" filter="wipe(up)">
                                      <p:cBhvr>
                                        <p:cTn id="15" dur="700"/>
                                        <p:tgtEl>
                                          <p:spTgt spid="19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198">
                                            <p:txEl>
                                              <p:pRg st="2" end="2"/>
                                            </p:txEl>
                                          </p:spTgt>
                                        </p:tgtEl>
                                        <p:attrNameLst>
                                          <p:attrName>style.visibility</p:attrName>
                                        </p:attrNameLst>
                                      </p:cBhvr>
                                      <p:to>
                                        <p:strVal val="visible"/>
                                      </p:to>
                                    </p:set>
                                    <p:animEffect transition="in" filter="wipe(up)">
                                      <p:cBhvr>
                                        <p:cTn id="20" dur="700"/>
                                        <p:tgtEl>
                                          <p:spTgt spid="19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1" nodeType="clickEffect">
                                  <p:stCondLst>
                                    <p:cond delay="0"/>
                                  </p:stCondLst>
                                  <p:iterate>
                                    <p:tmAbs val="0"/>
                                  </p:iterate>
                                  <p:childTnLst>
                                    <p:set>
                                      <p:cBhvr>
                                        <p:cTn id="24" fill="hold"/>
                                        <p:tgtEl>
                                          <p:spTgt spid="198">
                                            <p:txEl>
                                              <p:pRg st="3" end="3"/>
                                            </p:txEl>
                                          </p:spTgt>
                                        </p:tgtEl>
                                        <p:attrNameLst>
                                          <p:attrName>style.visibility</p:attrName>
                                        </p:attrNameLst>
                                      </p:cBhvr>
                                      <p:to>
                                        <p:strVal val="visible"/>
                                      </p:to>
                                    </p:set>
                                    <p:animEffect transition="in" filter="wipe(up)">
                                      <p:cBhvr>
                                        <p:cTn id="25" dur="700"/>
                                        <p:tgtEl>
                                          <p:spTgt spid="19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2" nodeType="clickEffect">
                                  <p:stCondLst>
                                    <p:cond delay="0"/>
                                  </p:stCondLst>
                                  <p:iterate>
                                    <p:tmAbs val="0"/>
                                  </p:iterate>
                                  <p:childTnLst>
                                    <p:set>
                                      <p:cBhvr>
                                        <p:cTn id="29" fill="hold"/>
                                        <p:tgtEl>
                                          <p:spTgt spid="199">
                                            <p:bg/>
                                          </p:spTgt>
                                        </p:tgtEl>
                                        <p:attrNameLst>
                                          <p:attrName>style.visibility</p:attrName>
                                        </p:attrNameLst>
                                      </p:cBhvr>
                                      <p:to>
                                        <p:strVal val="visible"/>
                                      </p:to>
                                    </p:set>
                                    <p:animEffect transition="in" filter="wipe(up)">
                                      <p:cBhvr>
                                        <p:cTn id="30" dur="1000"/>
                                        <p:tgtEl>
                                          <p:spTgt spid="199">
                                            <p:bg/>
                                          </p:spTgt>
                                        </p:tgtEl>
                                      </p:cBhvr>
                                    </p:animEffect>
                                  </p:childTnLst>
                                </p:cTn>
                              </p:par>
                              <p:par>
                                <p:cTn id="31" presetID="22" presetClass="entr" presetSubtype="1" fill="hold" grpId="2" nodeType="withEffect">
                                  <p:stCondLst>
                                    <p:cond delay="0"/>
                                  </p:stCondLst>
                                  <p:iterate>
                                    <p:tmAbs val="0"/>
                                  </p:iterate>
                                  <p:childTnLst>
                                    <p:set>
                                      <p:cBhvr>
                                        <p:cTn id="32" fill="hold"/>
                                        <p:tgtEl>
                                          <p:spTgt spid="199">
                                            <p:txEl>
                                              <p:pRg st="0" end="0"/>
                                            </p:txEl>
                                          </p:spTgt>
                                        </p:tgtEl>
                                        <p:attrNameLst>
                                          <p:attrName>style.visibility</p:attrName>
                                        </p:attrNameLst>
                                      </p:cBhvr>
                                      <p:to>
                                        <p:strVal val="visible"/>
                                      </p:to>
                                    </p:set>
                                    <p:animEffect transition="in" filter="wipe(up)">
                                      <p:cBhvr>
                                        <p:cTn id="33" dur="1000"/>
                                        <p:tgtEl>
                                          <p:spTgt spid="1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1" build="p" bldLvl="5" animBg="1" advAuto="0"/>
      <p:bldP spid="199" grpId="2"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pic>
        <p:nvPicPr>
          <p:cNvPr id="202"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03"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04" name="Introduction  cont"/>
          <p:cNvSpPr txBox="1"/>
          <p:nvPr/>
        </p:nvSpPr>
        <p:spPr>
          <a:xfrm>
            <a:off x="793824" y="1202266"/>
            <a:ext cx="613395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Introduction  </a:t>
            </a:r>
            <a:r>
              <a:rPr sz="4800" b="0"/>
              <a:t>cont</a:t>
            </a:r>
          </a:p>
        </p:txBody>
      </p:sp>
      <p:sp>
        <p:nvSpPr>
          <p:cNvPr id="205" name="Once these principles have been grasped, they can be applied with good effect to any passage in the Bible.…"/>
          <p:cNvSpPr txBox="1"/>
          <p:nvPr/>
        </p:nvSpPr>
        <p:spPr>
          <a:xfrm>
            <a:off x="1827200" y="3337559"/>
            <a:ext cx="21539649" cy="5720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10000"/>
              </a:lnSpc>
              <a:spcBef>
                <a:spcPts val="2000"/>
              </a:spcBef>
              <a:defRPr sz="4800" i="0">
                <a:latin typeface="Avenir Next Regular"/>
                <a:ea typeface="Avenir Next Regular"/>
                <a:cs typeface="Avenir Next Regular"/>
                <a:sym typeface="Avenir Next Regular"/>
              </a:defRPr>
            </a:pPr>
            <a:r>
              <a:t>Once these principles have been grasped, they can be applied with good effect to any passage in the Bible. </a:t>
            </a:r>
          </a:p>
          <a:p>
            <a:pPr algn="l">
              <a:spcBef>
                <a:spcPts val="2000"/>
              </a:spcBef>
              <a:defRPr sz="4800" i="0">
                <a:latin typeface="Avenir Next Regular"/>
                <a:ea typeface="Avenir Next Regular"/>
                <a:cs typeface="Avenir Next Regular"/>
                <a:sym typeface="Avenir Next Regular"/>
              </a:defRPr>
            </a:pPr>
            <a:r>
              <a:rPr b="1"/>
              <a:t>Note well:</a:t>
            </a:r>
            <a:r>
              <a:t> </a:t>
            </a:r>
          </a:p>
          <a:p>
            <a:pPr algn="l">
              <a:lnSpc>
                <a:spcPct val="110000"/>
              </a:lnSpc>
              <a:defRPr sz="4800" i="0">
                <a:latin typeface="Avenir Next Regular"/>
                <a:ea typeface="Avenir Next Regular"/>
                <a:cs typeface="Avenir Next Regular"/>
                <a:sym typeface="Avenir Next Regular"/>
              </a:defRPr>
            </a:pPr>
            <a:r>
              <a:t>The goal of this </a:t>
            </a:r>
            <a:r>
              <a:rPr i="1"/>
              <a:t>Hearing the Word</a:t>
            </a:r>
            <a:r>
              <a:t> Course is to look at </a:t>
            </a:r>
            <a:r>
              <a:rPr b="1"/>
              <a:t>method</a:t>
            </a:r>
            <a:r>
              <a:t>, not to teach Bible  </a:t>
            </a:r>
            <a:r>
              <a:rPr b="1"/>
              <a:t>facts</a:t>
            </a:r>
            <a:r>
              <a:t>.  For the most part, no Bible knowledge is needed.   Novice and expert can look at the principles in the same way. </a:t>
            </a:r>
          </a:p>
        </p:txBody>
      </p:sp>
      <p:sp>
        <p:nvSpPr>
          <p:cNvPr id="206" name="So:  Look with fresh eyes.…"/>
          <p:cNvSpPr txBox="1"/>
          <p:nvPr/>
        </p:nvSpPr>
        <p:spPr>
          <a:xfrm>
            <a:off x="4064370" y="9474200"/>
            <a:ext cx="14537275" cy="292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So:  Look with fresh eyes. </a:t>
            </a:r>
          </a:p>
          <a:p>
            <a:pPr algn="l">
              <a:spcBef>
                <a:spcPts val="1200"/>
              </a:spcBef>
              <a:defRPr sz="4800" i="0">
                <a:latin typeface="Avenir Next Regular"/>
                <a:ea typeface="Avenir Next Regular"/>
                <a:cs typeface="Avenir Next Regular"/>
                <a:sym typeface="Avenir Next Regular"/>
              </a:defRPr>
            </a:pPr>
            <a:r>
              <a:t>         Listen to one another. </a:t>
            </a:r>
          </a:p>
          <a:p>
            <a:pPr algn="l">
              <a:spcBef>
                <a:spcPts val="1200"/>
              </a:spcBef>
              <a:defRPr sz="4800" i="0">
                <a:latin typeface="Avenir Next Regular"/>
                <a:ea typeface="Avenir Next Regular"/>
                <a:cs typeface="Avenir Next Regular"/>
                <a:sym typeface="Avenir Next Regular"/>
              </a:defRPr>
            </a:pPr>
            <a:r>
              <a:t>           Avoid downloading sermons past!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205">
                                            <p:bg/>
                                          </p:spTgt>
                                        </p:tgtEl>
                                        <p:attrNameLst>
                                          <p:attrName>style.visibility</p:attrName>
                                        </p:attrNameLst>
                                      </p:cBhvr>
                                      <p:to>
                                        <p:strVal val="visible"/>
                                      </p:to>
                                    </p:set>
                                    <p:animEffect transition="in" filter="wipe(up)">
                                      <p:cBhvr>
                                        <p:cTn id="7" dur="700"/>
                                        <p:tgtEl>
                                          <p:spTgt spid="205">
                                            <p:bg/>
                                          </p:spTgt>
                                        </p:tgtEl>
                                      </p:cBhvr>
                                    </p:animEffect>
                                  </p:childTnLst>
                                </p:cTn>
                              </p:par>
                              <p:par>
                                <p:cTn id="8" presetID="22" presetClass="entr" presetSubtype="1" fill="hold" grpId="1" nodeType="withEffect">
                                  <p:stCondLst>
                                    <p:cond delay="0"/>
                                  </p:stCondLst>
                                  <p:iterate>
                                    <p:tmAbs val="0"/>
                                  </p:iterate>
                                  <p:childTnLst>
                                    <p:set>
                                      <p:cBhvr>
                                        <p:cTn id="9" fill="hold"/>
                                        <p:tgtEl>
                                          <p:spTgt spid="205">
                                            <p:txEl>
                                              <p:pRg st="0" end="0"/>
                                            </p:txEl>
                                          </p:spTgt>
                                        </p:tgtEl>
                                        <p:attrNameLst>
                                          <p:attrName>style.visibility</p:attrName>
                                        </p:attrNameLst>
                                      </p:cBhvr>
                                      <p:to>
                                        <p:strVal val="visible"/>
                                      </p:to>
                                    </p:set>
                                    <p:animEffect transition="in" filter="wipe(up)">
                                      <p:cBhvr>
                                        <p:cTn id="10" dur="700"/>
                                        <p:tgtEl>
                                          <p:spTgt spid="20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205">
                                            <p:txEl>
                                              <p:pRg st="1" end="1"/>
                                            </p:txEl>
                                          </p:spTgt>
                                        </p:tgtEl>
                                        <p:attrNameLst>
                                          <p:attrName>style.visibility</p:attrName>
                                        </p:attrNameLst>
                                      </p:cBhvr>
                                      <p:to>
                                        <p:strVal val="visible"/>
                                      </p:to>
                                    </p:set>
                                    <p:animEffect transition="in" filter="wipe(up)">
                                      <p:cBhvr>
                                        <p:cTn id="15" dur="700"/>
                                        <p:tgtEl>
                                          <p:spTgt spid="205">
                                            <p:txEl>
                                              <p:pRg st="1" end="1"/>
                                            </p:txEl>
                                          </p:spTgt>
                                        </p:tgtEl>
                                      </p:cBhvr>
                                    </p:animEffect>
                                  </p:childTnLst>
                                </p:cTn>
                              </p:par>
                            </p:childTnLst>
                          </p:cTn>
                        </p:par>
                        <p:par>
                          <p:cTn id="16" fill="hold">
                            <p:stCondLst>
                              <p:cond delay="700"/>
                            </p:stCondLst>
                            <p:childTnLst>
                              <p:par>
                                <p:cTn id="17" presetID="22" presetClass="entr" presetSubtype="1" fill="hold" grpId="1" nodeType="afterEffect">
                                  <p:stCondLst>
                                    <p:cond delay="0"/>
                                  </p:stCondLst>
                                  <p:iterate>
                                    <p:tmAbs val="0"/>
                                  </p:iterate>
                                  <p:childTnLst>
                                    <p:set>
                                      <p:cBhvr>
                                        <p:cTn id="18" fill="hold"/>
                                        <p:tgtEl>
                                          <p:spTgt spid="205">
                                            <p:txEl>
                                              <p:pRg st="2" end="2"/>
                                            </p:txEl>
                                          </p:spTgt>
                                        </p:tgtEl>
                                        <p:attrNameLst>
                                          <p:attrName>style.visibility</p:attrName>
                                        </p:attrNameLst>
                                      </p:cBhvr>
                                      <p:to>
                                        <p:strVal val="visible"/>
                                      </p:to>
                                    </p:set>
                                    <p:animEffect transition="in" filter="wipe(up)">
                                      <p:cBhvr>
                                        <p:cTn id="19" dur="700"/>
                                        <p:tgtEl>
                                          <p:spTgt spid="20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2" nodeType="clickEffect">
                                  <p:stCondLst>
                                    <p:cond delay="0"/>
                                  </p:stCondLst>
                                  <p:iterate>
                                    <p:tmAbs val="0"/>
                                  </p:iterate>
                                  <p:childTnLst>
                                    <p:set>
                                      <p:cBhvr>
                                        <p:cTn id="23" fill="hold"/>
                                        <p:tgtEl>
                                          <p:spTgt spid="206"/>
                                        </p:tgtEl>
                                        <p:attrNameLst>
                                          <p:attrName>style.visibility</p:attrName>
                                        </p:attrNameLst>
                                      </p:cBhvr>
                                      <p:to>
                                        <p:strVal val="visible"/>
                                      </p:to>
                                    </p:set>
                                    <p:animEffect transition="in" filter="wipe(left)">
                                      <p:cBhvr>
                                        <p:cTn id="24" dur="6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1" build="p" bldLvl="5" animBg="1" advAuto="0"/>
      <p:bldP spid="206" grpId="2"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image.jpg" descr="image.jpg"/>
          <p:cNvPicPr>
            <a:picLocks noChangeAspect="1"/>
          </p:cNvPicPr>
          <p:nvPr/>
        </p:nvPicPr>
        <p:blipFill>
          <a:blip r:embed="rId2"/>
          <a:srcRect l="707"/>
          <a:stretch>
            <a:fillRect/>
          </a:stretch>
        </p:blipFill>
        <p:spPr>
          <a:xfrm>
            <a:off x="-39688" y="-2513070"/>
            <a:ext cx="24463311" cy="18410133"/>
          </a:xfrm>
          <a:prstGeom prst="rect">
            <a:avLst/>
          </a:prstGeom>
          <a:ln w="12700">
            <a:miter lim="400000"/>
          </a:ln>
        </p:spPr>
      </p:pic>
      <p:sp>
        <p:nvSpPr>
          <p:cNvPr id="20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pic>
        <p:nvPicPr>
          <p:cNvPr id="210" name="Image" descr="Image"/>
          <p:cNvPicPr>
            <a:picLocks noChangeAspect="1"/>
          </p:cNvPicPr>
          <p:nvPr/>
        </p:nvPicPr>
        <p:blipFill>
          <a:blip r:embed="rId3"/>
          <a:stretch>
            <a:fillRect/>
          </a:stretch>
        </p:blipFill>
        <p:spPr>
          <a:xfrm>
            <a:off x="771021" y="10534618"/>
            <a:ext cx="2378378" cy="235373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pic>
        <p:nvPicPr>
          <p:cNvPr id="21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1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15" name="The Approach"/>
          <p:cNvSpPr txBox="1"/>
          <p:nvPr/>
        </p:nvSpPr>
        <p:spPr>
          <a:xfrm>
            <a:off x="1031904" y="1202266"/>
            <a:ext cx="5209059"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The Approach</a:t>
            </a:r>
          </a:p>
        </p:txBody>
      </p:sp>
      <p:sp>
        <p:nvSpPr>
          <p:cNvPr id="216" name="The Bible says:…"/>
          <p:cNvSpPr txBox="1"/>
          <p:nvPr/>
        </p:nvSpPr>
        <p:spPr>
          <a:xfrm>
            <a:off x="3018187" y="4330700"/>
            <a:ext cx="19160426"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t>The Bible says: </a:t>
            </a:r>
          </a:p>
          <a:p>
            <a:pPr algn="l">
              <a:defRPr sz="4800" i="0">
                <a:latin typeface="Avenir Next Regular"/>
                <a:ea typeface="Avenir Next Regular"/>
                <a:cs typeface="Avenir Next Regular"/>
                <a:sym typeface="Avenir Next Regular"/>
              </a:defRPr>
            </a:pPr>
            <a:r>
              <a:rPr>
                <a:latin typeface="Avenir Next Condensed Regular"/>
                <a:ea typeface="Avenir Next Condensed Regular"/>
                <a:cs typeface="Avenir Next Condensed Regular"/>
                <a:sym typeface="Avenir Next Condensed Regular"/>
              </a:rPr>
              <a:t>‘For God, who said “Let light shine out of darkness,” made His light shine in our hearts to give us the light of the knowledge of the glory of God in the face of Christ.’   (2 Cor 4:6).</a:t>
            </a:r>
            <a:r>
              <a:t> </a:t>
            </a:r>
          </a:p>
        </p:txBody>
      </p:sp>
      <p:sp>
        <p:nvSpPr>
          <p:cNvPr id="217" name="In seeking to hear God’s Word we need to:…"/>
          <p:cNvSpPr txBox="1"/>
          <p:nvPr/>
        </p:nvSpPr>
        <p:spPr>
          <a:xfrm>
            <a:off x="2250374" y="2347904"/>
            <a:ext cx="19160425" cy="186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rPr i="1"/>
              <a:t>In seeking to hear God’s Word we need to:</a:t>
            </a:r>
          </a:p>
          <a:p>
            <a:pPr algn="l">
              <a:spcBef>
                <a:spcPts val="700"/>
              </a:spcBef>
              <a:defRPr sz="4800" i="0">
                <a:latin typeface="Avenir Next Regular"/>
                <a:ea typeface="Avenir Next Regular"/>
                <a:cs typeface="Avenir Next Regular"/>
                <a:sym typeface="Avenir Next Regular"/>
              </a:defRPr>
            </a:pPr>
            <a:r>
              <a:rPr b="1"/>
              <a:t>1   Be Prayerful</a:t>
            </a:r>
          </a:p>
        </p:txBody>
      </p:sp>
      <p:sp>
        <p:nvSpPr>
          <p:cNvPr id="218" name="Thus, we depend on God to reveal Himself; so, as we approach God’s Word, we ask God Himself to speak to us from it."/>
          <p:cNvSpPr txBox="1"/>
          <p:nvPr/>
        </p:nvSpPr>
        <p:spPr>
          <a:xfrm>
            <a:off x="3029585" y="7264400"/>
            <a:ext cx="17602002"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Thus, we depend on God to reveal Himself; so, as we approach God’s Word, we ask God Himself to speak to us from it.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16"/>
                                        </p:tgtEl>
                                        <p:attrNameLst>
                                          <p:attrName>style.visibility</p:attrName>
                                        </p:attrNameLst>
                                      </p:cBhvr>
                                      <p:to>
                                        <p:strVal val="visible"/>
                                      </p:to>
                                    </p:set>
                                    <p:animEffect transition="in" filter="wipe(up)">
                                      <p:cBhvr>
                                        <p:cTn id="7" dur="800"/>
                                        <p:tgtEl>
                                          <p:spTgt spid="2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218"/>
                                        </p:tgtEl>
                                        <p:attrNameLst>
                                          <p:attrName>style.visibility</p:attrName>
                                        </p:attrNameLst>
                                      </p:cBhvr>
                                      <p:to>
                                        <p:strVal val="visible"/>
                                      </p:to>
                                    </p:set>
                                    <p:animEffect transition="in" filter="wipe(up)">
                                      <p:cBhvr>
                                        <p:cTn id="12" dur="8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1" animBg="1" advAuto="0"/>
      <p:bldP spid="218"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pic>
        <p:nvPicPr>
          <p:cNvPr id="221"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22"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23" name="In seeking to hear God’s Word we need to:…"/>
          <p:cNvSpPr txBox="1"/>
          <p:nvPr/>
        </p:nvSpPr>
        <p:spPr>
          <a:xfrm>
            <a:off x="2243487" y="2347904"/>
            <a:ext cx="19160426" cy="186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rPr i="1"/>
              <a:t>In seeking to hear God’s Word we need to:</a:t>
            </a:r>
          </a:p>
          <a:p>
            <a:pPr algn="l">
              <a:spcBef>
                <a:spcPts val="700"/>
              </a:spcBef>
              <a:defRPr sz="4800" i="0">
                <a:solidFill>
                  <a:srgbClr val="A6AAA9"/>
                </a:solidFill>
                <a:latin typeface="Avenir Next Regular"/>
                <a:ea typeface="Avenir Next Regular"/>
                <a:cs typeface="Avenir Next Regular"/>
                <a:sym typeface="Avenir Next Regular"/>
              </a:defRPr>
            </a:pPr>
            <a:r>
              <a:rPr b="1"/>
              <a:t>1   Be Prayerful</a:t>
            </a:r>
          </a:p>
        </p:txBody>
      </p:sp>
      <p:sp>
        <p:nvSpPr>
          <p:cNvPr id="224" name="2   Be Faithful       We must believe that God can and will speak to us.…"/>
          <p:cNvSpPr txBox="1"/>
          <p:nvPr/>
        </p:nvSpPr>
        <p:spPr>
          <a:xfrm>
            <a:off x="2243717" y="4543019"/>
            <a:ext cx="17493942"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b="1" dirty="0"/>
              <a:t>2   Be Faithful</a:t>
            </a:r>
            <a:br>
              <a:rPr b="1" dirty="0"/>
            </a:br>
            <a:r>
              <a:rPr b="1" dirty="0"/>
              <a:t>      </a:t>
            </a:r>
            <a:r>
              <a:rPr dirty="0"/>
              <a:t>We must believe that God can and will speak to us. </a:t>
            </a:r>
          </a:p>
          <a:p>
            <a:pPr algn="l">
              <a:defRPr sz="4800" i="0">
                <a:latin typeface="Avenir Next Regular"/>
                <a:ea typeface="Avenir Next Regular"/>
                <a:cs typeface="Avenir Next Regular"/>
                <a:sym typeface="Avenir Next Regular"/>
              </a:defRPr>
            </a:pPr>
            <a:r>
              <a:rPr dirty="0"/>
              <a:t>        </a:t>
            </a:r>
            <a:r>
              <a:rPr dirty="0">
                <a:latin typeface="Avenir Next Condensed Regular"/>
                <a:ea typeface="Avenir Next Condensed Regular"/>
                <a:cs typeface="Avenir Next Condensed Regular"/>
                <a:sym typeface="Avenir Next Condensed Regular"/>
              </a:rPr>
              <a:t>“Anyone who comes to God must believe that He exists and rewards those</a:t>
            </a:r>
          </a:p>
          <a:p>
            <a:pPr algn="l">
              <a:defRPr sz="4800" i="0">
                <a:latin typeface="Avenir Next Regular"/>
                <a:ea typeface="Avenir Next Regular"/>
                <a:cs typeface="Avenir Next Regular"/>
                <a:sym typeface="Avenir Next Regular"/>
              </a:defRPr>
            </a:pPr>
            <a:r>
              <a:rPr dirty="0">
                <a:latin typeface="Avenir Next Condensed Regular"/>
                <a:ea typeface="Avenir Next Condensed Regular"/>
                <a:cs typeface="Avenir Next Condensed Regular"/>
                <a:sym typeface="Avenir Next Condensed Regular"/>
              </a:rPr>
              <a:t>           who earnestly seek Him.”  </a:t>
            </a:r>
            <a:r>
              <a:rPr dirty="0"/>
              <a:t> </a:t>
            </a:r>
            <a:r>
              <a:rPr dirty="0">
                <a:latin typeface="Avenir Next Condensed Regular"/>
                <a:ea typeface="Avenir Next Condensed Regular"/>
                <a:cs typeface="Avenir Next Condensed Regular"/>
                <a:sym typeface="Avenir Next Condensed Regular"/>
              </a:rPr>
              <a:t>(Hebrews 11:6)      </a:t>
            </a:r>
            <a:r>
              <a:rPr dirty="0"/>
              <a:t>i.e. read </a:t>
            </a:r>
            <a:r>
              <a:rPr i="1" dirty="0"/>
              <a:t>expectantly</a:t>
            </a:r>
            <a:r>
              <a:rPr dirty="0"/>
              <a:t>.</a:t>
            </a:r>
          </a:p>
        </p:txBody>
      </p:sp>
      <p:sp>
        <p:nvSpPr>
          <p:cNvPr id="225" name="The Approach    cont"/>
          <p:cNvSpPr txBox="1"/>
          <p:nvPr/>
        </p:nvSpPr>
        <p:spPr>
          <a:xfrm>
            <a:off x="1027207" y="12022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pic>
        <p:nvPicPr>
          <p:cNvPr id="22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2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30" name="3   Be Careful       In reading, we utilise ‘The Pomnneehal Pweor Of The Hmuan Mnid’."/>
          <p:cNvSpPr txBox="1"/>
          <p:nvPr/>
        </p:nvSpPr>
        <p:spPr>
          <a:xfrm>
            <a:off x="2235237" y="5418862"/>
            <a:ext cx="20326432" cy="16103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80000"/>
              </a:lnSpc>
              <a:defRPr sz="4800" i="0">
                <a:latin typeface="Avenir Next Regular"/>
                <a:ea typeface="Avenir Next Regular"/>
                <a:cs typeface="Avenir Next Regular"/>
                <a:sym typeface="Avenir Next Regular"/>
              </a:defRPr>
            </a:pPr>
            <a:r>
              <a:rPr b="1"/>
              <a:t>3   Be Careful</a:t>
            </a:r>
            <a:br>
              <a:rPr b="1"/>
            </a:br>
            <a:r>
              <a:rPr b="1"/>
              <a:t>      </a:t>
            </a:r>
            <a:r>
              <a:t>In reading, we utilise ‘The Pomnneehal Pweor Of The Hmuan Mnid’.</a:t>
            </a:r>
          </a:p>
        </p:txBody>
      </p:sp>
      <p:sp>
        <p:nvSpPr>
          <p:cNvPr id="231" name="Would someone like to try reading this aloud?…"/>
          <p:cNvSpPr txBox="1"/>
          <p:nvPr/>
        </p:nvSpPr>
        <p:spPr>
          <a:xfrm>
            <a:off x="3279383" y="6836280"/>
            <a:ext cx="19813021" cy="596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rPr>
                <a:solidFill>
                  <a:schemeClr val="accent5">
                    <a:hueOff val="-444211"/>
                    <a:satOff val="-14915"/>
                    <a:lumOff val="22857"/>
                  </a:schemeClr>
                </a:solidFill>
              </a:rPr>
              <a:t>Would someone like to try reading this aloud? </a:t>
            </a:r>
          </a:p>
          <a:p>
            <a:pPr algn="l">
              <a:defRPr sz="4800" i="0">
                <a:latin typeface="Avenir Next Regular"/>
                <a:ea typeface="Avenir Next Regular"/>
                <a:cs typeface="Avenir Next Regular"/>
                <a:sym typeface="Avenir Next Regular"/>
              </a:defRPr>
            </a:pPr>
            <a:r>
              <a:t>Aoccdrnig to rseraech at Cmabrigde Uinervtisy, it deosn’t mttaer in waht oredr the ltteers in a wrod ocucr; the olny iprmoatnt tihng is that the frist and lsat ltteer be in the rghit pclae.    </a:t>
            </a:r>
            <a:r>
              <a:rPr b="1">
                <a:solidFill>
                  <a:schemeClr val="accent5">
                    <a:hueOff val="-444211"/>
                    <a:satOff val="-14915"/>
                    <a:lumOff val="22857"/>
                  </a:schemeClr>
                </a:solidFill>
              </a:rPr>
              <a:t>Anyone else like to try?</a:t>
            </a:r>
          </a:p>
          <a:p>
            <a:pPr algn="l">
              <a:defRPr sz="4800" i="0">
                <a:latin typeface="Avenir Next Regular"/>
                <a:ea typeface="Avenir Next Regular"/>
                <a:cs typeface="Avenir Next Regular"/>
                <a:sym typeface="Avenir Next Regular"/>
              </a:defRPr>
            </a:pPr>
            <a:r>
              <a:t>The rset can be a taotl mses and you sitll raed it wouthit a porbelm. Tihs is bcuseae the huamn mnid deos not raed ervey lteter by istlef, but the wrod as a wlohe.</a:t>
            </a:r>
          </a:p>
        </p:txBody>
      </p:sp>
      <p:sp>
        <p:nvSpPr>
          <p:cNvPr id="232" name="The Approach    cont"/>
          <p:cNvSpPr txBox="1"/>
          <p:nvPr/>
        </p:nvSpPr>
        <p:spPr>
          <a:xfrm>
            <a:off x="1027207" y="12022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
        <p:nvSpPr>
          <p:cNvPr id="233" name="In seeking to hear God’s Word we need to:…"/>
          <p:cNvSpPr txBox="1"/>
          <p:nvPr/>
        </p:nvSpPr>
        <p:spPr>
          <a:xfrm>
            <a:off x="2237674" y="2354254"/>
            <a:ext cx="19160425" cy="292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rPr i="1"/>
              <a:t>In seeking to hear God’s Word we need to:</a:t>
            </a:r>
          </a:p>
          <a:p>
            <a:pPr algn="l">
              <a:spcBef>
                <a:spcPts val="700"/>
              </a:spcBef>
              <a:defRPr sz="4800" i="0">
                <a:solidFill>
                  <a:srgbClr val="A6AAA9"/>
                </a:solidFill>
                <a:latin typeface="Avenir Next Regular"/>
                <a:ea typeface="Avenir Next Regular"/>
                <a:cs typeface="Avenir Next Regular"/>
                <a:sym typeface="Avenir Next Regular"/>
              </a:defRPr>
            </a:pPr>
            <a:r>
              <a:rPr b="1"/>
              <a:t>1   Be Prayerful</a:t>
            </a:r>
          </a:p>
          <a:p>
            <a:pPr algn="l">
              <a:spcBef>
                <a:spcPts val="1700"/>
              </a:spcBef>
              <a:defRPr sz="4800" i="0">
                <a:solidFill>
                  <a:srgbClr val="A6AAA9"/>
                </a:solidFill>
                <a:latin typeface="Avenir Next Regular"/>
                <a:ea typeface="Avenir Next Regular"/>
                <a:cs typeface="Avenir Next Regular"/>
                <a:sym typeface="Avenir Next Regular"/>
              </a:defRPr>
            </a:pPr>
            <a:r>
              <a:rPr b="1"/>
              <a:t>2   Be Faithful</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31"/>
                                        </p:tgtEl>
                                        <p:attrNameLst>
                                          <p:attrName>style.visibility</p:attrName>
                                        </p:attrNameLst>
                                      </p:cBhvr>
                                      <p:to>
                                        <p:strVal val="visible"/>
                                      </p:to>
                                    </p:set>
                                    <p:animEffect transition="in" filter="wipe(up)">
                                      <p:cBhvr>
                                        <p:cTn id="7" dur="225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pic>
        <p:nvPicPr>
          <p:cNvPr id="236"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37"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38" name="We may overlook much significant detail.…"/>
          <p:cNvSpPr txBox="1"/>
          <p:nvPr/>
        </p:nvSpPr>
        <p:spPr>
          <a:xfrm>
            <a:off x="2734770" y="5041899"/>
            <a:ext cx="18402169" cy="551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We may overlook much significant detail. </a:t>
            </a:r>
          </a:p>
          <a:p>
            <a:pPr algn="l">
              <a:spcBef>
                <a:spcPts val="2400"/>
              </a:spcBef>
              <a:defRPr sz="4800" i="0">
                <a:latin typeface="Avenir Next Regular"/>
                <a:ea typeface="Avenir Next Regular"/>
                <a:cs typeface="Avenir Next Regular"/>
                <a:sym typeface="Avenir Next Regular"/>
              </a:defRPr>
            </a:pPr>
            <a:r>
              <a:t>To avoid this we must notice three dangers: </a:t>
            </a:r>
          </a:p>
          <a:p>
            <a:pPr algn="l">
              <a:spcBef>
                <a:spcPts val="2400"/>
              </a:spcBef>
              <a:defRPr sz="4800" i="0">
                <a:latin typeface="Avenir Next Regular"/>
                <a:ea typeface="Avenir Next Regular"/>
                <a:cs typeface="Avenir Next Regular"/>
                <a:sym typeface="Avenir Next Regular"/>
              </a:defRPr>
            </a:pPr>
            <a:r>
              <a:t>      ignorance, preconceptions and making careless assumptions.  </a:t>
            </a:r>
          </a:p>
          <a:p>
            <a:pPr algn="l">
              <a:spcBef>
                <a:spcPts val="2400"/>
              </a:spcBef>
              <a:defRPr sz="4800" b="1" i="0">
                <a:latin typeface="Avenir Next Regular"/>
                <a:ea typeface="Avenir Next Regular"/>
                <a:cs typeface="Avenir Next Regular"/>
                <a:sym typeface="Avenir Next Regular"/>
              </a:defRPr>
            </a:pPr>
            <a:r>
              <a:t>             a)    </a:t>
            </a:r>
            <a:r>
              <a:rPr u="sng"/>
              <a:t>Beware of ignorance.</a:t>
            </a:r>
            <a:r>
              <a:t> </a:t>
            </a:r>
          </a:p>
          <a:p>
            <a:pPr algn="l">
              <a:spcBef>
                <a:spcPts val="2400"/>
              </a:spcBef>
              <a:defRPr sz="4800" i="0">
                <a:latin typeface="Avenir Next Regular"/>
                <a:ea typeface="Avenir Next Regular"/>
                <a:cs typeface="Avenir Next Regular"/>
                <a:sym typeface="Avenir Next Regular"/>
              </a:defRPr>
            </a:pPr>
            <a:r>
              <a:t>We may simply not recognise what is before us.</a:t>
            </a:r>
          </a:p>
        </p:txBody>
      </p:sp>
      <p:sp>
        <p:nvSpPr>
          <p:cNvPr id="239" name="The Approach    cont"/>
          <p:cNvSpPr txBox="1"/>
          <p:nvPr/>
        </p:nvSpPr>
        <p:spPr>
          <a:xfrm>
            <a:off x="1039907" y="11895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
        <p:nvSpPr>
          <p:cNvPr id="240" name="So when reading the Bible, beware!"/>
          <p:cNvSpPr txBox="1"/>
          <p:nvPr/>
        </p:nvSpPr>
        <p:spPr>
          <a:xfrm>
            <a:off x="2750605" y="3619499"/>
            <a:ext cx="1017026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t>So when reading the Bible,</a:t>
            </a:r>
            <a:r>
              <a:rPr i="1"/>
              <a:t> </a:t>
            </a:r>
            <a:r>
              <a:rPr b="1" i="1"/>
              <a:t>beware!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38">
                                            <p:bg/>
                                          </p:spTgt>
                                        </p:tgtEl>
                                        <p:attrNameLst>
                                          <p:attrName>style.visibility</p:attrName>
                                        </p:attrNameLst>
                                      </p:cBhvr>
                                      <p:to>
                                        <p:strVal val="visible"/>
                                      </p:to>
                                    </p:set>
                                    <p:animEffect transition="in" filter="wipe(left)">
                                      <p:cBhvr>
                                        <p:cTn id="7" dur="1000"/>
                                        <p:tgtEl>
                                          <p:spTgt spid="238">
                                            <p:bg/>
                                          </p:spTgt>
                                        </p:tgtEl>
                                      </p:cBhvr>
                                    </p:animEffect>
                                  </p:childTnLst>
                                </p:cTn>
                              </p:par>
                              <p:par>
                                <p:cTn id="8" presetID="22" presetClass="entr" presetSubtype="8" fill="hold" grpId="1" nodeType="withEffect">
                                  <p:stCondLst>
                                    <p:cond delay="0"/>
                                  </p:stCondLst>
                                  <p:iterate>
                                    <p:tmAbs val="0"/>
                                  </p:iterate>
                                  <p:childTnLst>
                                    <p:set>
                                      <p:cBhvr>
                                        <p:cTn id="9" fill="hold"/>
                                        <p:tgtEl>
                                          <p:spTgt spid="238">
                                            <p:txEl>
                                              <p:pRg st="0" end="0"/>
                                            </p:txEl>
                                          </p:spTgt>
                                        </p:tgtEl>
                                        <p:attrNameLst>
                                          <p:attrName>style.visibility</p:attrName>
                                        </p:attrNameLst>
                                      </p:cBhvr>
                                      <p:to>
                                        <p:strVal val="visible"/>
                                      </p:to>
                                    </p:set>
                                    <p:animEffect transition="in" filter="wipe(left)">
                                      <p:cBhvr>
                                        <p:cTn id="10" dur="1000"/>
                                        <p:tgtEl>
                                          <p:spTgt spid="238">
                                            <p:txEl>
                                              <p:pRg st="0" end="0"/>
                                            </p:txEl>
                                          </p:spTgt>
                                        </p:tgtEl>
                                      </p:cBhvr>
                                    </p:animEffect>
                                  </p:childTnLst>
                                </p:cTn>
                              </p:par>
                            </p:childTnLst>
                          </p:cTn>
                        </p:par>
                        <p:par>
                          <p:cTn id="11" fill="hold">
                            <p:stCondLst>
                              <p:cond delay="1000"/>
                            </p:stCondLst>
                            <p:childTnLst>
                              <p:par>
                                <p:cTn id="12" presetID="22" presetClass="entr" presetSubtype="8" fill="hold" grpId="1" nodeType="afterEffect">
                                  <p:stCondLst>
                                    <p:cond delay="0"/>
                                  </p:stCondLst>
                                  <p:iterate>
                                    <p:tmAbs val="0"/>
                                  </p:iterate>
                                  <p:childTnLst>
                                    <p:set>
                                      <p:cBhvr>
                                        <p:cTn id="13" fill="hold"/>
                                        <p:tgtEl>
                                          <p:spTgt spid="238">
                                            <p:txEl>
                                              <p:pRg st="1" end="1"/>
                                            </p:txEl>
                                          </p:spTgt>
                                        </p:tgtEl>
                                        <p:attrNameLst>
                                          <p:attrName>style.visibility</p:attrName>
                                        </p:attrNameLst>
                                      </p:cBhvr>
                                      <p:to>
                                        <p:strVal val="visible"/>
                                      </p:to>
                                    </p:set>
                                    <p:animEffect transition="in" filter="wipe(left)">
                                      <p:cBhvr>
                                        <p:cTn id="14" dur="1000"/>
                                        <p:tgtEl>
                                          <p:spTgt spid="238">
                                            <p:txEl>
                                              <p:pRg st="1" end="1"/>
                                            </p:txEl>
                                          </p:spTgt>
                                        </p:tgtEl>
                                      </p:cBhvr>
                                    </p:animEffect>
                                  </p:childTnLst>
                                </p:cTn>
                              </p:par>
                            </p:childTnLst>
                          </p:cTn>
                        </p:par>
                        <p:par>
                          <p:cTn id="15" fill="hold">
                            <p:stCondLst>
                              <p:cond delay="2000"/>
                            </p:stCondLst>
                            <p:childTnLst>
                              <p:par>
                                <p:cTn id="16" presetID="22" presetClass="entr" presetSubtype="8" fill="hold" grpId="1" nodeType="afterEffect">
                                  <p:stCondLst>
                                    <p:cond delay="0"/>
                                  </p:stCondLst>
                                  <p:iterate>
                                    <p:tmAbs val="0"/>
                                  </p:iterate>
                                  <p:childTnLst>
                                    <p:set>
                                      <p:cBhvr>
                                        <p:cTn id="17" fill="hold"/>
                                        <p:tgtEl>
                                          <p:spTgt spid="238">
                                            <p:txEl>
                                              <p:pRg st="2" end="2"/>
                                            </p:txEl>
                                          </p:spTgt>
                                        </p:tgtEl>
                                        <p:attrNameLst>
                                          <p:attrName>style.visibility</p:attrName>
                                        </p:attrNameLst>
                                      </p:cBhvr>
                                      <p:to>
                                        <p:strVal val="visible"/>
                                      </p:to>
                                    </p:set>
                                    <p:animEffect transition="in" filter="wipe(left)">
                                      <p:cBhvr>
                                        <p:cTn id="18" dur="1000"/>
                                        <p:tgtEl>
                                          <p:spTgt spid="23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1" nodeType="clickEffect">
                                  <p:stCondLst>
                                    <p:cond delay="0"/>
                                  </p:stCondLst>
                                  <p:iterate>
                                    <p:tmAbs val="0"/>
                                  </p:iterate>
                                  <p:childTnLst>
                                    <p:set>
                                      <p:cBhvr>
                                        <p:cTn id="22" fill="hold"/>
                                        <p:tgtEl>
                                          <p:spTgt spid="238">
                                            <p:txEl>
                                              <p:pRg st="3" end="3"/>
                                            </p:txEl>
                                          </p:spTgt>
                                        </p:tgtEl>
                                        <p:attrNameLst>
                                          <p:attrName>style.visibility</p:attrName>
                                        </p:attrNameLst>
                                      </p:cBhvr>
                                      <p:to>
                                        <p:strVal val="visible"/>
                                      </p:to>
                                    </p:set>
                                    <p:animEffect transition="in" filter="wipe(left)">
                                      <p:cBhvr>
                                        <p:cTn id="23" dur="1000"/>
                                        <p:tgtEl>
                                          <p:spTgt spid="238">
                                            <p:txEl>
                                              <p:pRg st="3" end="3"/>
                                            </p:txEl>
                                          </p:spTgt>
                                        </p:tgtEl>
                                      </p:cBhvr>
                                    </p:animEffect>
                                  </p:childTnLst>
                                </p:cTn>
                              </p:par>
                            </p:childTnLst>
                          </p:cTn>
                        </p:par>
                        <p:par>
                          <p:cTn id="24" fill="hold">
                            <p:stCondLst>
                              <p:cond delay="1000"/>
                            </p:stCondLst>
                            <p:childTnLst>
                              <p:par>
                                <p:cTn id="25" presetID="22" presetClass="entr" presetSubtype="8" fill="hold" grpId="1" nodeType="afterEffect">
                                  <p:stCondLst>
                                    <p:cond delay="0"/>
                                  </p:stCondLst>
                                  <p:iterate>
                                    <p:tmAbs val="0"/>
                                  </p:iterate>
                                  <p:childTnLst>
                                    <p:set>
                                      <p:cBhvr>
                                        <p:cTn id="26" fill="hold"/>
                                        <p:tgtEl>
                                          <p:spTgt spid="238">
                                            <p:txEl>
                                              <p:pRg st="4" end="4"/>
                                            </p:txEl>
                                          </p:spTgt>
                                        </p:tgtEl>
                                        <p:attrNameLst>
                                          <p:attrName>style.visibility</p:attrName>
                                        </p:attrNameLst>
                                      </p:cBhvr>
                                      <p:to>
                                        <p:strVal val="visible"/>
                                      </p:to>
                                    </p:set>
                                    <p:animEffect transition="in" filter="wipe(left)">
                                      <p:cBhvr>
                                        <p:cTn id="27" dur="1000"/>
                                        <p:tgtEl>
                                          <p:spTgt spid="2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1"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243" name="FINISHED FILES ARE THE RESULT…"/>
          <p:cNvSpPr txBox="1"/>
          <p:nvPr/>
        </p:nvSpPr>
        <p:spPr>
          <a:xfrm>
            <a:off x="3833783" y="4286547"/>
            <a:ext cx="16716434" cy="3732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400">
              <a:defRPr sz="6400"/>
            </a:pPr>
            <a:r>
              <a:rPr b="1" dirty="0"/>
              <a:t>FINISHED FILES ARE THE RESULT</a:t>
            </a:r>
          </a:p>
          <a:p>
            <a:pPr defTabSz="914400">
              <a:defRPr sz="6400"/>
            </a:pPr>
            <a:r>
              <a:rPr b="1" dirty="0"/>
              <a:t>OF YEARS OF SCIENTIFIC</a:t>
            </a:r>
          </a:p>
          <a:p>
            <a:pPr defTabSz="914400">
              <a:defRPr sz="6400"/>
            </a:pPr>
            <a:r>
              <a:rPr b="1" dirty="0"/>
              <a:t>STUDY COMBINED WITH</a:t>
            </a:r>
          </a:p>
          <a:p>
            <a:pPr defTabSz="914400">
              <a:defRPr sz="3200"/>
            </a:pPr>
            <a:r>
              <a:rPr sz="6400" b="1" dirty="0"/>
              <a:t>THE EXPERIENCE OF YEARS </a:t>
            </a:r>
            <a:r>
              <a:rPr sz="5000" b="1" dirty="0"/>
              <a:t>  </a:t>
            </a:r>
          </a:p>
        </p:txBody>
      </p:sp>
      <p:sp>
        <p:nvSpPr>
          <p:cNvPr id="244" name="Most people see only three"/>
          <p:cNvSpPr txBox="1"/>
          <p:nvPr/>
        </p:nvSpPr>
        <p:spPr>
          <a:xfrm>
            <a:off x="6534568" y="9015766"/>
            <a:ext cx="11314864" cy="913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indent="39687" defTabSz="914400">
              <a:defRPr sz="6400" b="1"/>
            </a:lvl1pPr>
          </a:lstStyle>
          <a:p>
            <a:pPr>
              <a:defRPr b="0"/>
            </a:pPr>
            <a:r>
              <a:rPr b="1"/>
              <a:t>Most people see only three</a:t>
            </a:r>
          </a:p>
        </p:txBody>
      </p:sp>
      <p:sp>
        <p:nvSpPr>
          <p:cNvPr id="245" name="F"/>
          <p:cNvSpPr txBox="1"/>
          <p:nvPr/>
        </p:nvSpPr>
        <p:spPr>
          <a:xfrm>
            <a:off x="5400524" y="4215531"/>
            <a:ext cx="457201" cy="913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indent="39687" defTabSz="914400">
              <a:defRPr sz="6400" b="1">
                <a:solidFill>
                  <a:srgbClr val="00FF00"/>
                </a:solidFill>
                <a:uFill>
                  <a:solidFill>
                    <a:srgbClr val="00FF00"/>
                  </a:solidFill>
                </a:uFill>
              </a:defRPr>
            </a:lvl1pPr>
          </a:lstStyle>
          <a:p>
            <a:pPr>
              <a:defRPr b="0">
                <a:solidFill>
                  <a:srgbClr val="000000"/>
                </a:solidFill>
                <a:uFillTx/>
              </a:defRPr>
            </a:pPr>
            <a:r>
              <a:rPr b="1">
                <a:solidFill>
                  <a:srgbClr val="00FF00"/>
                </a:solidFill>
                <a:uFill>
                  <a:solidFill>
                    <a:srgbClr val="00FF00"/>
                  </a:solidFill>
                </a:uFill>
              </a:rPr>
              <a:t>F</a:t>
            </a:r>
          </a:p>
        </p:txBody>
      </p:sp>
      <p:sp>
        <p:nvSpPr>
          <p:cNvPr id="246" name="F"/>
          <p:cNvSpPr txBox="1"/>
          <p:nvPr/>
        </p:nvSpPr>
        <p:spPr>
          <a:xfrm>
            <a:off x="9407353" y="4215531"/>
            <a:ext cx="457201" cy="913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indent="39687" defTabSz="914400">
              <a:defRPr sz="6400" b="1">
                <a:solidFill>
                  <a:srgbClr val="00F900"/>
                </a:solidFill>
              </a:defRPr>
            </a:lvl1pPr>
          </a:lstStyle>
          <a:p>
            <a:pPr>
              <a:defRPr sz="6600" b="0"/>
            </a:pPr>
            <a:r>
              <a:rPr sz="6400" b="1"/>
              <a:t>F</a:t>
            </a:r>
          </a:p>
        </p:txBody>
      </p:sp>
      <p:sp>
        <p:nvSpPr>
          <p:cNvPr id="247" name="F"/>
          <p:cNvSpPr txBox="1"/>
          <p:nvPr/>
        </p:nvSpPr>
        <p:spPr>
          <a:xfrm>
            <a:off x="16007990" y="5186289"/>
            <a:ext cx="457201" cy="913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indent="39687" defTabSz="914400">
              <a:defRPr sz="6400" b="1">
                <a:solidFill>
                  <a:srgbClr val="00FF00"/>
                </a:solidFill>
                <a:uFill>
                  <a:solidFill>
                    <a:srgbClr val="00FF00"/>
                  </a:solidFill>
                </a:uFill>
              </a:defRPr>
            </a:lvl1pPr>
          </a:lstStyle>
          <a:p>
            <a:pPr>
              <a:defRPr b="0">
                <a:solidFill>
                  <a:srgbClr val="000000"/>
                </a:solidFill>
                <a:uFillTx/>
              </a:defRPr>
            </a:pPr>
            <a:r>
              <a:rPr b="1" dirty="0">
                <a:solidFill>
                  <a:srgbClr val="00FF00"/>
                </a:solidFill>
                <a:uFill>
                  <a:solidFill>
                    <a:srgbClr val="00FF00"/>
                  </a:solidFill>
                </a:uFill>
              </a:rPr>
              <a:t>F</a:t>
            </a:r>
          </a:p>
        </p:txBody>
      </p:sp>
      <p:sp>
        <p:nvSpPr>
          <p:cNvPr id="248" name="and ignore the ‘of’s"/>
          <p:cNvSpPr txBox="1"/>
          <p:nvPr/>
        </p:nvSpPr>
        <p:spPr>
          <a:xfrm>
            <a:off x="8417718" y="10290700"/>
            <a:ext cx="7548564" cy="913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6400" b="1"/>
            </a:lvl1pPr>
          </a:lstStyle>
          <a:p>
            <a:pPr>
              <a:defRPr b="0"/>
            </a:pPr>
            <a:r>
              <a:rPr b="1"/>
              <a:t>and ignore the ‘of’s</a:t>
            </a:r>
          </a:p>
        </p:txBody>
      </p:sp>
      <p:sp>
        <p:nvSpPr>
          <p:cNvPr id="249" name="F"/>
          <p:cNvSpPr txBox="1"/>
          <p:nvPr/>
        </p:nvSpPr>
        <p:spPr>
          <a:xfrm>
            <a:off x="7741021" y="5206124"/>
            <a:ext cx="457201" cy="913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400">
              <a:defRPr sz="64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F</a:t>
            </a:r>
          </a:p>
        </p:txBody>
      </p:sp>
      <p:sp>
        <p:nvSpPr>
          <p:cNvPr id="250" name="F"/>
          <p:cNvSpPr txBox="1"/>
          <p:nvPr/>
        </p:nvSpPr>
        <p:spPr>
          <a:xfrm>
            <a:off x="12118562" y="5206124"/>
            <a:ext cx="457201" cy="913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400">
              <a:defRPr sz="64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F</a:t>
            </a:r>
          </a:p>
        </p:txBody>
      </p:sp>
      <p:sp>
        <p:nvSpPr>
          <p:cNvPr id="251" name="F"/>
          <p:cNvSpPr txBox="1"/>
          <p:nvPr/>
        </p:nvSpPr>
        <p:spPr>
          <a:xfrm>
            <a:off x="14440120" y="7167360"/>
            <a:ext cx="457201" cy="913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14400">
              <a:defRPr sz="64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F</a:t>
            </a:r>
          </a:p>
        </p:txBody>
      </p:sp>
      <p:sp>
        <p:nvSpPr>
          <p:cNvPr id="252" name="Square"/>
          <p:cNvSpPr/>
          <p:nvPr/>
        </p:nvSpPr>
        <p:spPr>
          <a:xfrm>
            <a:off x="18729517" y="8839200"/>
            <a:ext cx="2286001" cy="2286001"/>
          </a:xfrm>
          <a:prstGeom prst="rect">
            <a:avLst/>
          </a:prstGeom>
          <a:solidFill>
            <a:srgbClr val="BBE0E3"/>
          </a:solidFill>
          <a:ln w="12700">
            <a:miter lim="400000"/>
          </a:ln>
          <a:effectLst>
            <a:outerShdw blurRad="38100" dist="25400" dir="5400000" rotWithShape="0">
              <a:srgbClr val="000000">
                <a:alpha val="50000"/>
              </a:srgbClr>
            </a:outerShdw>
          </a:effectLst>
        </p:spPr>
        <p:txBody>
          <a:bodyPr lIns="50800" tIns="50800" rIns="50800" bIns="50800" anchor="ctr"/>
          <a:lstStyle/>
          <a:p>
            <a:pPr defTabSz="914400">
              <a:defRPr sz="3200" i="0">
                <a:solidFill>
                  <a:srgbClr val="FFFFFF"/>
                </a:solidFill>
                <a:latin typeface="+mn-lt"/>
                <a:ea typeface="+mn-ea"/>
                <a:cs typeface="+mn-cs"/>
                <a:sym typeface="Helvetica Light"/>
              </a:defRPr>
            </a:pPr>
            <a:endParaRPr/>
          </a:p>
        </p:txBody>
      </p:sp>
      <p:sp>
        <p:nvSpPr>
          <p:cNvPr id="253" name="6"/>
          <p:cNvSpPr txBox="1"/>
          <p:nvPr/>
        </p:nvSpPr>
        <p:spPr>
          <a:xfrm>
            <a:off x="19313162" y="9224487"/>
            <a:ext cx="1118710" cy="1515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5700"/>
              </a:spcBef>
              <a:defRPr sz="9400" b="1">
                <a:solidFill>
                  <a:srgbClr val="FF0000"/>
                </a:solidFill>
                <a:uFill>
                  <a:solidFill>
                    <a:srgbClr val="FF0000"/>
                  </a:solidFill>
                </a:uFill>
              </a:defRPr>
            </a:lvl1pPr>
          </a:lstStyle>
          <a:p>
            <a:pPr>
              <a:defRPr sz="3200" b="0">
                <a:solidFill>
                  <a:srgbClr val="000000"/>
                </a:solidFill>
                <a:uFillTx/>
              </a:defRPr>
            </a:pPr>
            <a:r>
              <a:rPr sz="9400" b="1">
                <a:solidFill>
                  <a:srgbClr val="FF0000"/>
                </a:solidFill>
                <a:uFill>
                  <a:solidFill>
                    <a:srgbClr val="FF0000"/>
                  </a:solidFill>
                </a:uFill>
              </a:rPr>
              <a:t>6</a:t>
            </a:r>
          </a:p>
        </p:txBody>
      </p:sp>
      <p:pic>
        <p:nvPicPr>
          <p:cNvPr id="25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55" name="Example 1 – How many times does this statement use the letter ‘F’ ? :"/>
          <p:cNvSpPr txBox="1"/>
          <p:nvPr/>
        </p:nvSpPr>
        <p:spPr>
          <a:xfrm>
            <a:off x="4781902" y="1511895"/>
            <a:ext cx="15041312" cy="19546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a:defRPr sz="6400"/>
            </a:pPr>
            <a:r>
              <a:rPr b="1" u="sng"/>
              <a:t>Example 1</a:t>
            </a:r>
            <a:r>
              <a:rPr b="1"/>
              <a:t> – How many times does this statement use the letter ‘F’ ?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43">
                                            <p:bg/>
                                          </p:spTgt>
                                        </p:tgtEl>
                                        <p:attrNameLst>
                                          <p:attrName>style.visibility</p:attrName>
                                        </p:attrNameLst>
                                      </p:cBhvr>
                                      <p:to>
                                        <p:strVal val="visible"/>
                                      </p:to>
                                    </p:set>
                                    <p:animEffect transition="in" filter="wipe(left)">
                                      <p:cBhvr>
                                        <p:cTn id="7" dur="500"/>
                                        <p:tgtEl>
                                          <p:spTgt spid="243">
                                            <p:bg/>
                                          </p:spTgt>
                                        </p:tgtEl>
                                      </p:cBhvr>
                                    </p:animEffect>
                                  </p:childTnLst>
                                </p:cTn>
                              </p:par>
                              <p:par>
                                <p:cTn id="8" presetID="22" presetClass="entr" presetSubtype="8" fill="hold" grpId="1" nodeType="withEffect">
                                  <p:stCondLst>
                                    <p:cond delay="0"/>
                                  </p:stCondLst>
                                  <p:iterate>
                                    <p:tmAbs val="0"/>
                                  </p:iterate>
                                  <p:childTnLst>
                                    <p:set>
                                      <p:cBhvr>
                                        <p:cTn id="9" fill="hold"/>
                                        <p:tgtEl>
                                          <p:spTgt spid="243">
                                            <p:txEl>
                                              <p:pRg st="0" end="0"/>
                                            </p:txEl>
                                          </p:spTgt>
                                        </p:tgtEl>
                                        <p:attrNameLst>
                                          <p:attrName>style.visibility</p:attrName>
                                        </p:attrNameLst>
                                      </p:cBhvr>
                                      <p:to>
                                        <p:strVal val="visible"/>
                                      </p:to>
                                    </p:set>
                                    <p:animEffect transition="in" filter="wipe(left)">
                                      <p:cBhvr>
                                        <p:cTn id="10" dur="500"/>
                                        <p:tgtEl>
                                          <p:spTgt spid="243">
                                            <p:txEl>
                                              <p:pRg st="0" end="0"/>
                                            </p:txEl>
                                          </p:spTgt>
                                        </p:tgtEl>
                                      </p:cBhvr>
                                    </p:animEffect>
                                  </p:childTnLst>
                                </p:cTn>
                              </p:par>
                            </p:childTnLst>
                          </p:cTn>
                        </p:par>
                        <p:par>
                          <p:cTn id="11" fill="hold">
                            <p:stCondLst>
                              <p:cond delay="500"/>
                            </p:stCondLst>
                            <p:childTnLst>
                              <p:par>
                                <p:cTn id="12" presetID="22" presetClass="entr" presetSubtype="8" fill="hold" grpId="1" nodeType="afterEffect">
                                  <p:stCondLst>
                                    <p:cond delay="0"/>
                                  </p:stCondLst>
                                  <p:iterate>
                                    <p:tmAbs val="0"/>
                                  </p:iterate>
                                  <p:childTnLst>
                                    <p:set>
                                      <p:cBhvr>
                                        <p:cTn id="13" fill="hold"/>
                                        <p:tgtEl>
                                          <p:spTgt spid="243">
                                            <p:txEl>
                                              <p:pRg st="1" end="1"/>
                                            </p:txEl>
                                          </p:spTgt>
                                        </p:tgtEl>
                                        <p:attrNameLst>
                                          <p:attrName>style.visibility</p:attrName>
                                        </p:attrNameLst>
                                      </p:cBhvr>
                                      <p:to>
                                        <p:strVal val="visible"/>
                                      </p:to>
                                    </p:set>
                                    <p:animEffect transition="in" filter="wipe(left)">
                                      <p:cBhvr>
                                        <p:cTn id="14" dur="500"/>
                                        <p:tgtEl>
                                          <p:spTgt spid="243">
                                            <p:txEl>
                                              <p:pRg st="1" end="1"/>
                                            </p:txEl>
                                          </p:spTgt>
                                        </p:tgtEl>
                                      </p:cBhvr>
                                    </p:animEffect>
                                  </p:childTnLst>
                                </p:cTn>
                              </p:par>
                            </p:childTnLst>
                          </p:cTn>
                        </p:par>
                        <p:par>
                          <p:cTn id="15" fill="hold">
                            <p:stCondLst>
                              <p:cond delay="1000"/>
                            </p:stCondLst>
                            <p:childTnLst>
                              <p:par>
                                <p:cTn id="16" presetID="22" presetClass="entr" presetSubtype="8" fill="hold" grpId="1" nodeType="afterEffect">
                                  <p:stCondLst>
                                    <p:cond delay="0"/>
                                  </p:stCondLst>
                                  <p:iterate>
                                    <p:tmAbs val="0"/>
                                  </p:iterate>
                                  <p:childTnLst>
                                    <p:set>
                                      <p:cBhvr>
                                        <p:cTn id="17" fill="hold"/>
                                        <p:tgtEl>
                                          <p:spTgt spid="243">
                                            <p:txEl>
                                              <p:pRg st="2" end="2"/>
                                            </p:txEl>
                                          </p:spTgt>
                                        </p:tgtEl>
                                        <p:attrNameLst>
                                          <p:attrName>style.visibility</p:attrName>
                                        </p:attrNameLst>
                                      </p:cBhvr>
                                      <p:to>
                                        <p:strVal val="visible"/>
                                      </p:to>
                                    </p:set>
                                    <p:animEffect transition="in" filter="wipe(left)">
                                      <p:cBhvr>
                                        <p:cTn id="18" dur="500"/>
                                        <p:tgtEl>
                                          <p:spTgt spid="243">
                                            <p:txEl>
                                              <p:pRg st="2" end="2"/>
                                            </p:txEl>
                                          </p:spTgt>
                                        </p:tgtEl>
                                      </p:cBhvr>
                                    </p:animEffect>
                                  </p:childTnLst>
                                </p:cTn>
                              </p:par>
                            </p:childTnLst>
                          </p:cTn>
                        </p:par>
                        <p:par>
                          <p:cTn id="19" fill="hold">
                            <p:stCondLst>
                              <p:cond delay="1500"/>
                            </p:stCondLst>
                            <p:childTnLst>
                              <p:par>
                                <p:cTn id="20" presetID="22" presetClass="entr" presetSubtype="8" fill="hold" grpId="1" nodeType="afterEffect">
                                  <p:stCondLst>
                                    <p:cond delay="0"/>
                                  </p:stCondLst>
                                  <p:iterate>
                                    <p:tmAbs val="0"/>
                                  </p:iterate>
                                  <p:childTnLst>
                                    <p:set>
                                      <p:cBhvr>
                                        <p:cTn id="21" fill="hold"/>
                                        <p:tgtEl>
                                          <p:spTgt spid="243">
                                            <p:txEl>
                                              <p:pRg st="3" end="3"/>
                                            </p:txEl>
                                          </p:spTgt>
                                        </p:tgtEl>
                                        <p:attrNameLst>
                                          <p:attrName>style.visibility</p:attrName>
                                        </p:attrNameLst>
                                      </p:cBhvr>
                                      <p:to>
                                        <p:strVal val="visible"/>
                                      </p:to>
                                    </p:set>
                                    <p:animEffect transition="in" filter="wipe(left)">
                                      <p:cBhvr>
                                        <p:cTn id="22" dur="500"/>
                                        <p:tgtEl>
                                          <p:spTgt spid="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2" nodeType="clickEffect">
                                  <p:stCondLst>
                                    <p:cond delay="0"/>
                                  </p:stCondLst>
                                  <p:iterate>
                                    <p:tmAbs val="0"/>
                                  </p:iterate>
                                  <p:childTnLst>
                                    <p:set>
                                      <p:cBhvr>
                                        <p:cTn id="26" fill="hold"/>
                                        <p:tgtEl>
                                          <p:spTgt spid="244">
                                            <p:bg/>
                                          </p:spTgt>
                                        </p:tgtEl>
                                        <p:attrNameLst>
                                          <p:attrName>style.visibility</p:attrName>
                                        </p:attrNameLst>
                                      </p:cBhvr>
                                      <p:to>
                                        <p:strVal val="visible"/>
                                      </p:to>
                                    </p:set>
                                    <p:animEffect transition="in" filter="wipe(left)">
                                      <p:cBhvr>
                                        <p:cTn id="27" dur="500"/>
                                        <p:tgtEl>
                                          <p:spTgt spid="244">
                                            <p:bg/>
                                          </p:spTgt>
                                        </p:tgtEl>
                                      </p:cBhvr>
                                    </p:animEffect>
                                  </p:childTnLst>
                                </p:cTn>
                              </p:par>
                              <p:par>
                                <p:cTn id="28" presetID="22" presetClass="entr" presetSubtype="8" fill="hold" grpId="2" nodeType="withEffect">
                                  <p:stCondLst>
                                    <p:cond delay="0"/>
                                  </p:stCondLst>
                                  <p:iterate>
                                    <p:tmAbs val="0"/>
                                  </p:iterate>
                                  <p:childTnLst>
                                    <p:set>
                                      <p:cBhvr>
                                        <p:cTn id="29" fill="hold"/>
                                        <p:tgtEl>
                                          <p:spTgt spid="244">
                                            <p:txEl>
                                              <p:pRg st="0" end="0"/>
                                            </p:txEl>
                                          </p:spTgt>
                                        </p:tgtEl>
                                        <p:attrNameLst>
                                          <p:attrName>style.visibility</p:attrName>
                                        </p:attrNameLst>
                                      </p:cBhvr>
                                      <p:to>
                                        <p:strVal val="visible"/>
                                      </p:to>
                                    </p:set>
                                    <p:animEffect transition="in" filter="wipe(left)">
                                      <p:cBhvr>
                                        <p:cTn id="30" dur="500"/>
                                        <p:tgtEl>
                                          <p:spTgt spid="244">
                                            <p:txEl>
                                              <p:pRg st="0" end="0"/>
                                            </p:txEl>
                                          </p:spTgt>
                                        </p:tgtEl>
                                      </p:cBhvr>
                                    </p:animEffect>
                                  </p:childTnLst>
                                </p:cTn>
                              </p:par>
                            </p:childTnLst>
                          </p:cTn>
                        </p:par>
                        <p:par>
                          <p:cTn id="31" fill="hold">
                            <p:stCondLst>
                              <p:cond delay="500"/>
                            </p:stCondLst>
                            <p:childTnLst>
                              <p:par>
                                <p:cTn id="32" presetID="2" presetClass="entr" presetSubtype="1" fill="hold" grpId="3" nodeType="afterEffect">
                                  <p:stCondLst>
                                    <p:cond delay="300"/>
                                  </p:stCondLst>
                                  <p:iterate>
                                    <p:tmAbs val="0"/>
                                  </p:iterate>
                                  <p:childTnLst>
                                    <p:set>
                                      <p:cBhvr>
                                        <p:cTn id="33" fill="hold"/>
                                        <p:tgtEl>
                                          <p:spTgt spid="245"/>
                                        </p:tgtEl>
                                        <p:attrNameLst>
                                          <p:attrName>style.visibility</p:attrName>
                                        </p:attrNameLst>
                                      </p:cBhvr>
                                      <p:to>
                                        <p:strVal val="visible"/>
                                      </p:to>
                                    </p:set>
                                    <p:anim calcmode="lin" valueType="num">
                                      <p:cBhvr>
                                        <p:cTn id="34" dur="700" fill="hold"/>
                                        <p:tgtEl>
                                          <p:spTgt spid="245"/>
                                        </p:tgtEl>
                                        <p:attrNameLst>
                                          <p:attrName>ppt_x</p:attrName>
                                        </p:attrNameLst>
                                      </p:cBhvr>
                                      <p:tavLst>
                                        <p:tav tm="0">
                                          <p:val>
                                            <p:strVal val="#ppt_x"/>
                                          </p:val>
                                        </p:tav>
                                        <p:tav tm="100000">
                                          <p:val>
                                            <p:strVal val="#ppt_x"/>
                                          </p:val>
                                        </p:tav>
                                      </p:tavLst>
                                    </p:anim>
                                    <p:anim calcmode="lin" valueType="num">
                                      <p:cBhvr>
                                        <p:cTn id="35" dur="700" fill="hold"/>
                                        <p:tgtEl>
                                          <p:spTgt spid="245"/>
                                        </p:tgtEl>
                                        <p:attrNameLst>
                                          <p:attrName>ppt_y</p:attrName>
                                        </p:attrNameLst>
                                      </p:cBhvr>
                                      <p:tavLst>
                                        <p:tav tm="0">
                                          <p:val>
                                            <p:strVal val="0-#ppt_h/2"/>
                                          </p:val>
                                        </p:tav>
                                        <p:tav tm="100000">
                                          <p:val>
                                            <p:strVal val="#ppt_y"/>
                                          </p:val>
                                        </p:tav>
                                      </p:tavLst>
                                    </p:anim>
                                  </p:childTnLst>
                                </p:cTn>
                              </p:par>
                            </p:childTnLst>
                          </p:cTn>
                        </p:par>
                        <p:par>
                          <p:cTn id="36" fill="hold">
                            <p:stCondLst>
                              <p:cond delay="1500"/>
                            </p:stCondLst>
                            <p:childTnLst>
                              <p:par>
                                <p:cTn id="37" presetID="2" presetClass="entr" presetSubtype="1" fill="hold" grpId="4" nodeType="afterEffect">
                                  <p:stCondLst>
                                    <p:cond delay="0"/>
                                  </p:stCondLst>
                                  <p:iterate>
                                    <p:tmAbs val="0"/>
                                  </p:iterate>
                                  <p:childTnLst>
                                    <p:set>
                                      <p:cBhvr>
                                        <p:cTn id="38" fill="hold"/>
                                        <p:tgtEl>
                                          <p:spTgt spid="246"/>
                                        </p:tgtEl>
                                        <p:attrNameLst>
                                          <p:attrName>style.visibility</p:attrName>
                                        </p:attrNameLst>
                                      </p:cBhvr>
                                      <p:to>
                                        <p:strVal val="visible"/>
                                      </p:to>
                                    </p:set>
                                    <p:anim calcmode="lin" valueType="num">
                                      <p:cBhvr>
                                        <p:cTn id="39" dur="500" fill="hold"/>
                                        <p:tgtEl>
                                          <p:spTgt spid="246"/>
                                        </p:tgtEl>
                                        <p:attrNameLst>
                                          <p:attrName>ppt_x</p:attrName>
                                        </p:attrNameLst>
                                      </p:cBhvr>
                                      <p:tavLst>
                                        <p:tav tm="0">
                                          <p:val>
                                            <p:strVal val="#ppt_x"/>
                                          </p:val>
                                        </p:tav>
                                        <p:tav tm="100000">
                                          <p:val>
                                            <p:strVal val="#ppt_x"/>
                                          </p:val>
                                        </p:tav>
                                      </p:tavLst>
                                    </p:anim>
                                    <p:anim calcmode="lin" valueType="num">
                                      <p:cBhvr>
                                        <p:cTn id="40" dur="500" fill="hold"/>
                                        <p:tgtEl>
                                          <p:spTgt spid="246"/>
                                        </p:tgtEl>
                                        <p:attrNameLst>
                                          <p:attrName>ppt_y</p:attrName>
                                        </p:attrNameLst>
                                      </p:cBhvr>
                                      <p:tavLst>
                                        <p:tav tm="0">
                                          <p:val>
                                            <p:strVal val="0-#ppt_h/2"/>
                                          </p:val>
                                        </p:tav>
                                        <p:tav tm="100000">
                                          <p:val>
                                            <p:strVal val="#ppt_y"/>
                                          </p:val>
                                        </p:tav>
                                      </p:tavLst>
                                    </p:anim>
                                  </p:childTnLst>
                                </p:cTn>
                              </p:par>
                            </p:childTnLst>
                          </p:cTn>
                        </p:par>
                        <p:par>
                          <p:cTn id="41" fill="hold">
                            <p:stCondLst>
                              <p:cond delay="2000"/>
                            </p:stCondLst>
                            <p:childTnLst>
                              <p:par>
                                <p:cTn id="42" presetID="2" presetClass="entr" presetSubtype="1" fill="hold" grpId="5" nodeType="afterEffect">
                                  <p:stCondLst>
                                    <p:cond delay="0"/>
                                  </p:stCondLst>
                                  <p:iterate>
                                    <p:tmAbs val="0"/>
                                  </p:iterate>
                                  <p:childTnLst>
                                    <p:set>
                                      <p:cBhvr>
                                        <p:cTn id="43" fill="hold"/>
                                        <p:tgtEl>
                                          <p:spTgt spid="247"/>
                                        </p:tgtEl>
                                        <p:attrNameLst>
                                          <p:attrName>style.visibility</p:attrName>
                                        </p:attrNameLst>
                                      </p:cBhvr>
                                      <p:to>
                                        <p:strVal val="visible"/>
                                      </p:to>
                                    </p:set>
                                    <p:anim calcmode="lin" valueType="num">
                                      <p:cBhvr>
                                        <p:cTn id="44" dur="500" fill="hold"/>
                                        <p:tgtEl>
                                          <p:spTgt spid="247"/>
                                        </p:tgtEl>
                                        <p:attrNameLst>
                                          <p:attrName>ppt_x</p:attrName>
                                        </p:attrNameLst>
                                      </p:cBhvr>
                                      <p:tavLst>
                                        <p:tav tm="0">
                                          <p:val>
                                            <p:strVal val="#ppt_x"/>
                                          </p:val>
                                        </p:tav>
                                        <p:tav tm="100000">
                                          <p:val>
                                            <p:strVal val="#ppt_x"/>
                                          </p:val>
                                        </p:tav>
                                      </p:tavLst>
                                    </p:anim>
                                    <p:anim calcmode="lin" valueType="num">
                                      <p:cBhvr>
                                        <p:cTn id="45" dur="500" fill="hold"/>
                                        <p:tgtEl>
                                          <p:spTgt spid="247"/>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6" nodeType="clickEffect">
                                  <p:stCondLst>
                                    <p:cond delay="0"/>
                                  </p:stCondLst>
                                  <p:iterate>
                                    <p:tmAbs val="0"/>
                                  </p:iterate>
                                  <p:childTnLst>
                                    <p:set>
                                      <p:cBhvr>
                                        <p:cTn id="49" fill="hold"/>
                                        <p:tgtEl>
                                          <p:spTgt spid="248"/>
                                        </p:tgtEl>
                                        <p:attrNameLst>
                                          <p:attrName>style.visibility</p:attrName>
                                        </p:attrNameLst>
                                      </p:cBhvr>
                                      <p:to>
                                        <p:strVal val="visible"/>
                                      </p:to>
                                    </p:set>
                                    <p:animEffect transition="in" filter="wipe(left)">
                                      <p:cBhvr>
                                        <p:cTn id="50" dur="500"/>
                                        <p:tgtEl>
                                          <p:spTgt spid="248"/>
                                        </p:tgtEl>
                                      </p:cBhvr>
                                    </p:animEffect>
                                  </p:childTnLst>
                                </p:cTn>
                              </p:par>
                            </p:childTnLst>
                          </p:cTn>
                        </p:par>
                        <p:par>
                          <p:cTn id="51" fill="hold">
                            <p:stCondLst>
                              <p:cond delay="500"/>
                            </p:stCondLst>
                            <p:childTnLst>
                              <p:par>
                                <p:cTn id="52" presetID="2" presetClass="entr" presetSubtype="1" fill="hold" grpId="7" nodeType="afterEffect">
                                  <p:stCondLst>
                                    <p:cond delay="0"/>
                                  </p:stCondLst>
                                  <p:iterate>
                                    <p:tmAbs val="0"/>
                                  </p:iterate>
                                  <p:childTnLst>
                                    <p:set>
                                      <p:cBhvr>
                                        <p:cTn id="53" fill="hold"/>
                                        <p:tgtEl>
                                          <p:spTgt spid="249"/>
                                        </p:tgtEl>
                                        <p:attrNameLst>
                                          <p:attrName>style.visibility</p:attrName>
                                        </p:attrNameLst>
                                      </p:cBhvr>
                                      <p:to>
                                        <p:strVal val="visible"/>
                                      </p:to>
                                    </p:set>
                                    <p:anim calcmode="lin" valueType="num">
                                      <p:cBhvr>
                                        <p:cTn id="54" dur="500" fill="hold"/>
                                        <p:tgtEl>
                                          <p:spTgt spid="249"/>
                                        </p:tgtEl>
                                        <p:attrNameLst>
                                          <p:attrName>ppt_x</p:attrName>
                                        </p:attrNameLst>
                                      </p:cBhvr>
                                      <p:tavLst>
                                        <p:tav tm="0">
                                          <p:val>
                                            <p:strVal val="#ppt_x"/>
                                          </p:val>
                                        </p:tav>
                                        <p:tav tm="100000">
                                          <p:val>
                                            <p:strVal val="#ppt_x"/>
                                          </p:val>
                                        </p:tav>
                                      </p:tavLst>
                                    </p:anim>
                                    <p:anim calcmode="lin" valueType="num">
                                      <p:cBhvr>
                                        <p:cTn id="55" dur="500" fill="hold"/>
                                        <p:tgtEl>
                                          <p:spTgt spid="249"/>
                                        </p:tgtEl>
                                        <p:attrNameLst>
                                          <p:attrName>ppt_y</p:attrName>
                                        </p:attrNameLst>
                                      </p:cBhvr>
                                      <p:tavLst>
                                        <p:tav tm="0">
                                          <p:val>
                                            <p:strVal val="0-#ppt_h/2"/>
                                          </p:val>
                                        </p:tav>
                                        <p:tav tm="100000">
                                          <p:val>
                                            <p:strVal val="#ppt_y"/>
                                          </p:val>
                                        </p:tav>
                                      </p:tavLst>
                                    </p:anim>
                                  </p:childTnLst>
                                </p:cTn>
                              </p:par>
                            </p:childTnLst>
                          </p:cTn>
                        </p:par>
                        <p:par>
                          <p:cTn id="56" fill="hold">
                            <p:stCondLst>
                              <p:cond delay="1000"/>
                            </p:stCondLst>
                            <p:childTnLst>
                              <p:par>
                                <p:cTn id="57" presetID="2" presetClass="entr" presetSubtype="1" fill="hold" grpId="8" nodeType="afterEffect">
                                  <p:stCondLst>
                                    <p:cond delay="0"/>
                                  </p:stCondLst>
                                  <p:iterate>
                                    <p:tmAbs val="0"/>
                                  </p:iterate>
                                  <p:childTnLst>
                                    <p:set>
                                      <p:cBhvr>
                                        <p:cTn id="58" fill="hold"/>
                                        <p:tgtEl>
                                          <p:spTgt spid="250"/>
                                        </p:tgtEl>
                                        <p:attrNameLst>
                                          <p:attrName>style.visibility</p:attrName>
                                        </p:attrNameLst>
                                      </p:cBhvr>
                                      <p:to>
                                        <p:strVal val="visible"/>
                                      </p:to>
                                    </p:set>
                                    <p:anim calcmode="lin" valueType="num">
                                      <p:cBhvr>
                                        <p:cTn id="59" dur="500" fill="hold"/>
                                        <p:tgtEl>
                                          <p:spTgt spid="250"/>
                                        </p:tgtEl>
                                        <p:attrNameLst>
                                          <p:attrName>ppt_x</p:attrName>
                                        </p:attrNameLst>
                                      </p:cBhvr>
                                      <p:tavLst>
                                        <p:tav tm="0">
                                          <p:val>
                                            <p:strVal val="#ppt_x"/>
                                          </p:val>
                                        </p:tav>
                                        <p:tav tm="100000">
                                          <p:val>
                                            <p:strVal val="#ppt_x"/>
                                          </p:val>
                                        </p:tav>
                                      </p:tavLst>
                                    </p:anim>
                                    <p:anim calcmode="lin" valueType="num">
                                      <p:cBhvr>
                                        <p:cTn id="60" dur="500" fill="hold"/>
                                        <p:tgtEl>
                                          <p:spTgt spid="250"/>
                                        </p:tgtEl>
                                        <p:attrNameLst>
                                          <p:attrName>ppt_y</p:attrName>
                                        </p:attrNameLst>
                                      </p:cBhvr>
                                      <p:tavLst>
                                        <p:tav tm="0">
                                          <p:val>
                                            <p:strVal val="0-#ppt_h/2"/>
                                          </p:val>
                                        </p:tav>
                                        <p:tav tm="100000">
                                          <p:val>
                                            <p:strVal val="#ppt_y"/>
                                          </p:val>
                                        </p:tav>
                                      </p:tavLst>
                                    </p:anim>
                                  </p:childTnLst>
                                </p:cTn>
                              </p:par>
                            </p:childTnLst>
                          </p:cTn>
                        </p:par>
                        <p:par>
                          <p:cTn id="61" fill="hold">
                            <p:stCondLst>
                              <p:cond delay="1500"/>
                            </p:stCondLst>
                            <p:childTnLst>
                              <p:par>
                                <p:cTn id="62" presetID="2" presetClass="entr" presetSubtype="1" fill="hold" grpId="9" nodeType="afterEffect">
                                  <p:stCondLst>
                                    <p:cond delay="0"/>
                                  </p:stCondLst>
                                  <p:iterate>
                                    <p:tmAbs val="0"/>
                                  </p:iterate>
                                  <p:childTnLst>
                                    <p:set>
                                      <p:cBhvr>
                                        <p:cTn id="63" fill="hold"/>
                                        <p:tgtEl>
                                          <p:spTgt spid="251"/>
                                        </p:tgtEl>
                                        <p:attrNameLst>
                                          <p:attrName>style.visibility</p:attrName>
                                        </p:attrNameLst>
                                      </p:cBhvr>
                                      <p:to>
                                        <p:strVal val="visible"/>
                                      </p:to>
                                    </p:set>
                                    <p:anim calcmode="lin" valueType="num">
                                      <p:cBhvr>
                                        <p:cTn id="64" dur="500" fill="hold"/>
                                        <p:tgtEl>
                                          <p:spTgt spid="251"/>
                                        </p:tgtEl>
                                        <p:attrNameLst>
                                          <p:attrName>ppt_x</p:attrName>
                                        </p:attrNameLst>
                                      </p:cBhvr>
                                      <p:tavLst>
                                        <p:tav tm="0">
                                          <p:val>
                                            <p:strVal val="#ppt_x"/>
                                          </p:val>
                                        </p:tav>
                                        <p:tav tm="100000">
                                          <p:val>
                                            <p:strVal val="#ppt_x"/>
                                          </p:val>
                                        </p:tav>
                                      </p:tavLst>
                                    </p:anim>
                                    <p:anim calcmode="lin" valueType="num">
                                      <p:cBhvr>
                                        <p:cTn id="65" dur="500" fill="hold"/>
                                        <p:tgtEl>
                                          <p:spTgt spid="251"/>
                                        </p:tgtEl>
                                        <p:attrNameLst>
                                          <p:attrName>ppt_y</p:attrName>
                                        </p:attrNameLst>
                                      </p:cBhvr>
                                      <p:tavLst>
                                        <p:tav tm="0">
                                          <p:val>
                                            <p:strVal val="0-#ppt_h/2"/>
                                          </p:val>
                                        </p:tav>
                                        <p:tav tm="100000">
                                          <p:val>
                                            <p:strVal val="#ppt_y"/>
                                          </p:val>
                                        </p:tav>
                                      </p:tavLst>
                                    </p:anim>
                                  </p:childTnLst>
                                </p:cTn>
                              </p:par>
                            </p:childTnLst>
                          </p:cTn>
                        </p:par>
                        <p:par>
                          <p:cTn id="66" fill="hold">
                            <p:stCondLst>
                              <p:cond delay="2000"/>
                            </p:stCondLst>
                            <p:childTnLst>
                              <p:par>
                                <p:cTn id="67" presetID="4" presetClass="entr" presetSubtype="32" fill="hold" grpId="10" nodeType="afterEffect">
                                  <p:stCondLst>
                                    <p:cond delay="0"/>
                                  </p:stCondLst>
                                  <p:iterate>
                                    <p:tmAbs val="0"/>
                                  </p:iterate>
                                  <p:childTnLst>
                                    <p:set>
                                      <p:cBhvr>
                                        <p:cTn id="68" fill="hold"/>
                                        <p:tgtEl>
                                          <p:spTgt spid="253"/>
                                        </p:tgtEl>
                                        <p:attrNameLst>
                                          <p:attrName>style.visibility</p:attrName>
                                        </p:attrNameLst>
                                      </p:cBhvr>
                                      <p:to>
                                        <p:strVal val="visible"/>
                                      </p:to>
                                    </p:set>
                                    <p:animEffect transition="in" filter="box(out)">
                                      <p:cBhvr>
                                        <p:cTn id="69" dur="10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 grpId="1" build="p" bldLvl="5" animBg="1" advAuto="0"/>
      <p:bldP spid="244" grpId="2" build="p" bldLvl="5" animBg="1" advAuto="0"/>
      <p:bldP spid="245" grpId="3" animBg="1" advAuto="0"/>
      <p:bldP spid="246" grpId="4" animBg="1" advAuto="0"/>
      <p:bldP spid="247" grpId="5" animBg="1" advAuto="0"/>
      <p:bldP spid="248" grpId="6" animBg="1" advAuto="0"/>
      <p:bldP spid="249" grpId="7" animBg="1" advAuto="0"/>
      <p:bldP spid="250" grpId="8" animBg="1" advAuto="0"/>
      <p:bldP spid="251" grpId="9" animBg="1" advAuto="0"/>
      <p:bldP spid="253" grpId="1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pic>
        <p:nvPicPr>
          <p:cNvPr id="25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5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60" name="b)     Beware of preconceptions.…"/>
          <p:cNvSpPr txBox="1"/>
          <p:nvPr/>
        </p:nvSpPr>
        <p:spPr>
          <a:xfrm>
            <a:off x="2370704" y="3619500"/>
            <a:ext cx="18335460" cy="4902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a:latin typeface="Avenir Next Regular"/>
                <a:ea typeface="Avenir Next Regular"/>
                <a:cs typeface="Avenir Next Regular"/>
                <a:sym typeface="Avenir Next Regular"/>
              </a:defRPr>
            </a:pPr>
            <a:r>
              <a:t>            b)     </a:t>
            </a:r>
            <a:r>
              <a:rPr u="sng"/>
              <a:t>Beware of preconceptions.</a:t>
            </a:r>
            <a:r>
              <a:t> </a:t>
            </a:r>
          </a:p>
          <a:p>
            <a:pPr algn="l">
              <a:spcBef>
                <a:spcPts val="2400"/>
              </a:spcBef>
              <a:defRPr sz="4800" i="0">
                <a:latin typeface="Avenir Next Regular"/>
                <a:ea typeface="Avenir Next Regular"/>
                <a:cs typeface="Avenir Next Regular"/>
                <a:sym typeface="Avenir Next Regular"/>
              </a:defRPr>
            </a:pPr>
            <a:r>
              <a:t>We may not allow the text to say things that appear not to match what we </a:t>
            </a:r>
            <a:r>
              <a:rPr i="1"/>
              <a:t>already</a:t>
            </a:r>
            <a:r>
              <a:t> </a:t>
            </a:r>
            <a:r>
              <a:rPr i="1"/>
              <a:t>believe</a:t>
            </a:r>
            <a:r>
              <a:t>.  Preconceptions can prevent us from learning new things.  </a:t>
            </a:r>
          </a:p>
          <a:p>
            <a:pPr algn="l">
              <a:spcBef>
                <a:spcPts val="2400"/>
              </a:spcBef>
              <a:defRPr sz="4800" i="0">
                <a:latin typeface="Avenir Next Regular"/>
                <a:ea typeface="Avenir Next Regular"/>
                <a:cs typeface="Avenir Next Regular"/>
                <a:sym typeface="Avenir Next Regular"/>
              </a:defRPr>
            </a:pPr>
            <a:r>
              <a:t>For instance…</a:t>
            </a:r>
          </a:p>
        </p:txBody>
      </p:sp>
      <p:sp>
        <p:nvSpPr>
          <p:cNvPr id="261" name="The Approach    cont"/>
          <p:cNvSpPr txBox="1"/>
          <p:nvPr/>
        </p:nvSpPr>
        <p:spPr>
          <a:xfrm>
            <a:off x="1027207" y="11641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
        <p:nvSpPr>
          <p:cNvPr id="262" name="a)     Beware of ignorance."/>
          <p:cNvSpPr txBox="1"/>
          <p:nvPr/>
        </p:nvSpPr>
        <p:spPr>
          <a:xfrm>
            <a:off x="2208631" y="2679699"/>
            <a:ext cx="972342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b="1" i="0">
                <a:solidFill>
                  <a:srgbClr val="A6AAA9"/>
                </a:solidFill>
                <a:latin typeface="Avenir Next Regular"/>
                <a:ea typeface="Avenir Next Regular"/>
                <a:cs typeface="Avenir Next Regular"/>
                <a:sym typeface="Avenir Next Regular"/>
              </a:defRPr>
            </a:pPr>
            <a:r>
              <a:t>             a)     </a:t>
            </a:r>
            <a:r>
              <a:rPr u="sng"/>
              <a:t>Beware of ignorance.</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260">
                                            <p:bg/>
                                          </p:spTgt>
                                        </p:tgtEl>
                                        <p:attrNameLst>
                                          <p:attrName>style.visibility</p:attrName>
                                        </p:attrNameLst>
                                      </p:cBhvr>
                                      <p:to>
                                        <p:strVal val="visible"/>
                                      </p:to>
                                    </p:set>
                                    <p:animEffect transition="in" filter="wipe(up)">
                                      <p:cBhvr>
                                        <p:cTn id="7" dur="1000"/>
                                        <p:tgtEl>
                                          <p:spTgt spid="260">
                                            <p:bg/>
                                          </p:spTgt>
                                        </p:tgtEl>
                                      </p:cBhvr>
                                    </p:animEffect>
                                  </p:childTnLst>
                                </p:cTn>
                              </p:par>
                              <p:par>
                                <p:cTn id="8" presetID="22" presetClass="entr" presetSubtype="1" fill="hold" grpId="1" nodeType="withEffect">
                                  <p:stCondLst>
                                    <p:cond delay="0"/>
                                  </p:stCondLst>
                                  <p:iterate>
                                    <p:tmAbs val="0"/>
                                  </p:iterate>
                                  <p:childTnLst>
                                    <p:set>
                                      <p:cBhvr>
                                        <p:cTn id="9" fill="hold"/>
                                        <p:tgtEl>
                                          <p:spTgt spid="260">
                                            <p:txEl>
                                              <p:pRg st="0" end="0"/>
                                            </p:txEl>
                                          </p:spTgt>
                                        </p:tgtEl>
                                        <p:attrNameLst>
                                          <p:attrName>style.visibility</p:attrName>
                                        </p:attrNameLst>
                                      </p:cBhvr>
                                      <p:to>
                                        <p:strVal val="visible"/>
                                      </p:to>
                                    </p:set>
                                    <p:animEffect transition="in" filter="wipe(up)">
                                      <p:cBhvr>
                                        <p:cTn id="10" dur="1000"/>
                                        <p:tgtEl>
                                          <p:spTgt spid="26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260">
                                            <p:txEl>
                                              <p:pRg st="1" end="1"/>
                                            </p:txEl>
                                          </p:spTgt>
                                        </p:tgtEl>
                                        <p:attrNameLst>
                                          <p:attrName>style.visibility</p:attrName>
                                        </p:attrNameLst>
                                      </p:cBhvr>
                                      <p:to>
                                        <p:strVal val="visible"/>
                                      </p:to>
                                    </p:set>
                                    <p:animEffect transition="in" filter="wipe(up)">
                                      <p:cBhvr>
                                        <p:cTn id="15" dur="1000"/>
                                        <p:tgtEl>
                                          <p:spTgt spid="260">
                                            <p:txEl>
                                              <p:pRg st="1" end="1"/>
                                            </p:txEl>
                                          </p:spTgt>
                                        </p:tgtEl>
                                      </p:cBhvr>
                                    </p:animEffect>
                                  </p:childTnLst>
                                </p:cTn>
                              </p:par>
                            </p:childTnLst>
                          </p:cTn>
                        </p:par>
                        <p:par>
                          <p:cTn id="16" fill="hold">
                            <p:stCondLst>
                              <p:cond delay="1000"/>
                            </p:stCondLst>
                            <p:childTnLst>
                              <p:par>
                                <p:cTn id="17" presetID="22" presetClass="entr" presetSubtype="1" fill="hold" grpId="1" nodeType="afterEffect">
                                  <p:stCondLst>
                                    <p:cond delay="0"/>
                                  </p:stCondLst>
                                  <p:iterate>
                                    <p:tmAbs val="0"/>
                                  </p:iterate>
                                  <p:childTnLst>
                                    <p:set>
                                      <p:cBhvr>
                                        <p:cTn id="18" fill="hold"/>
                                        <p:tgtEl>
                                          <p:spTgt spid="260">
                                            <p:txEl>
                                              <p:pRg st="2" end="2"/>
                                            </p:txEl>
                                          </p:spTgt>
                                        </p:tgtEl>
                                        <p:attrNameLst>
                                          <p:attrName>style.visibility</p:attrName>
                                        </p:attrNameLst>
                                      </p:cBhvr>
                                      <p:to>
                                        <p:strVal val="visible"/>
                                      </p:to>
                                    </p:set>
                                    <p:animEffect transition="in" filter="wipe(up)">
                                      <p:cBhvr>
                                        <p:cTn id="19" dur="1000"/>
                                        <p:tgtEl>
                                          <p:spTgt spid="26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pic>
        <p:nvPicPr>
          <p:cNvPr id="265"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66"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67" name="“Many years ago in Latin America, I was astonished to discover that the Roman Catholic students, who in those days had little or no exposure to Scripture, and Communist students were far better at group Bible Study than students from Evangelical Churches"/>
          <p:cNvSpPr txBox="1"/>
          <p:nvPr/>
        </p:nvSpPr>
        <p:spPr>
          <a:xfrm>
            <a:off x="2224897" y="3370611"/>
            <a:ext cx="19934206" cy="4627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10000"/>
              </a:lnSpc>
              <a:spcBef>
                <a:spcPts val="800"/>
              </a:spcBef>
              <a:defRPr sz="4800" i="0">
                <a:latin typeface="Avenir Next Regular"/>
                <a:ea typeface="Avenir Next Regular"/>
                <a:cs typeface="Avenir Next Regular"/>
                <a:sym typeface="Avenir Next Regular"/>
              </a:defRPr>
            </a:pPr>
            <a:r>
              <a:t>“Many years ago in Latin America, I was astonished to discover that the Roman Catholic students, who in those days had little or no exposure to Scripture, and Communist students were far better at group Bible Study than students from Evangelical Churches. The Communists and Catholics were quick to see what the passage actually said. </a:t>
            </a:r>
            <a:r>
              <a:rPr sz="1600">
                <a:latin typeface="Times New Roman"/>
                <a:ea typeface="Times New Roman"/>
                <a:cs typeface="Times New Roman"/>
                <a:sym typeface="Times New Roman"/>
              </a:rPr>
              <a:t>                                                                                                                                                                                                             </a:t>
            </a:r>
          </a:p>
        </p:txBody>
      </p:sp>
      <p:sp>
        <p:nvSpPr>
          <p:cNvPr id="268" name="Many evangelical students, on the other hand, had a mental block at this point. They seemed able to see only what the Bible was ‘supposed’ to say."/>
          <p:cNvSpPr txBox="1"/>
          <p:nvPr/>
        </p:nvSpPr>
        <p:spPr>
          <a:xfrm>
            <a:off x="2235044" y="8147049"/>
            <a:ext cx="20539127" cy="1861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10000"/>
              </a:lnSpc>
              <a:defRPr sz="4800" i="0">
                <a:latin typeface="Avenir Next Regular"/>
                <a:ea typeface="Avenir Next Regular"/>
                <a:cs typeface="Avenir Next Regular"/>
                <a:sym typeface="Avenir Next Regular"/>
              </a:defRPr>
            </a:pPr>
            <a:r>
              <a:t>Many evangelical students, on the other hand, had a mental block at this point. They seemed able to see only what the Bible was ‘supposed’ to say.</a:t>
            </a:r>
            <a:r>
              <a:rPr sz="1600">
                <a:latin typeface="Times New Roman"/>
                <a:ea typeface="Times New Roman"/>
                <a:cs typeface="Times New Roman"/>
                <a:sym typeface="Times New Roman"/>
              </a:rPr>
              <a:t> </a:t>
            </a:r>
          </a:p>
        </p:txBody>
      </p:sp>
      <p:sp>
        <p:nvSpPr>
          <p:cNvPr id="269" name="It was as though they screened Bible statements through a doctrinal filter, seeing what they had been trained to expect.…"/>
          <p:cNvSpPr txBox="1"/>
          <p:nvPr/>
        </p:nvSpPr>
        <p:spPr>
          <a:xfrm>
            <a:off x="3690772" y="10157427"/>
            <a:ext cx="19236741" cy="2783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10000"/>
              </a:lnSpc>
              <a:defRPr sz="4800" i="0">
                <a:latin typeface="Avenir Next Regular"/>
                <a:ea typeface="Avenir Next Regular"/>
                <a:cs typeface="Avenir Next Regular"/>
                <a:sym typeface="Avenir Next Regular"/>
              </a:defRPr>
            </a:pPr>
            <a:r>
              <a:t>It was as though they screened Bible statements through a doctrinal filter, seeing what they had been trained to expect. </a:t>
            </a:r>
          </a:p>
          <a:p>
            <a:pPr algn="l">
              <a:lnSpc>
                <a:spcPct val="110000"/>
              </a:lnSpc>
              <a:defRPr sz="4800" i="0">
                <a:latin typeface="Avenir Next Regular"/>
                <a:ea typeface="Avenir Next Regular"/>
                <a:cs typeface="Avenir Next Regular"/>
                <a:sym typeface="Avenir Next Regular"/>
              </a:defRPr>
            </a:pPr>
            <a:r>
              <a:t>      (‘It </a:t>
            </a:r>
            <a:r>
              <a:rPr i="1"/>
              <a:t>can’t</a:t>
            </a:r>
            <a:r>
              <a:t> say that because the Bible doesn’t teach that.’)”</a:t>
            </a:r>
            <a:r>
              <a:rPr sz="1600">
                <a:latin typeface="Times New Roman"/>
                <a:ea typeface="Times New Roman"/>
                <a:cs typeface="Times New Roman"/>
                <a:sym typeface="Times New Roman"/>
              </a:rPr>
              <a:t>    </a:t>
            </a:r>
          </a:p>
        </p:txBody>
      </p:sp>
      <p:sp>
        <p:nvSpPr>
          <p:cNvPr id="270" name="The Approach    cont…"/>
          <p:cNvSpPr txBox="1"/>
          <p:nvPr/>
        </p:nvSpPr>
        <p:spPr>
          <a:xfrm>
            <a:off x="1028832" y="1176083"/>
            <a:ext cx="12818270" cy="198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1800"/>
              </a:spcBef>
              <a:defRPr sz="6000" b="1">
                <a:latin typeface="Helvetica"/>
                <a:ea typeface="Helvetica"/>
                <a:cs typeface="Helvetica"/>
                <a:sym typeface="Helvetica"/>
              </a:defRPr>
            </a:pPr>
            <a:r>
              <a:t>The Approach    </a:t>
            </a:r>
            <a:r>
              <a:rPr sz="4800" b="0"/>
              <a:t>cont      </a:t>
            </a:r>
          </a:p>
          <a:p>
            <a:pPr algn="l">
              <a:defRPr sz="6000" b="1">
                <a:latin typeface="Helvetica"/>
                <a:ea typeface="Helvetica"/>
                <a:cs typeface="Helvetica"/>
                <a:sym typeface="Helvetica"/>
              </a:defRPr>
            </a:pPr>
            <a:r>
              <a:rPr sz="4800" b="0"/>
              <a:t>    </a:t>
            </a:r>
            <a:r>
              <a:rPr sz="4800"/>
              <a:t>Example 2 </a:t>
            </a:r>
            <a:r>
              <a:rPr sz="4800" b="0"/>
              <a:t>   </a:t>
            </a:r>
            <a:r>
              <a:rPr sz="4800"/>
              <a:t>John White</a:t>
            </a:r>
            <a:r>
              <a:rPr sz="4800" b="0"/>
              <a:t>,</a:t>
            </a:r>
            <a:r>
              <a:rPr sz="4800"/>
              <a:t>   </a:t>
            </a:r>
            <a:r>
              <a:rPr sz="4800" b="0"/>
              <a:t>‘The Fight’, p 44</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68"/>
                                        </p:tgtEl>
                                        <p:attrNameLst>
                                          <p:attrName>style.visibility</p:attrName>
                                        </p:attrNameLst>
                                      </p:cBhvr>
                                      <p:to>
                                        <p:strVal val="visible"/>
                                      </p:to>
                                    </p:set>
                                    <p:animEffect transition="in" filter="wipe(up)">
                                      <p:cBhvr>
                                        <p:cTn id="7" dur="400"/>
                                        <p:tgtEl>
                                          <p:spTgt spid="2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269"/>
                                        </p:tgtEl>
                                        <p:attrNameLst>
                                          <p:attrName>style.visibility</p:attrName>
                                        </p:attrNameLst>
                                      </p:cBhvr>
                                      <p:to>
                                        <p:strVal val="visible"/>
                                      </p:to>
                                    </p:set>
                                    <p:animEffect transition="in" filter="wipe(up)">
                                      <p:cBhvr>
                                        <p:cTn id="12" dur="6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1" animBg="1" advAuto="0"/>
      <p:bldP spid="269" grpId="2"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pic>
        <p:nvPicPr>
          <p:cNvPr id="27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7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75" name="c)     Beware of making careless assumptions…"/>
          <p:cNvSpPr txBox="1"/>
          <p:nvPr/>
        </p:nvSpPr>
        <p:spPr>
          <a:xfrm>
            <a:off x="2360411" y="4484142"/>
            <a:ext cx="16412785" cy="635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a:latin typeface="Avenir Next Regular"/>
                <a:ea typeface="Avenir Next Regular"/>
                <a:cs typeface="Avenir Next Regular"/>
                <a:sym typeface="Avenir Next Regular"/>
              </a:defRPr>
            </a:pPr>
            <a:r>
              <a:t>            c)     </a:t>
            </a:r>
            <a:r>
              <a:rPr u="sng"/>
              <a:t>Beware of making careless assumptions</a:t>
            </a:r>
            <a:r>
              <a:t> </a:t>
            </a:r>
          </a:p>
          <a:p>
            <a:pPr algn="l">
              <a:spcBef>
                <a:spcPts val="2400"/>
              </a:spcBef>
              <a:defRPr sz="4800" i="0">
                <a:latin typeface="Avenir Next Regular"/>
                <a:ea typeface="Avenir Next Regular"/>
                <a:cs typeface="Avenir Next Regular"/>
                <a:sym typeface="Avenir Next Regular"/>
              </a:defRPr>
            </a:pPr>
            <a:r>
              <a:t>The mind is by nature lazy, presumptuous and stubborn! </a:t>
            </a:r>
          </a:p>
          <a:p>
            <a:pPr marL="1652788" algn="l">
              <a:spcBef>
                <a:spcPts val="2400"/>
              </a:spcBef>
              <a:defRPr sz="4800" i="0">
                <a:latin typeface="Avenir Next Regular"/>
                <a:ea typeface="Avenir Next Regular"/>
                <a:cs typeface="Avenir Next Regular"/>
                <a:sym typeface="Avenir Next Regular"/>
              </a:defRPr>
            </a:pPr>
            <a:r>
              <a:t>It takes snap-shots rather than movies, </a:t>
            </a:r>
          </a:p>
          <a:p>
            <a:pPr marL="1652788" algn="l">
              <a:spcBef>
                <a:spcPts val="2400"/>
              </a:spcBef>
              <a:defRPr sz="4800" i="0">
                <a:latin typeface="Avenir Next Regular"/>
                <a:ea typeface="Avenir Next Regular"/>
                <a:cs typeface="Avenir Next Regular"/>
                <a:sym typeface="Avenir Next Regular"/>
              </a:defRPr>
            </a:pPr>
            <a:r>
              <a:t>fills in the blanks for what it hasn’t noticed, </a:t>
            </a:r>
          </a:p>
          <a:p>
            <a:pPr marL="1652788" algn="l">
              <a:spcBef>
                <a:spcPts val="2400"/>
              </a:spcBef>
              <a:defRPr sz="4800" i="0">
                <a:latin typeface="Avenir Next Regular"/>
                <a:ea typeface="Avenir Next Regular"/>
                <a:cs typeface="Avenir Next Regular"/>
                <a:sym typeface="Avenir Next Regular"/>
              </a:defRPr>
            </a:pPr>
            <a:r>
              <a:t>and once it has decided something, it is reluctant to change!</a:t>
            </a:r>
            <a:r>
              <a:rPr sz="1200">
                <a:latin typeface="Times Roman"/>
                <a:ea typeface="Times Roman"/>
                <a:cs typeface="Times Roman"/>
                <a:sym typeface="Times Roman"/>
              </a:rPr>
              <a:t> </a:t>
            </a:r>
          </a:p>
        </p:txBody>
      </p:sp>
      <p:sp>
        <p:nvSpPr>
          <p:cNvPr id="276" name="The Approach    cont"/>
          <p:cNvSpPr txBox="1"/>
          <p:nvPr/>
        </p:nvSpPr>
        <p:spPr>
          <a:xfrm>
            <a:off x="1027207" y="11768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
        <p:nvSpPr>
          <p:cNvPr id="277" name="a)     Beware of ignorance."/>
          <p:cNvSpPr txBox="1"/>
          <p:nvPr/>
        </p:nvSpPr>
        <p:spPr>
          <a:xfrm>
            <a:off x="2208631" y="2679699"/>
            <a:ext cx="972342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b="1" i="0">
                <a:solidFill>
                  <a:srgbClr val="A6AAA9"/>
                </a:solidFill>
                <a:latin typeface="Avenir Next Regular"/>
                <a:ea typeface="Avenir Next Regular"/>
                <a:cs typeface="Avenir Next Regular"/>
                <a:sym typeface="Avenir Next Regular"/>
              </a:defRPr>
            </a:pPr>
            <a:r>
              <a:t>             a)     </a:t>
            </a:r>
            <a:r>
              <a:rPr u="sng"/>
              <a:t>Beware of ignorance.</a:t>
            </a:r>
          </a:p>
        </p:txBody>
      </p:sp>
      <p:sp>
        <p:nvSpPr>
          <p:cNvPr id="278" name="b)     Beware of preconceptions."/>
          <p:cNvSpPr txBox="1"/>
          <p:nvPr/>
        </p:nvSpPr>
        <p:spPr>
          <a:xfrm>
            <a:off x="2334206" y="3595142"/>
            <a:ext cx="1138519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b="1" i="0">
                <a:solidFill>
                  <a:srgbClr val="A6AAA9"/>
                </a:solidFill>
                <a:latin typeface="Avenir Next Regular"/>
                <a:ea typeface="Avenir Next Regular"/>
                <a:cs typeface="Avenir Next Regular"/>
                <a:sym typeface="Avenir Next Regular"/>
              </a:defRPr>
            </a:pPr>
            <a:r>
              <a:t>            b)     </a:t>
            </a:r>
            <a:r>
              <a:rPr u="sng"/>
              <a:t>Beware of preconceptions.</a:t>
            </a:r>
            <a:r>
              <a:t> </a:t>
            </a:r>
          </a:p>
        </p:txBody>
      </p:sp>
    </p:spTree>
  </p:cSld>
  <p:clrMapOvr>
    <a:masterClrMapping/>
  </p:clrMapOvr>
  <mc:AlternateContent xmlns:mc="http://schemas.openxmlformats.org/markup-compatibility/2006" xmlns:p14="http://schemas.microsoft.com/office/powerpoint/2010/main">
    <mc:Choice Requires="p14">
      <p:transition spd="slow">
        <p:wipe dir="d"/>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275">
                                            <p:bg/>
                                          </p:spTgt>
                                        </p:tgtEl>
                                        <p:attrNameLst>
                                          <p:attrName>style.visibility</p:attrName>
                                        </p:attrNameLst>
                                      </p:cBhvr>
                                      <p:to>
                                        <p:strVal val="visible"/>
                                      </p:to>
                                    </p:set>
                                    <p:animEffect transition="in" filter="wipe(up)">
                                      <p:cBhvr>
                                        <p:cTn id="7" dur="1000"/>
                                        <p:tgtEl>
                                          <p:spTgt spid="275">
                                            <p:bg/>
                                          </p:spTgt>
                                        </p:tgtEl>
                                      </p:cBhvr>
                                    </p:animEffect>
                                  </p:childTnLst>
                                </p:cTn>
                              </p:par>
                              <p:par>
                                <p:cTn id="8" presetID="22" presetClass="entr" presetSubtype="1" fill="hold" grpId="1" nodeType="withEffect">
                                  <p:stCondLst>
                                    <p:cond delay="0"/>
                                  </p:stCondLst>
                                  <p:iterate>
                                    <p:tmAbs val="0"/>
                                  </p:iterate>
                                  <p:childTnLst>
                                    <p:set>
                                      <p:cBhvr>
                                        <p:cTn id="9" fill="hold"/>
                                        <p:tgtEl>
                                          <p:spTgt spid="275">
                                            <p:txEl>
                                              <p:pRg st="0" end="0"/>
                                            </p:txEl>
                                          </p:spTgt>
                                        </p:tgtEl>
                                        <p:attrNameLst>
                                          <p:attrName>style.visibility</p:attrName>
                                        </p:attrNameLst>
                                      </p:cBhvr>
                                      <p:to>
                                        <p:strVal val="visible"/>
                                      </p:to>
                                    </p:set>
                                    <p:animEffect transition="in" filter="wipe(up)">
                                      <p:cBhvr>
                                        <p:cTn id="10" dur="1000"/>
                                        <p:tgtEl>
                                          <p:spTgt spid="27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275">
                                            <p:txEl>
                                              <p:pRg st="1" end="1"/>
                                            </p:txEl>
                                          </p:spTgt>
                                        </p:tgtEl>
                                        <p:attrNameLst>
                                          <p:attrName>style.visibility</p:attrName>
                                        </p:attrNameLst>
                                      </p:cBhvr>
                                      <p:to>
                                        <p:strVal val="visible"/>
                                      </p:to>
                                    </p:set>
                                    <p:animEffect transition="in" filter="wipe(up)">
                                      <p:cBhvr>
                                        <p:cTn id="15" dur="1000"/>
                                        <p:tgtEl>
                                          <p:spTgt spid="27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275">
                                            <p:txEl>
                                              <p:pRg st="2" end="2"/>
                                            </p:txEl>
                                          </p:spTgt>
                                        </p:tgtEl>
                                        <p:attrNameLst>
                                          <p:attrName>style.visibility</p:attrName>
                                        </p:attrNameLst>
                                      </p:cBhvr>
                                      <p:to>
                                        <p:strVal val="visible"/>
                                      </p:to>
                                    </p:set>
                                    <p:animEffect transition="in" filter="wipe(up)">
                                      <p:cBhvr>
                                        <p:cTn id="20" dur="1000"/>
                                        <p:tgtEl>
                                          <p:spTgt spid="275">
                                            <p:txEl>
                                              <p:pRg st="2" end="2"/>
                                            </p:txEl>
                                          </p:spTgt>
                                        </p:tgtEl>
                                      </p:cBhvr>
                                    </p:animEffect>
                                  </p:childTnLst>
                                </p:cTn>
                              </p:par>
                            </p:childTnLst>
                          </p:cTn>
                        </p:par>
                        <p:par>
                          <p:cTn id="21" fill="hold">
                            <p:stCondLst>
                              <p:cond delay="1000"/>
                            </p:stCondLst>
                            <p:childTnLst>
                              <p:par>
                                <p:cTn id="22" presetID="22" presetClass="entr" presetSubtype="1" fill="hold" grpId="1" nodeType="afterEffect">
                                  <p:stCondLst>
                                    <p:cond delay="100"/>
                                  </p:stCondLst>
                                  <p:iterate>
                                    <p:tmAbs val="0"/>
                                  </p:iterate>
                                  <p:childTnLst>
                                    <p:set>
                                      <p:cBhvr>
                                        <p:cTn id="23" fill="hold"/>
                                        <p:tgtEl>
                                          <p:spTgt spid="275">
                                            <p:txEl>
                                              <p:pRg st="3" end="3"/>
                                            </p:txEl>
                                          </p:spTgt>
                                        </p:tgtEl>
                                        <p:attrNameLst>
                                          <p:attrName>style.visibility</p:attrName>
                                        </p:attrNameLst>
                                      </p:cBhvr>
                                      <p:to>
                                        <p:strVal val="visible"/>
                                      </p:to>
                                    </p:set>
                                    <p:animEffect transition="in" filter="wipe(up)">
                                      <p:cBhvr>
                                        <p:cTn id="24" dur="1000"/>
                                        <p:tgtEl>
                                          <p:spTgt spid="275">
                                            <p:txEl>
                                              <p:pRg st="3" end="3"/>
                                            </p:txEl>
                                          </p:spTgt>
                                        </p:tgtEl>
                                      </p:cBhvr>
                                    </p:animEffect>
                                  </p:childTnLst>
                                </p:cTn>
                              </p:par>
                            </p:childTnLst>
                          </p:cTn>
                        </p:par>
                        <p:par>
                          <p:cTn id="25" fill="hold">
                            <p:stCondLst>
                              <p:cond delay="2100"/>
                            </p:stCondLst>
                            <p:childTnLst>
                              <p:par>
                                <p:cTn id="26" presetID="22" presetClass="entr" presetSubtype="1" fill="hold" grpId="1" nodeType="afterEffect">
                                  <p:stCondLst>
                                    <p:cond delay="100"/>
                                  </p:stCondLst>
                                  <p:iterate>
                                    <p:tmAbs val="0"/>
                                  </p:iterate>
                                  <p:childTnLst>
                                    <p:set>
                                      <p:cBhvr>
                                        <p:cTn id="27" fill="hold"/>
                                        <p:tgtEl>
                                          <p:spTgt spid="275">
                                            <p:txEl>
                                              <p:pRg st="4" end="4"/>
                                            </p:txEl>
                                          </p:spTgt>
                                        </p:tgtEl>
                                        <p:attrNameLst>
                                          <p:attrName>style.visibility</p:attrName>
                                        </p:attrNameLst>
                                      </p:cBhvr>
                                      <p:to>
                                        <p:strVal val="visible"/>
                                      </p:to>
                                    </p:set>
                                    <p:animEffect transition="in" filter="wipe(up)">
                                      <p:cBhvr>
                                        <p:cTn id="28" dur="1000"/>
                                        <p:tgtEl>
                                          <p:spTgt spid="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pic>
        <p:nvPicPr>
          <p:cNvPr id="281"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282"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283" name="True      (in which case circle the ’T' in the Workbook)…"/>
          <p:cNvSpPr txBox="1"/>
          <p:nvPr/>
        </p:nvSpPr>
        <p:spPr>
          <a:xfrm>
            <a:off x="3803977" y="5376332"/>
            <a:ext cx="18731765" cy="6464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a:latin typeface="Avenir Next Regular"/>
                <a:ea typeface="Avenir Next Regular"/>
                <a:cs typeface="Avenir Next Regular"/>
                <a:sym typeface="Avenir Next Regular"/>
              </a:defRPr>
            </a:pPr>
            <a:r>
              <a:t>True      (</a:t>
            </a:r>
            <a:r>
              <a:rPr>
                <a:solidFill>
                  <a:schemeClr val="accent5">
                    <a:hueOff val="-444211"/>
                    <a:satOff val="-14915"/>
                    <a:lumOff val="22857"/>
                  </a:schemeClr>
                </a:solidFill>
              </a:rPr>
              <a:t>in which case circle the </a:t>
            </a:r>
            <a:r>
              <a:t>’T' </a:t>
            </a:r>
            <a:r>
              <a:rPr>
                <a:solidFill>
                  <a:schemeClr val="accent5">
                    <a:hueOff val="-444211"/>
                    <a:satOff val="-14915"/>
                    <a:lumOff val="22857"/>
                  </a:schemeClr>
                </a:solidFill>
              </a:rPr>
              <a:t>in the Workbook</a:t>
            </a:r>
            <a:r>
              <a:t>)</a:t>
            </a:r>
          </a:p>
          <a:p>
            <a:pPr algn="l">
              <a:spcBef>
                <a:spcPts val="2400"/>
              </a:spcBef>
              <a:defRPr sz="4800" b="1" i="0">
                <a:latin typeface="Avenir Next Regular"/>
                <a:ea typeface="Avenir Next Regular"/>
                <a:cs typeface="Avenir Next Regular"/>
                <a:sym typeface="Avenir Next Regular"/>
              </a:defRPr>
            </a:pPr>
            <a:r>
              <a:t>False     (</a:t>
            </a:r>
            <a:r>
              <a:rPr>
                <a:solidFill>
                  <a:schemeClr val="accent5">
                    <a:hueOff val="-444211"/>
                    <a:satOff val="-14915"/>
                    <a:lumOff val="22857"/>
                  </a:schemeClr>
                </a:solidFill>
              </a:rPr>
              <a:t>circle the</a:t>
            </a:r>
            <a:r>
              <a:t> ‘F’) or</a:t>
            </a:r>
            <a:r>
              <a:rPr>
                <a:solidFill>
                  <a:schemeClr val="accent5">
                    <a:hueOff val="-444211"/>
                    <a:satOff val="-14915"/>
                    <a:lumOff val="22857"/>
                  </a:schemeClr>
                </a:solidFill>
              </a:rPr>
              <a:t> </a:t>
            </a:r>
          </a:p>
          <a:p>
            <a:pPr algn="l">
              <a:spcBef>
                <a:spcPts val="4500"/>
              </a:spcBef>
              <a:defRPr sz="4800" b="1" i="0">
                <a:latin typeface="Avenir Next Regular"/>
                <a:ea typeface="Avenir Next Regular"/>
                <a:cs typeface="Avenir Next Regular"/>
                <a:sym typeface="Avenir Next Regular"/>
              </a:defRPr>
            </a:pPr>
            <a:r>
              <a:t>Unable to tell (</a:t>
            </a:r>
            <a:r>
              <a:rPr>
                <a:solidFill>
                  <a:schemeClr val="accent5">
                    <a:hueOff val="-444211"/>
                    <a:satOff val="-14915"/>
                    <a:lumOff val="22857"/>
                  </a:schemeClr>
                </a:solidFill>
              </a:rPr>
              <a:t>circle the question mark</a:t>
            </a:r>
            <a:r>
              <a:rPr>
                <a:solidFill>
                  <a:schemeClr val="accent6">
                    <a:lumOff val="-21524"/>
                  </a:schemeClr>
                </a:solidFill>
              </a:rPr>
              <a:t> ‘?’</a:t>
            </a:r>
            <a:r>
              <a:t>).</a:t>
            </a:r>
          </a:p>
          <a:p>
            <a:pPr marL="971222" algn="l">
              <a:spcBef>
                <a:spcPts val="600"/>
              </a:spcBef>
              <a:defRPr sz="4800">
                <a:solidFill>
                  <a:schemeClr val="accent5">
                    <a:hueOff val="-444211"/>
                    <a:satOff val="-14915"/>
                    <a:lumOff val="22857"/>
                  </a:schemeClr>
                </a:solidFill>
                <a:latin typeface="Avenir Next Regular"/>
                <a:ea typeface="Avenir Next Regular"/>
                <a:cs typeface="Avenir Next Regular"/>
                <a:sym typeface="Avenir Next Regular"/>
              </a:defRPr>
            </a:pPr>
            <a:r>
              <a:t>(If you don’t have a Workbook, printed or online, </a:t>
            </a:r>
          </a:p>
          <a:p>
            <a:pPr marL="971222" algn="l">
              <a:spcBef>
                <a:spcPts val="600"/>
              </a:spcBef>
              <a:defRPr sz="4800">
                <a:solidFill>
                  <a:schemeClr val="accent5">
                    <a:hueOff val="-444211"/>
                    <a:satOff val="-14915"/>
                    <a:lumOff val="22857"/>
                  </a:schemeClr>
                </a:solidFill>
                <a:latin typeface="Avenir Next Regular"/>
                <a:ea typeface="Avenir Next Regular"/>
                <a:cs typeface="Avenir Next Regular"/>
                <a:sym typeface="Avenir Next Regular"/>
              </a:defRPr>
            </a:pPr>
            <a:r>
              <a:t>write your answers in a notebook, a mobile device -  </a:t>
            </a:r>
          </a:p>
          <a:p>
            <a:pPr marL="971222" algn="l">
              <a:spcBef>
                <a:spcPts val="600"/>
              </a:spcBef>
              <a:defRPr sz="4800">
                <a:solidFill>
                  <a:schemeClr val="accent5">
                    <a:hueOff val="-444211"/>
                    <a:satOff val="-14915"/>
                    <a:lumOff val="22857"/>
                  </a:schemeClr>
                </a:solidFill>
                <a:latin typeface="Avenir Next Regular"/>
                <a:ea typeface="Avenir Next Regular"/>
                <a:cs typeface="Avenir Next Regular"/>
                <a:sym typeface="Avenir Next Regular"/>
              </a:defRPr>
            </a:pPr>
            <a:r>
              <a:t>or even on a piece of paper!)</a:t>
            </a:r>
          </a:p>
        </p:txBody>
      </p:sp>
      <p:sp>
        <p:nvSpPr>
          <p:cNvPr id="284" name="The Approach    cont"/>
          <p:cNvSpPr txBox="1"/>
          <p:nvPr/>
        </p:nvSpPr>
        <p:spPr>
          <a:xfrm>
            <a:off x="1027207" y="11768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
        <p:nvSpPr>
          <p:cNvPr id="285" name="Example 3   Carefully read the report of a police incident on the next screen.  Then, without making any assumptions, decide if each of the ten statements is"/>
          <p:cNvSpPr txBox="1"/>
          <p:nvPr/>
        </p:nvSpPr>
        <p:spPr>
          <a:xfrm>
            <a:off x="1924862" y="2501900"/>
            <a:ext cx="17642783"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b="1"/>
              <a:t>Example 3</a:t>
            </a:r>
            <a:r>
              <a:t>   </a:t>
            </a:r>
            <a:r>
              <a:rPr b="1">
                <a:solidFill>
                  <a:schemeClr val="accent5">
                    <a:hueOff val="-444211"/>
                    <a:satOff val="-14915"/>
                    <a:lumOff val="22857"/>
                  </a:schemeClr>
                </a:solidFill>
              </a:rPr>
              <a:t>Carefully read the report of a police incident on the next screen.  Then, </a:t>
            </a:r>
            <a:r>
              <a:rPr b="1" i="1">
                <a:solidFill>
                  <a:schemeClr val="accent5">
                    <a:hueOff val="-444211"/>
                    <a:satOff val="-14915"/>
                    <a:lumOff val="22857"/>
                  </a:schemeClr>
                </a:solidFill>
              </a:rPr>
              <a:t>without making any assumptions,</a:t>
            </a:r>
            <a:r>
              <a:rPr b="1">
                <a:solidFill>
                  <a:schemeClr val="accent5">
                    <a:hueOff val="-444211"/>
                    <a:satOff val="-14915"/>
                    <a:lumOff val="22857"/>
                  </a:schemeClr>
                </a:solidFill>
              </a:rPr>
              <a:t> decide if each of the ten statements is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83">
                                            <p:bg/>
                                          </p:spTgt>
                                        </p:tgtEl>
                                        <p:attrNameLst>
                                          <p:attrName>style.visibility</p:attrName>
                                        </p:attrNameLst>
                                      </p:cBhvr>
                                      <p:to>
                                        <p:strVal val="visible"/>
                                      </p:to>
                                    </p:set>
                                    <p:animEffect transition="in" filter="wipe(up)">
                                      <p:cBhvr>
                                        <p:cTn id="7" dur="1000"/>
                                        <p:tgtEl>
                                          <p:spTgt spid="283">
                                            <p:bg/>
                                          </p:spTgt>
                                        </p:tgtEl>
                                      </p:cBhvr>
                                    </p:animEffect>
                                  </p:childTnLst>
                                </p:cTn>
                              </p:par>
                              <p:par>
                                <p:cTn id="8" presetID="22" presetClass="entr" presetSubtype="1" fill="hold" grpId="1" nodeType="withEffect">
                                  <p:stCondLst>
                                    <p:cond delay="0"/>
                                  </p:stCondLst>
                                  <p:iterate>
                                    <p:tmAbs val="0"/>
                                  </p:iterate>
                                  <p:childTnLst>
                                    <p:set>
                                      <p:cBhvr>
                                        <p:cTn id="9" fill="hold"/>
                                        <p:tgtEl>
                                          <p:spTgt spid="283">
                                            <p:txEl>
                                              <p:pRg st="0" end="0"/>
                                            </p:txEl>
                                          </p:spTgt>
                                        </p:tgtEl>
                                        <p:attrNameLst>
                                          <p:attrName>style.visibility</p:attrName>
                                        </p:attrNameLst>
                                      </p:cBhvr>
                                      <p:to>
                                        <p:strVal val="visible"/>
                                      </p:to>
                                    </p:set>
                                    <p:animEffect transition="in" filter="wipe(up)">
                                      <p:cBhvr>
                                        <p:cTn id="10" dur="1000"/>
                                        <p:tgtEl>
                                          <p:spTgt spid="283">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283">
                                            <p:txEl>
                                              <p:pRg st="1" end="1"/>
                                            </p:txEl>
                                          </p:spTgt>
                                        </p:tgtEl>
                                        <p:attrNameLst>
                                          <p:attrName>style.visibility</p:attrName>
                                        </p:attrNameLst>
                                      </p:cBhvr>
                                      <p:to>
                                        <p:strVal val="visible"/>
                                      </p:to>
                                    </p:set>
                                    <p:animEffect transition="in" filter="wipe(up)">
                                      <p:cBhvr>
                                        <p:cTn id="14" dur="1000"/>
                                        <p:tgtEl>
                                          <p:spTgt spid="283">
                                            <p:txEl>
                                              <p:pRg st="1" end="1"/>
                                            </p:txEl>
                                          </p:spTgt>
                                        </p:tgtEl>
                                      </p:cBhvr>
                                    </p:animEffect>
                                  </p:childTnLst>
                                </p:cTn>
                              </p:par>
                            </p:childTnLst>
                          </p:cTn>
                        </p:par>
                        <p:par>
                          <p:cTn id="15" fill="hold">
                            <p:stCondLst>
                              <p:cond delay="2000"/>
                            </p:stCondLst>
                            <p:childTnLst>
                              <p:par>
                                <p:cTn id="16" presetID="22" presetClass="entr" presetSubtype="1" fill="hold" grpId="1" nodeType="afterEffect">
                                  <p:stCondLst>
                                    <p:cond delay="0"/>
                                  </p:stCondLst>
                                  <p:iterate>
                                    <p:tmAbs val="0"/>
                                  </p:iterate>
                                  <p:childTnLst>
                                    <p:set>
                                      <p:cBhvr>
                                        <p:cTn id="17" fill="hold"/>
                                        <p:tgtEl>
                                          <p:spTgt spid="283">
                                            <p:txEl>
                                              <p:pRg st="2" end="2"/>
                                            </p:txEl>
                                          </p:spTgt>
                                        </p:tgtEl>
                                        <p:attrNameLst>
                                          <p:attrName>style.visibility</p:attrName>
                                        </p:attrNameLst>
                                      </p:cBhvr>
                                      <p:to>
                                        <p:strVal val="visible"/>
                                      </p:to>
                                    </p:set>
                                    <p:animEffect transition="in" filter="wipe(up)">
                                      <p:cBhvr>
                                        <p:cTn id="18" dur="1000"/>
                                        <p:tgtEl>
                                          <p:spTgt spid="28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1" nodeType="clickEffect">
                                  <p:stCondLst>
                                    <p:cond delay="0"/>
                                  </p:stCondLst>
                                  <p:iterate>
                                    <p:tmAbs val="0"/>
                                  </p:iterate>
                                  <p:childTnLst>
                                    <p:set>
                                      <p:cBhvr>
                                        <p:cTn id="22" fill="hold"/>
                                        <p:tgtEl>
                                          <p:spTgt spid="283">
                                            <p:txEl>
                                              <p:pRg st="3" end="3"/>
                                            </p:txEl>
                                          </p:spTgt>
                                        </p:tgtEl>
                                        <p:attrNameLst>
                                          <p:attrName>style.visibility</p:attrName>
                                        </p:attrNameLst>
                                      </p:cBhvr>
                                      <p:to>
                                        <p:strVal val="visible"/>
                                      </p:to>
                                    </p:set>
                                    <p:animEffect transition="in" filter="wipe(up)">
                                      <p:cBhvr>
                                        <p:cTn id="23" dur="1000"/>
                                        <p:tgtEl>
                                          <p:spTgt spid="283">
                                            <p:txEl>
                                              <p:pRg st="3" end="3"/>
                                            </p:txEl>
                                          </p:spTgt>
                                        </p:tgtEl>
                                      </p:cBhvr>
                                    </p:animEffect>
                                  </p:childTnLst>
                                </p:cTn>
                              </p:par>
                            </p:childTnLst>
                          </p:cTn>
                        </p:par>
                        <p:par>
                          <p:cTn id="24" fill="hold">
                            <p:stCondLst>
                              <p:cond delay="1000"/>
                            </p:stCondLst>
                            <p:childTnLst>
                              <p:par>
                                <p:cTn id="25" presetID="22" presetClass="entr" presetSubtype="1" fill="hold" grpId="1" nodeType="afterEffect">
                                  <p:stCondLst>
                                    <p:cond delay="0"/>
                                  </p:stCondLst>
                                  <p:iterate>
                                    <p:tmAbs val="0"/>
                                  </p:iterate>
                                  <p:childTnLst>
                                    <p:set>
                                      <p:cBhvr>
                                        <p:cTn id="26" fill="hold"/>
                                        <p:tgtEl>
                                          <p:spTgt spid="283">
                                            <p:txEl>
                                              <p:pRg st="4" end="4"/>
                                            </p:txEl>
                                          </p:spTgt>
                                        </p:tgtEl>
                                        <p:attrNameLst>
                                          <p:attrName>style.visibility</p:attrName>
                                        </p:attrNameLst>
                                      </p:cBhvr>
                                      <p:to>
                                        <p:strVal val="visible"/>
                                      </p:to>
                                    </p:set>
                                    <p:animEffect transition="in" filter="wipe(up)">
                                      <p:cBhvr>
                                        <p:cTn id="27" dur="1000"/>
                                        <p:tgtEl>
                                          <p:spTgt spid="283">
                                            <p:txEl>
                                              <p:pRg st="4" end="4"/>
                                            </p:txEl>
                                          </p:spTgt>
                                        </p:tgtEl>
                                      </p:cBhvr>
                                    </p:animEffect>
                                  </p:childTnLst>
                                </p:cTn>
                              </p:par>
                            </p:childTnLst>
                          </p:cTn>
                        </p:par>
                        <p:par>
                          <p:cTn id="28" fill="hold">
                            <p:stCondLst>
                              <p:cond delay="2000"/>
                            </p:stCondLst>
                            <p:childTnLst>
                              <p:par>
                                <p:cTn id="29" presetID="22" presetClass="entr" presetSubtype="1" fill="hold" grpId="1" nodeType="afterEffect">
                                  <p:stCondLst>
                                    <p:cond delay="0"/>
                                  </p:stCondLst>
                                  <p:iterate>
                                    <p:tmAbs val="0"/>
                                  </p:iterate>
                                  <p:childTnLst>
                                    <p:set>
                                      <p:cBhvr>
                                        <p:cTn id="30" fill="hold"/>
                                        <p:tgtEl>
                                          <p:spTgt spid="283">
                                            <p:txEl>
                                              <p:pRg st="5" end="5"/>
                                            </p:txEl>
                                          </p:spTgt>
                                        </p:tgtEl>
                                        <p:attrNameLst>
                                          <p:attrName>style.visibility</p:attrName>
                                        </p:attrNameLst>
                                      </p:cBhvr>
                                      <p:to>
                                        <p:strVal val="visible"/>
                                      </p:to>
                                    </p:set>
                                    <p:animEffect transition="in" filter="wipe(up)">
                                      <p:cBhvr>
                                        <p:cTn id="31" dur="1000"/>
                                        <p:tgtEl>
                                          <p:spTgt spid="2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288"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
        <p:nvSpPr>
          <p:cNvPr id="289" name="A man appeared after the owner had turned off his store lights   T  F  ?…"/>
          <p:cNvSpPr txBox="1"/>
          <p:nvPr/>
        </p:nvSpPr>
        <p:spPr>
          <a:xfrm>
            <a:off x="1492899" y="6021349"/>
            <a:ext cx="21817395" cy="6113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marL="671688" indent="-671688" algn="l" defTabSz="914400">
              <a:lnSpc>
                <a:spcPct val="140000"/>
              </a:lnSpc>
              <a:buSzPct val="100000"/>
              <a:buAutoNum type="arabicParenR"/>
              <a:defRPr sz="5100"/>
            </a:pPr>
            <a:r>
              <a:t>   A man appeared after the owner had turned off his store lights   </a:t>
            </a:r>
            <a:r>
              <a:rPr b="1"/>
              <a:t>T  F  ?</a:t>
            </a:r>
          </a:p>
          <a:p>
            <a:pPr marL="671688" indent="-671688" algn="l" defTabSz="914400">
              <a:lnSpc>
                <a:spcPct val="140000"/>
              </a:lnSpc>
              <a:buSzPct val="100000"/>
              <a:buAutoNum type="arabicParenR" startAt="2"/>
              <a:defRPr sz="5100"/>
            </a:pPr>
            <a:r>
              <a:t>   The store owner’s age was not revealed in the story                   </a:t>
            </a:r>
            <a:r>
              <a:rPr b="1"/>
              <a:t>T  F  ?</a:t>
            </a:r>
          </a:p>
          <a:p>
            <a:pPr marL="671688" indent="-671688" algn="l" defTabSz="914400">
              <a:lnSpc>
                <a:spcPct val="140000"/>
              </a:lnSpc>
              <a:buSzPct val="100000"/>
              <a:buAutoNum type="arabicParenR" startAt="3"/>
              <a:defRPr sz="5100"/>
            </a:pPr>
            <a:r>
              <a:t>   The robber was a man                                                                 </a:t>
            </a:r>
            <a:r>
              <a:rPr b="1"/>
              <a:t>T  F  ?</a:t>
            </a:r>
          </a:p>
          <a:p>
            <a:pPr marL="671688" indent="-671688" algn="l" defTabSz="914400">
              <a:lnSpc>
                <a:spcPct val="140000"/>
              </a:lnSpc>
              <a:buSzPct val="100000"/>
              <a:buAutoNum type="arabicParenR" startAt="3"/>
              <a:defRPr sz="5100"/>
            </a:pPr>
            <a:r>
              <a:t>   The man who appeared did not demand money                         </a:t>
            </a:r>
            <a:r>
              <a:rPr b="1"/>
              <a:t>T  F  ?</a:t>
            </a:r>
          </a:p>
          <a:p>
            <a:pPr marL="755650" indent="-755650" algn="l" defTabSz="914400">
              <a:lnSpc>
                <a:spcPct val="140000"/>
              </a:lnSpc>
              <a:defRPr sz="5100"/>
            </a:pPr>
            <a:r>
              <a:t>5)    The man who opened the cash register was the owner              </a:t>
            </a:r>
            <a:r>
              <a:rPr b="1"/>
              <a:t>T  F  ?</a:t>
            </a:r>
          </a:p>
          <a:p>
            <a:pPr marL="671688" indent="-671688" algn="l" defTabSz="914400">
              <a:lnSpc>
                <a:spcPct val="170000"/>
              </a:lnSpc>
              <a:buSzPct val="100000"/>
              <a:buAutoNum type="arabicParenR" startAt="6"/>
              <a:defRPr sz="5100"/>
            </a:pPr>
            <a:r>
              <a:t>   The store owner scooped up the contents of the register            </a:t>
            </a:r>
            <a:r>
              <a:rPr b="1"/>
              <a:t>T  F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
        <p:nvSpPr>
          <p:cNvPr id="292" name="7)   Someone opened a cash register                                                T  F  ?…"/>
          <p:cNvSpPr txBox="1"/>
          <p:nvPr/>
        </p:nvSpPr>
        <p:spPr>
          <a:xfrm>
            <a:off x="1384445" y="6051572"/>
            <a:ext cx="21684209" cy="6107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lnSpc>
                <a:spcPct val="160000"/>
              </a:lnSpc>
              <a:defRPr sz="5100"/>
            </a:pPr>
            <a:r>
              <a:t> 7)   Someone opened a cash register                                                </a:t>
            </a:r>
            <a:r>
              <a:rPr b="1"/>
              <a:t>T  F  ?</a:t>
            </a:r>
            <a:r>
              <a:t>                                                                                                                                                                                                             </a:t>
            </a:r>
          </a:p>
          <a:p>
            <a:pPr marL="755650" indent="-755650" algn="l" defTabSz="914400">
              <a:lnSpc>
                <a:spcPct val="160000"/>
              </a:lnSpc>
              <a:defRPr sz="5100"/>
            </a:pPr>
            <a:r>
              <a:t> 8)   The man who demanded the money ran away                            </a:t>
            </a:r>
            <a:r>
              <a:rPr b="1"/>
              <a:t>T  F  ?</a:t>
            </a:r>
          </a:p>
          <a:p>
            <a:pPr algn="l" defTabSz="914400">
              <a:lnSpc>
                <a:spcPct val="160000"/>
              </a:lnSpc>
              <a:defRPr sz="4900"/>
            </a:pPr>
            <a:r>
              <a:t> 9)   The register contained an unspecified amount of cash                    </a:t>
            </a:r>
            <a:r>
              <a:rPr b="1"/>
              <a:t>T  F  ?</a:t>
            </a:r>
          </a:p>
          <a:p>
            <a:pPr algn="l" defTabSz="914400">
              <a:lnSpc>
                <a:spcPct val="120000"/>
              </a:lnSpc>
              <a:defRPr sz="4900"/>
            </a:pPr>
            <a:r>
              <a:t>10)  The story concerns a series of events in which </a:t>
            </a:r>
            <a:r>
              <a:rPr b="1"/>
              <a:t>3</a:t>
            </a:r>
            <a:r>
              <a:t> persons are referred to: </a:t>
            </a:r>
          </a:p>
          <a:p>
            <a:pPr lvl="6" algn="l" defTabSz="914400">
              <a:lnSpc>
                <a:spcPct val="120000"/>
              </a:lnSpc>
              <a:defRPr sz="4900"/>
            </a:pPr>
            <a:r>
              <a:t>   1.  the owner of the store,     2. a man who demanded money,</a:t>
            </a:r>
          </a:p>
          <a:p>
            <a:pPr lvl="6" algn="l" defTabSz="914400">
              <a:lnSpc>
                <a:spcPct val="120000"/>
              </a:lnSpc>
              <a:defRPr sz="4900"/>
            </a:pPr>
            <a:r>
              <a:t>   and 3.  a member of the police force  </a:t>
            </a:r>
            <a:r>
              <a:rPr sz="5100"/>
              <a:t>                                         </a:t>
            </a:r>
            <a:r>
              <a:rPr b="1"/>
              <a:t>T  F  ?</a:t>
            </a:r>
          </a:p>
        </p:txBody>
      </p:sp>
      <p:sp>
        <p:nvSpPr>
          <p:cNvPr id="293"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sp>
        <p:nvSpPr>
          <p:cNvPr id="296"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
        <p:nvSpPr>
          <p:cNvPr id="297" name="A man appeared after the owner had turned off his store lights…"/>
          <p:cNvSpPr txBox="1"/>
          <p:nvPr/>
        </p:nvSpPr>
        <p:spPr>
          <a:xfrm>
            <a:off x="1933166" y="6034048"/>
            <a:ext cx="20748414" cy="687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39" bIns="91439">
            <a:spAutoFit/>
          </a:bodyPr>
          <a:lstStyle/>
          <a:p>
            <a:pPr marL="671688" indent="-671688" algn="l" defTabSz="914400">
              <a:lnSpc>
                <a:spcPct val="170000"/>
              </a:lnSpc>
              <a:spcBef>
                <a:spcPts val="5500"/>
              </a:spcBef>
              <a:buSzPct val="100000"/>
              <a:buAutoNum type="arabicParenR"/>
              <a:defRPr sz="5100"/>
            </a:pPr>
            <a:r>
              <a:rPr dirty="0"/>
              <a:t>   A man appeared after the owner had turned off his store lights</a:t>
            </a:r>
          </a:p>
          <a:p>
            <a:pPr marL="671688" indent="-671688" algn="l" defTabSz="914400">
              <a:lnSpc>
                <a:spcPct val="170000"/>
              </a:lnSpc>
              <a:spcBef>
                <a:spcPts val="4000"/>
              </a:spcBef>
              <a:buSzPct val="100000"/>
              <a:buAutoNum type="arabicParenR" startAt="2"/>
              <a:defRPr sz="5100"/>
            </a:pPr>
            <a:r>
              <a:rPr dirty="0"/>
              <a:t>   The store owner’s age was not revealed in the story</a:t>
            </a:r>
          </a:p>
          <a:p>
            <a:pPr marL="671688" indent="-671688" algn="l" defTabSz="914400">
              <a:lnSpc>
                <a:spcPct val="170000"/>
              </a:lnSpc>
              <a:spcBef>
                <a:spcPts val="4000"/>
              </a:spcBef>
              <a:buSzPct val="100000"/>
              <a:buAutoNum type="arabicParenR" startAt="3"/>
              <a:defRPr sz="5100"/>
            </a:pPr>
            <a:r>
              <a:rPr dirty="0"/>
              <a:t>   The robber was a man </a:t>
            </a:r>
          </a:p>
          <a:p>
            <a:pPr marL="671688" indent="-671688" algn="l" defTabSz="914400">
              <a:lnSpc>
                <a:spcPct val="170000"/>
              </a:lnSpc>
              <a:spcBef>
                <a:spcPts val="4000"/>
              </a:spcBef>
              <a:buSzPct val="100000"/>
              <a:buAutoNum type="arabicParenR" startAt="3"/>
              <a:defRPr sz="5100"/>
            </a:pPr>
            <a:r>
              <a:rPr dirty="0"/>
              <a:t>   The man who appeared did not demand money </a:t>
            </a:r>
          </a:p>
        </p:txBody>
      </p:sp>
      <p:sp>
        <p:nvSpPr>
          <p:cNvPr id="298" name="?"/>
          <p:cNvSpPr txBox="1"/>
          <p:nvPr/>
        </p:nvSpPr>
        <p:spPr>
          <a:xfrm>
            <a:off x="21629977" y="6369177"/>
            <a:ext cx="838705" cy="9109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5100"/>
            </a:pPr>
            <a:r>
              <a:rPr b="1">
                <a:solidFill>
                  <a:srgbClr val="800000"/>
                </a:solidFill>
                <a:uFill>
                  <a:solidFill>
                    <a:srgbClr val="800000"/>
                  </a:solidFill>
                </a:uFill>
              </a:rPr>
              <a:t>?</a:t>
            </a:r>
            <a:r>
              <a:rPr b="1">
                <a:solidFill>
                  <a:srgbClr val="FF0000"/>
                </a:solidFill>
                <a:uFill>
                  <a:solidFill>
                    <a:srgbClr val="FF0000"/>
                  </a:solidFill>
                </a:uFill>
              </a:rPr>
              <a:t> </a:t>
            </a:r>
          </a:p>
        </p:txBody>
      </p:sp>
      <p:sp>
        <p:nvSpPr>
          <p:cNvPr id="299" name="T"/>
          <p:cNvSpPr txBox="1"/>
          <p:nvPr/>
        </p:nvSpPr>
        <p:spPr>
          <a:xfrm>
            <a:off x="21506584" y="8342936"/>
            <a:ext cx="838705" cy="910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5100"/>
            </a:pPr>
            <a:r>
              <a:rPr b="1">
                <a:solidFill>
                  <a:srgbClr val="800000"/>
                </a:solidFill>
                <a:uFill>
                  <a:solidFill>
                    <a:srgbClr val="800000"/>
                  </a:solidFill>
                </a:uFill>
              </a:rPr>
              <a:t>T</a:t>
            </a:r>
            <a:r>
              <a:rPr b="1">
                <a:solidFill>
                  <a:srgbClr val="FF0000"/>
                </a:solidFill>
                <a:uFill>
                  <a:solidFill>
                    <a:srgbClr val="FF0000"/>
                  </a:solidFill>
                </a:uFill>
              </a:rPr>
              <a:t> </a:t>
            </a:r>
          </a:p>
        </p:txBody>
      </p:sp>
      <p:sp>
        <p:nvSpPr>
          <p:cNvPr id="300" name="Was there actually a robbery?"/>
          <p:cNvSpPr txBox="1"/>
          <p:nvPr/>
        </p:nvSpPr>
        <p:spPr>
          <a:xfrm>
            <a:off x="11093721" y="10043686"/>
            <a:ext cx="10116007" cy="910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5100"/>
            </a:pPr>
            <a:r>
              <a:rPr b="1" dirty="0">
                <a:solidFill>
                  <a:srgbClr val="FF0000"/>
                </a:solidFill>
                <a:uFill>
                  <a:solidFill>
                    <a:srgbClr val="FF0000"/>
                  </a:solidFill>
                </a:uFill>
              </a:rPr>
              <a:t> Was there actually a robbery? </a:t>
            </a:r>
          </a:p>
        </p:txBody>
      </p:sp>
      <p:sp>
        <p:nvSpPr>
          <p:cNvPr id="301" name="F"/>
          <p:cNvSpPr txBox="1"/>
          <p:nvPr/>
        </p:nvSpPr>
        <p:spPr>
          <a:xfrm>
            <a:off x="21397834" y="11892476"/>
            <a:ext cx="1056204" cy="910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5100"/>
            </a:pPr>
            <a:r>
              <a:rPr b="1" dirty="0">
                <a:solidFill>
                  <a:srgbClr val="800000"/>
                </a:solidFill>
                <a:uFill>
                  <a:solidFill>
                    <a:srgbClr val="800000"/>
                  </a:solidFill>
                </a:uFill>
              </a:rPr>
              <a:t>F</a:t>
            </a:r>
            <a:r>
              <a:rPr b="1" dirty="0">
                <a:solidFill>
                  <a:srgbClr val="FF0000"/>
                </a:solidFill>
                <a:uFill>
                  <a:solidFill>
                    <a:srgbClr val="FF0000"/>
                  </a:solidFill>
                </a:uFill>
              </a:rPr>
              <a:t> </a:t>
            </a:r>
          </a:p>
        </p:txBody>
      </p:sp>
      <p:sp>
        <p:nvSpPr>
          <p:cNvPr id="302" name="Are the ‘owner’ and the ‘businessman’ the same person?"/>
          <p:cNvSpPr txBox="1"/>
          <p:nvPr/>
        </p:nvSpPr>
        <p:spPr>
          <a:xfrm>
            <a:off x="3517208" y="7256754"/>
            <a:ext cx="17654384"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sz="51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Are the ‘owner’ and the ‘businessman’ the same person?</a:t>
            </a:r>
          </a:p>
        </p:txBody>
      </p:sp>
      <p:sp>
        <p:nvSpPr>
          <p:cNvPr id="303" name="?"/>
          <p:cNvSpPr txBox="1"/>
          <p:nvPr/>
        </p:nvSpPr>
        <p:spPr>
          <a:xfrm>
            <a:off x="21506584" y="10017347"/>
            <a:ext cx="838705" cy="910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5100"/>
            </a:pPr>
            <a:r>
              <a:rPr b="1" dirty="0">
                <a:solidFill>
                  <a:srgbClr val="800000"/>
                </a:solidFill>
                <a:uFill>
                  <a:solidFill>
                    <a:srgbClr val="800000"/>
                  </a:solidFill>
                </a:uFill>
              </a:rPr>
              <a:t>?</a:t>
            </a:r>
            <a:r>
              <a:rPr b="1" dirty="0">
                <a:solidFill>
                  <a:srgbClr val="FF0000"/>
                </a:solidFill>
                <a:uFill>
                  <a:solidFill>
                    <a:srgbClr val="FF0000"/>
                  </a:solidFill>
                </a:uFill>
              </a:rPr>
              <a:t> </a:t>
            </a:r>
          </a:p>
        </p:txBody>
      </p:sp>
      <p:sp>
        <p:nvSpPr>
          <p:cNvPr id="304" name="True"/>
          <p:cNvSpPr txBox="1"/>
          <p:nvPr/>
        </p:nvSpPr>
        <p:spPr>
          <a:xfrm>
            <a:off x="19433632" y="8338972"/>
            <a:ext cx="1506160"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sz="51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True</a:t>
            </a:r>
          </a:p>
        </p:txBody>
      </p:sp>
      <p:sp>
        <p:nvSpPr>
          <p:cNvPr id="305" name="False"/>
          <p:cNvSpPr txBox="1"/>
          <p:nvPr/>
        </p:nvSpPr>
        <p:spPr>
          <a:xfrm>
            <a:off x="19123635" y="11985795"/>
            <a:ext cx="1770554" cy="8297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sz="5100" b="1">
                <a:solidFill>
                  <a:srgbClr val="FF0000"/>
                </a:solidFill>
                <a:uFill>
                  <a:solidFill>
                    <a:srgbClr val="FF0000"/>
                  </a:solidFill>
                </a:uFill>
              </a:defRPr>
            </a:lvl1pPr>
          </a:lstStyle>
          <a:p>
            <a:pPr>
              <a:defRPr b="0">
                <a:solidFill>
                  <a:srgbClr val="000000"/>
                </a:solidFill>
                <a:uFillTx/>
              </a:defRPr>
            </a:pPr>
            <a:r>
              <a:rPr b="1" dirty="0">
                <a:solidFill>
                  <a:srgbClr val="FF0000"/>
                </a:solidFill>
                <a:uFill>
                  <a:solidFill>
                    <a:srgbClr val="FF0000"/>
                  </a:solidFill>
                </a:uFill>
              </a:rPr>
              <a:t>False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2" nodeType="clickEffect">
                                  <p:stCondLst>
                                    <p:cond delay="0"/>
                                  </p:stCondLst>
                                  <p:iterate>
                                    <p:tmAbs val="0"/>
                                  </p:iterate>
                                  <p:childTnLst>
                                    <p:set>
                                      <p:cBhvr>
                                        <p:cTn id="10" fill="hold"/>
                                        <p:tgtEl>
                                          <p:spTgt spid="302"/>
                                        </p:tgtEl>
                                        <p:attrNameLst>
                                          <p:attrName>style.visibility</p:attrName>
                                        </p:attrNameLst>
                                      </p:cBhvr>
                                      <p:to>
                                        <p:strVal val="visible"/>
                                      </p:to>
                                    </p:set>
                                    <p:animEffect transition="in" filter="wipe(left)">
                                      <p:cBhvr>
                                        <p:cTn id="11" dur="800"/>
                                        <p:tgtEl>
                                          <p:spTgt spid="30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3" nodeType="clickEffect">
                                  <p:stCondLst>
                                    <p:cond delay="0"/>
                                  </p:stCondLst>
                                  <p:iterate>
                                    <p:tmAbs val="0"/>
                                  </p:iterate>
                                  <p:childTnLst>
                                    <p:set>
                                      <p:cBhvr>
                                        <p:cTn id="15" fill="hold"/>
                                        <p:tgtEl>
                                          <p:spTgt spid="29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4" nodeType="clickEffect">
                                  <p:stCondLst>
                                    <p:cond delay="0"/>
                                  </p:stCondLst>
                                  <p:iterate>
                                    <p:tmAbs val="0"/>
                                  </p:iterate>
                                  <p:childTnLst>
                                    <p:set>
                                      <p:cBhvr>
                                        <p:cTn id="19" fill="hold"/>
                                        <p:tgtEl>
                                          <p:spTgt spid="304"/>
                                        </p:tgtEl>
                                        <p:attrNameLst>
                                          <p:attrName>style.visibility</p:attrName>
                                        </p:attrNameLst>
                                      </p:cBhvr>
                                      <p:to>
                                        <p:strVal val="visible"/>
                                      </p:to>
                                    </p:set>
                                    <p:animEffect transition="in" filter="wipe(left)">
                                      <p:cBhvr>
                                        <p:cTn id="20" dur="300"/>
                                        <p:tgtEl>
                                          <p:spTgt spid="30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5" nodeType="clickEffect">
                                  <p:stCondLst>
                                    <p:cond delay="0"/>
                                  </p:stCondLst>
                                  <p:iterate>
                                    <p:tmAbs val="0"/>
                                  </p:iterate>
                                  <p:childTnLst>
                                    <p:set>
                                      <p:cBhvr>
                                        <p:cTn id="24" fill="hold"/>
                                        <p:tgtEl>
                                          <p:spTgt spid="30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6" nodeType="clickEffect">
                                  <p:stCondLst>
                                    <p:cond delay="0"/>
                                  </p:stCondLst>
                                  <p:iterate>
                                    <p:tmAbs val="0"/>
                                  </p:iterate>
                                  <p:childTnLst>
                                    <p:set>
                                      <p:cBhvr>
                                        <p:cTn id="28" fill="hold"/>
                                        <p:tgtEl>
                                          <p:spTgt spid="300"/>
                                        </p:tgtEl>
                                        <p:attrNameLst>
                                          <p:attrName>style.visibility</p:attrName>
                                        </p:attrNameLst>
                                      </p:cBhvr>
                                      <p:to>
                                        <p:strVal val="visible"/>
                                      </p:to>
                                    </p:set>
                                    <p:animEffect transition="in" filter="wipe(left)">
                                      <p:cBhvr>
                                        <p:cTn id="29" dur="600"/>
                                        <p:tgtEl>
                                          <p:spTgt spid="30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7" nodeType="clickEffect">
                                  <p:stCondLst>
                                    <p:cond delay="0"/>
                                  </p:stCondLst>
                                  <p:iterate>
                                    <p:tmAbs val="0"/>
                                  </p:iterate>
                                  <p:childTnLst>
                                    <p:set>
                                      <p:cBhvr>
                                        <p:cTn id="33" fill="hold"/>
                                        <p:tgtEl>
                                          <p:spTgt spid="30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8" nodeType="clickEffect">
                                  <p:stCondLst>
                                    <p:cond delay="0"/>
                                  </p:stCondLst>
                                  <p:iterate>
                                    <p:tmAbs val="0"/>
                                  </p:iterate>
                                  <p:childTnLst>
                                    <p:set>
                                      <p:cBhvr>
                                        <p:cTn id="37" fill="hold"/>
                                        <p:tgtEl>
                                          <p:spTgt spid="305"/>
                                        </p:tgtEl>
                                        <p:attrNameLst>
                                          <p:attrName>style.visibility</p:attrName>
                                        </p:attrNameLst>
                                      </p:cBhvr>
                                      <p:to>
                                        <p:strVal val="visible"/>
                                      </p:to>
                                    </p:set>
                                    <p:animEffect transition="in" filter="wipe(left)">
                                      <p:cBhvr>
                                        <p:cTn id="38" dur="4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1" animBg="1" advAuto="0"/>
      <p:bldP spid="299" grpId="3" animBg="1" advAuto="0"/>
      <p:bldP spid="300" grpId="6" animBg="1" advAuto="0"/>
      <p:bldP spid="301" grpId="7" animBg="1" advAuto="0"/>
      <p:bldP spid="302" grpId="2" animBg="1" advAuto="0"/>
      <p:bldP spid="303" grpId="5" animBg="1" advAuto="0"/>
      <p:bldP spid="304" grpId="4" animBg="1" advAuto="0"/>
      <p:bldP spid="305" grpId="8"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sp>
        <p:nvSpPr>
          <p:cNvPr id="308" name="5)   The man who opened the cash register was the owner…"/>
          <p:cNvSpPr txBox="1"/>
          <p:nvPr/>
        </p:nvSpPr>
        <p:spPr>
          <a:xfrm>
            <a:off x="2049078" y="5778500"/>
            <a:ext cx="20716044" cy="5653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marL="755650" indent="-755650" algn="l" defTabSz="914400">
              <a:lnSpc>
                <a:spcPct val="170000"/>
              </a:lnSpc>
              <a:spcBef>
                <a:spcPts val="3400"/>
              </a:spcBef>
              <a:defRPr sz="5100"/>
            </a:pPr>
            <a:r>
              <a:rPr dirty="0"/>
              <a:t>5)   The man who opened the cash register was the owner</a:t>
            </a:r>
          </a:p>
          <a:p>
            <a:pPr marL="671688" indent="-671688" algn="l" defTabSz="914400">
              <a:lnSpc>
                <a:spcPct val="170000"/>
              </a:lnSpc>
              <a:spcBef>
                <a:spcPts val="3400"/>
              </a:spcBef>
              <a:buSzPct val="100000"/>
              <a:buAutoNum type="arabicParenR" startAt="6"/>
              <a:defRPr sz="5100"/>
            </a:pPr>
            <a:r>
              <a:rPr dirty="0"/>
              <a:t>  The store owner scooped up the contents of the register</a:t>
            </a:r>
          </a:p>
          <a:p>
            <a:pPr marL="671688" indent="-671688" algn="l" defTabSz="914400">
              <a:lnSpc>
                <a:spcPct val="170000"/>
              </a:lnSpc>
              <a:spcBef>
                <a:spcPts val="800"/>
              </a:spcBef>
              <a:buSzPct val="100000"/>
              <a:buAutoNum type="arabicParenR" startAt="6"/>
              <a:defRPr sz="5100"/>
            </a:pPr>
            <a:r>
              <a:rPr dirty="0"/>
              <a:t>  Someone opened a cash register </a:t>
            </a:r>
          </a:p>
          <a:p>
            <a:pPr marL="755650" indent="-755650" algn="l" defTabSz="914400">
              <a:lnSpc>
                <a:spcPct val="170000"/>
              </a:lnSpc>
              <a:spcBef>
                <a:spcPts val="3400"/>
              </a:spcBef>
              <a:defRPr sz="5100"/>
            </a:pPr>
            <a:r>
              <a:rPr dirty="0"/>
              <a:t>8)   The man who demanded the money ran away</a:t>
            </a:r>
          </a:p>
        </p:txBody>
      </p:sp>
      <p:sp>
        <p:nvSpPr>
          <p:cNvPr id="309" name="The owner could have been female"/>
          <p:cNvSpPr txBox="1"/>
          <p:nvPr/>
        </p:nvSpPr>
        <p:spPr>
          <a:xfrm>
            <a:off x="11048076" y="6884871"/>
            <a:ext cx="10079039"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b="1">
                <a:solidFill>
                  <a:srgbClr val="FF0000"/>
                </a:solidFill>
                <a:uFill>
                  <a:solidFill>
                    <a:srgbClr val="FF0000"/>
                  </a:solidFill>
                </a:uFill>
              </a:defRPr>
            </a:lvl1pPr>
          </a:lstStyle>
          <a:p>
            <a:pPr>
              <a:defRPr sz="3200" b="0">
                <a:solidFill>
                  <a:srgbClr val="000000"/>
                </a:solidFill>
                <a:uFillTx/>
              </a:defRPr>
            </a:pPr>
            <a:r>
              <a:rPr sz="4600" b="1" dirty="0">
                <a:solidFill>
                  <a:srgbClr val="FF0000"/>
                </a:solidFill>
                <a:uFill>
                  <a:solidFill>
                    <a:srgbClr val="FF0000"/>
                  </a:solidFill>
                </a:uFill>
              </a:rPr>
              <a:t> The owner could have been female</a:t>
            </a:r>
          </a:p>
        </p:txBody>
      </p:sp>
      <p:sp>
        <p:nvSpPr>
          <p:cNvPr id="310" name="We don’t know who scooped them up"/>
          <p:cNvSpPr txBox="1"/>
          <p:nvPr/>
        </p:nvSpPr>
        <p:spPr>
          <a:xfrm>
            <a:off x="10311159" y="8679016"/>
            <a:ext cx="10732692"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3200"/>
            </a:pPr>
            <a:r>
              <a:rPr sz="4600" b="1" dirty="0">
                <a:solidFill>
                  <a:srgbClr val="FF0000"/>
                </a:solidFill>
                <a:uFill>
                  <a:solidFill>
                    <a:srgbClr val="FF0000"/>
                  </a:solidFill>
                </a:uFill>
              </a:rPr>
              <a:t>We don’t know </a:t>
            </a:r>
            <a:r>
              <a:rPr sz="4600" b="1" u="sng" dirty="0">
                <a:solidFill>
                  <a:srgbClr val="FF0000"/>
                </a:solidFill>
                <a:uFill>
                  <a:solidFill>
                    <a:srgbClr val="FF0000"/>
                  </a:solidFill>
                </a:uFill>
              </a:rPr>
              <a:t>who</a:t>
            </a:r>
            <a:r>
              <a:rPr sz="4600" b="1" dirty="0">
                <a:solidFill>
                  <a:srgbClr val="FF0000"/>
                </a:solidFill>
                <a:uFill>
                  <a:solidFill>
                    <a:srgbClr val="FF0000"/>
                  </a:solidFill>
                </a:uFill>
              </a:rPr>
              <a:t> scooped them up</a:t>
            </a:r>
          </a:p>
        </p:txBody>
      </p:sp>
      <p:sp>
        <p:nvSpPr>
          <p:cNvPr id="311" name="T"/>
          <p:cNvSpPr txBox="1"/>
          <p:nvPr/>
        </p:nvSpPr>
        <p:spPr>
          <a:xfrm>
            <a:off x="21636702" y="9489682"/>
            <a:ext cx="793996"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3200"/>
            </a:pPr>
            <a:r>
              <a:rPr sz="4600" b="1" dirty="0">
                <a:solidFill>
                  <a:srgbClr val="800000"/>
                </a:solidFill>
                <a:uFill>
                  <a:solidFill>
                    <a:srgbClr val="800000"/>
                  </a:solidFill>
                </a:uFill>
              </a:rPr>
              <a:t>T</a:t>
            </a:r>
            <a:r>
              <a:rPr sz="4600" b="1" dirty="0">
                <a:solidFill>
                  <a:srgbClr val="FF0000"/>
                </a:solidFill>
                <a:uFill>
                  <a:solidFill>
                    <a:srgbClr val="FF0000"/>
                  </a:solidFill>
                </a:uFill>
              </a:rPr>
              <a:t> </a:t>
            </a:r>
          </a:p>
        </p:txBody>
      </p:sp>
      <p:sp>
        <p:nvSpPr>
          <p:cNvPr id="312" name="He ‘sped’ away; was it on foot, by bike, or in a car?"/>
          <p:cNvSpPr txBox="1"/>
          <p:nvPr/>
        </p:nvSpPr>
        <p:spPr>
          <a:xfrm>
            <a:off x="6764632" y="11757164"/>
            <a:ext cx="14520752"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3200"/>
            </a:pPr>
            <a:r>
              <a:rPr sz="4600" b="1" dirty="0">
                <a:solidFill>
                  <a:srgbClr val="FF0000"/>
                </a:solidFill>
                <a:uFill>
                  <a:solidFill>
                    <a:srgbClr val="FF0000"/>
                  </a:solidFill>
                </a:uFill>
              </a:rPr>
              <a:t>He ‘sped’ away; was it on foot, by bike, or in a car?</a:t>
            </a:r>
          </a:p>
        </p:txBody>
      </p:sp>
      <p:sp>
        <p:nvSpPr>
          <p:cNvPr id="313"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
        <p:nvSpPr>
          <p:cNvPr id="314" name="?"/>
          <p:cNvSpPr txBox="1"/>
          <p:nvPr/>
        </p:nvSpPr>
        <p:spPr>
          <a:xfrm>
            <a:off x="21716968" y="6195768"/>
            <a:ext cx="63346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914400">
              <a:spcBef>
                <a:spcPts val="2800"/>
              </a:spcBef>
              <a:defRPr sz="3200"/>
            </a:pPr>
            <a:r>
              <a:rPr sz="4600" b="1" dirty="0">
                <a:solidFill>
                  <a:srgbClr val="800000"/>
                </a:solidFill>
                <a:uFill>
                  <a:solidFill>
                    <a:srgbClr val="800000"/>
                  </a:solidFill>
                </a:uFill>
              </a:rPr>
              <a:t>?</a:t>
            </a:r>
            <a:r>
              <a:rPr sz="4600" b="1" dirty="0">
                <a:solidFill>
                  <a:srgbClr val="FF0000"/>
                </a:solidFill>
                <a:uFill>
                  <a:solidFill>
                    <a:srgbClr val="FF0000"/>
                  </a:solidFill>
                </a:uFill>
              </a:rPr>
              <a:t> </a:t>
            </a:r>
          </a:p>
        </p:txBody>
      </p:sp>
      <p:sp>
        <p:nvSpPr>
          <p:cNvPr id="315" name="?"/>
          <p:cNvSpPr txBox="1"/>
          <p:nvPr/>
        </p:nvSpPr>
        <p:spPr>
          <a:xfrm>
            <a:off x="21716968" y="8060288"/>
            <a:ext cx="63346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914400">
              <a:spcBef>
                <a:spcPts val="2800"/>
              </a:spcBef>
              <a:defRPr sz="3200"/>
            </a:pPr>
            <a:r>
              <a:rPr sz="4600" b="1" dirty="0">
                <a:solidFill>
                  <a:srgbClr val="800000"/>
                </a:solidFill>
                <a:uFill>
                  <a:solidFill>
                    <a:srgbClr val="800000"/>
                  </a:solidFill>
                </a:uFill>
              </a:rPr>
              <a:t>?</a:t>
            </a:r>
            <a:r>
              <a:rPr sz="4600" b="1" dirty="0">
                <a:solidFill>
                  <a:srgbClr val="FF0000"/>
                </a:solidFill>
                <a:uFill>
                  <a:solidFill>
                    <a:srgbClr val="FF0000"/>
                  </a:solidFill>
                </a:uFill>
              </a:rPr>
              <a:t> </a:t>
            </a:r>
          </a:p>
        </p:txBody>
      </p:sp>
      <p:sp>
        <p:nvSpPr>
          <p:cNvPr id="316" name="?"/>
          <p:cNvSpPr txBox="1"/>
          <p:nvPr/>
        </p:nvSpPr>
        <p:spPr>
          <a:xfrm>
            <a:off x="21798123" y="11134168"/>
            <a:ext cx="47115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b="1">
                <a:solidFill>
                  <a:srgbClr val="800000"/>
                </a:solidFill>
                <a:uFill>
                  <a:solidFill>
                    <a:srgbClr val="800000"/>
                  </a:solidFill>
                </a:uFill>
              </a:defRPr>
            </a:lvl1pPr>
          </a:lstStyle>
          <a:p>
            <a:pPr>
              <a:defRPr sz="3200" b="0">
                <a:solidFill>
                  <a:srgbClr val="000000"/>
                </a:solidFill>
                <a:uFillTx/>
              </a:defRPr>
            </a:pPr>
            <a:r>
              <a:rPr sz="4600" b="1" dirty="0">
                <a:solidFill>
                  <a:srgbClr val="800000"/>
                </a:solidFill>
                <a:uFill>
                  <a:solidFill>
                    <a:srgbClr val="800000"/>
                  </a:solidFill>
                </a:uFill>
              </a:rPr>
              <a:t>?</a:t>
            </a:r>
          </a:p>
        </p:txBody>
      </p:sp>
      <p:sp>
        <p:nvSpPr>
          <p:cNvPr id="317" name="True"/>
          <p:cNvSpPr txBox="1"/>
          <p:nvPr/>
        </p:nvSpPr>
        <p:spPr>
          <a:xfrm>
            <a:off x="19639357" y="9533420"/>
            <a:ext cx="136970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b="1">
                <a:solidFill>
                  <a:srgbClr val="FF0000"/>
                </a:solidFill>
                <a:uFill>
                  <a:solidFill>
                    <a:srgbClr val="FF0000"/>
                  </a:solidFill>
                </a:uFill>
              </a:defRPr>
            </a:lvl1pPr>
          </a:lstStyle>
          <a:p>
            <a:pPr>
              <a:defRPr sz="3200" b="0">
                <a:solidFill>
                  <a:srgbClr val="000000"/>
                </a:solidFill>
                <a:uFillTx/>
              </a:defRPr>
            </a:pPr>
            <a:r>
              <a:rPr sz="4600" b="1" dirty="0">
                <a:solidFill>
                  <a:srgbClr val="FF0000"/>
                </a:solidFill>
                <a:uFill>
                  <a:solidFill>
                    <a:srgbClr val="FF0000"/>
                  </a:solidFill>
                </a:uFill>
              </a:rPr>
              <a:t>True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2" nodeType="clickEffect">
                                  <p:stCondLst>
                                    <p:cond delay="0"/>
                                  </p:stCondLst>
                                  <p:iterate>
                                    <p:tmAbs val="0"/>
                                  </p:iterate>
                                  <p:childTnLst>
                                    <p:set>
                                      <p:cBhvr>
                                        <p:cTn id="10" fill="hold"/>
                                        <p:tgtEl>
                                          <p:spTgt spid="309"/>
                                        </p:tgtEl>
                                        <p:attrNameLst>
                                          <p:attrName>style.visibility</p:attrName>
                                        </p:attrNameLst>
                                      </p:cBhvr>
                                      <p:to>
                                        <p:strVal val="visible"/>
                                      </p:to>
                                    </p:set>
                                    <p:animEffect transition="in" filter="wipe(left)">
                                      <p:cBhvr>
                                        <p:cTn id="11" dur="800"/>
                                        <p:tgtEl>
                                          <p:spTgt spid="30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3" nodeType="clickEffect">
                                  <p:stCondLst>
                                    <p:cond delay="0"/>
                                  </p:stCondLst>
                                  <p:iterate>
                                    <p:tmAbs val="0"/>
                                  </p:iterate>
                                  <p:childTnLst>
                                    <p:set>
                                      <p:cBhvr>
                                        <p:cTn id="15" fill="hold"/>
                                        <p:tgtEl>
                                          <p:spTgt spid="3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4" nodeType="clickEffect">
                                  <p:stCondLst>
                                    <p:cond delay="0"/>
                                  </p:stCondLst>
                                  <p:iterate>
                                    <p:tmAbs val="0"/>
                                  </p:iterate>
                                  <p:childTnLst>
                                    <p:set>
                                      <p:cBhvr>
                                        <p:cTn id="19" fill="hold"/>
                                        <p:tgtEl>
                                          <p:spTgt spid="310"/>
                                        </p:tgtEl>
                                        <p:attrNameLst>
                                          <p:attrName>style.visibility</p:attrName>
                                        </p:attrNameLst>
                                      </p:cBhvr>
                                      <p:to>
                                        <p:strVal val="visible"/>
                                      </p:to>
                                    </p:set>
                                    <p:animEffect transition="in" filter="wipe(left)">
                                      <p:cBhvr>
                                        <p:cTn id="20" dur="1000"/>
                                        <p:tgtEl>
                                          <p:spTgt spid="3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5" nodeType="clickEffect">
                                  <p:stCondLst>
                                    <p:cond delay="0"/>
                                  </p:stCondLst>
                                  <p:iterate>
                                    <p:tmAbs val="0"/>
                                  </p:iterate>
                                  <p:childTnLst>
                                    <p:set>
                                      <p:cBhvr>
                                        <p:cTn id="24" fill="hold"/>
                                        <p:tgtEl>
                                          <p:spTgt spid="3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6" nodeType="clickEffect">
                                  <p:stCondLst>
                                    <p:cond delay="0"/>
                                  </p:stCondLst>
                                  <p:iterate>
                                    <p:tmAbs val="0"/>
                                  </p:iterate>
                                  <p:childTnLst>
                                    <p:set>
                                      <p:cBhvr>
                                        <p:cTn id="28" fill="hold"/>
                                        <p:tgtEl>
                                          <p:spTgt spid="317"/>
                                        </p:tgtEl>
                                        <p:attrNameLst>
                                          <p:attrName>style.visibility</p:attrName>
                                        </p:attrNameLst>
                                      </p:cBhvr>
                                      <p:to>
                                        <p:strVal val="visible"/>
                                      </p:to>
                                    </p:set>
                                    <p:animEffect transition="in" filter="wipe(left)">
                                      <p:cBhvr>
                                        <p:cTn id="29" dur="400"/>
                                        <p:tgtEl>
                                          <p:spTgt spid="31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7" nodeType="clickEffect">
                                  <p:stCondLst>
                                    <p:cond delay="0"/>
                                  </p:stCondLst>
                                  <p:iterate>
                                    <p:tmAbs val="0"/>
                                  </p:iterate>
                                  <p:childTnLst>
                                    <p:set>
                                      <p:cBhvr>
                                        <p:cTn id="33" fill="hold"/>
                                        <p:tgtEl>
                                          <p:spTgt spid="31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8" nodeType="clickEffect">
                                  <p:stCondLst>
                                    <p:cond delay="0"/>
                                  </p:stCondLst>
                                  <p:iterate type="lt">
                                    <p:tmAbs val="100"/>
                                  </p:iterate>
                                  <p:childTnLst>
                                    <p:set>
                                      <p:cBhvr>
                                        <p:cTn id="37" fill="hold"/>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2" animBg="1" advAuto="0"/>
      <p:bldP spid="310" grpId="4" animBg="1" advAuto="0"/>
      <p:bldP spid="311" grpId="5" animBg="1" advAuto="0"/>
      <p:bldP spid="312" grpId="8" animBg="1" advAuto="0"/>
      <p:bldP spid="314" grpId="1" animBg="1" advAuto="0"/>
      <p:bldP spid="315" grpId="3" animBg="1" advAuto="0"/>
      <p:bldP spid="316" grpId="7" animBg="1" advAuto="0"/>
      <p:bldP spid="317" grpId="6"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
        <p:nvSpPr>
          <p:cNvPr id="320" name="The register contained an unspecified amount of cash…"/>
          <p:cNvSpPr txBox="1"/>
          <p:nvPr/>
        </p:nvSpPr>
        <p:spPr>
          <a:xfrm>
            <a:off x="1944232" y="5862691"/>
            <a:ext cx="19497789" cy="36474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marL="671688" indent="-671688" algn="l" defTabSz="914400">
              <a:lnSpc>
                <a:spcPct val="120000"/>
              </a:lnSpc>
              <a:spcBef>
                <a:spcPts val="2800"/>
              </a:spcBef>
              <a:buSzPct val="100000"/>
              <a:buAutoNum type="arabicParenR" startAt="9"/>
              <a:defRPr sz="4900"/>
            </a:pPr>
            <a:r>
              <a:rPr dirty="0"/>
              <a:t>    The register contained an unspecified amount of cash</a:t>
            </a:r>
          </a:p>
          <a:p>
            <a:pPr marL="671688" indent="-671688" algn="l" defTabSz="914400">
              <a:lnSpc>
                <a:spcPct val="60000"/>
              </a:lnSpc>
              <a:spcBef>
                <a:spcPts val="2100"/>
              </a:spcBef>
              <a:buSzPct val="100000"/>
              <a:buAutoNum type="arabicParenR" startAt="9"/>
              <a:defRPr sz="4900"/>
            </a:pPr>
            <a:endParaRPr dirty="0"/>
          </a:p>
          <a:p>
            <a:pPr marL="671688" indent="-671688" algn="l" defTabSz="914400">
              <a:lnSpc>
                <a:spcPct val="120000"/>
              </a:lnSpc>
              <a:spcBef>
                <a:spcPts val="2800"/>
              </a:spcBef>
              <a:buSzPct val="100000"/>
              <a:buAutoNum type="arabicParenR" startAt="10"/>
              <a:defRPr sz="4900"/>
            </a:pPr>
            <a:r>
              <a:rPr dirty="0"/>
              <a:t>   The story refers to three people:  the owner of the store, a man who demanded money, and a police officer.</a:t>
            </a:r>
          </a:p>
        </p:txBody>
      </p:sp>
      <p:sp>
        <p:nvSpPr>
          <p:cNvPr id="321" name="It might have been cheques, money-off vouchers, IOU’s!"/>
          <p:cNvSpPr txBox="1"/>
          <p:nvPr/>
        </p:nvSpPr>
        <p:spPr>
          <a:xfrm>
            <a:off x="5375508" y="6801823"/>
            <a:ext cx="16313252"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b="1">
                <a:solidFill>
                  <a:srgbClr val="FF0000"/>
                </a:solidFill>
                <a:uFill>
                  <a:solidFill>
                    <a:srgbClr val="FF0000"/>
                  </a:solidFill>
                </a:uFill>
              </a:defRPr>
            </a:lvl1pPr>
          </a:lstStyle>
          <a:p>
            <a:pPr>
              <a:defRPr sz="3200" b="0">
                <a:solidFill>
                  <a:srgbClr val="000000"/>
                </a:solidFill>
                <a:uFillTx/>
              </a:defRPr>
            </a:pPr>
            <a:r>
              <a:rPr sz="4600" b="1" dirty="0">
                <a:solidFill>
                  <a:srgbClr val="FF0000"/>
                </a:solidFill>
                <a:uFill>
                  <a:solidFill>
                    <a:srgbClr val="FF0000"/>
                  </a:solidFill>
                </a:uFill>
              </a:rPr>
              <a:t>It might have been cheques, money-off vouchers, IOU’s!</a:t>
            </a:r>
          </a:p>
        </p:txBody>
      </p:sp>
      <p:sp>
        <p:nvSpPr>
          <p:cNvPr id="322" name="If the businessman is the owner, True;   if not, False."/>
          <p:cNvSpPr txBox="1"/>
          <p:nvPr/>
        </p:nvSpPr>
        <p:spPr>
          <a:xfrm>
            <a:off x="6472100" y="9867585"/>
            <a:ext cx="15203687"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spcBef>
                <a:spcPts val="2800"/>
              </a:spcBef>
              <a:defRPr sz="3200"/>
            </a:pPr>
            <a:r>
              <a:rPr sz="4600" b="1" dirty="0">
                <a:solidFill>
                  <a:srgbClr val="FF0000"/>
                </a:solidFill>
                <a:uFill>
                  <a:solidFill>
                    <a:srgbClr val="FF0000"/>
                  </a:solidFill>
                </a:uFill>
              </a:rPr>
              <a:t> If the businessman </a:t>
            </a:r>
            <a:r>
              <a:rPr sz="4600" b="1" u="sng" dirty="0">
                <a:solidFill>
                  <a:srgbClr val="FF0000"/>
                </a:solidFill>
                <a:uFill>
                  <a:solidFill>
                    <a:srgbClr val="FF0000"/>
                  </a:solidFill>
                </a:uFill>
              </a:rPr>
              <a:t>is</a:t>
            </a:r>
            <a:r>
              <a:rPr sz="4600" b="1" dirty="0">
                <a:solidFill>
                  <a:srgbClr val="FF0000"/>
                </a:solidFill>
                <a:uFill>
                  <a:solidFill>
                    <a:srgbClr val="FF0000"/>
                  </a:solidFill>
                </a:uFill>
              </a:rPr>
              <a:t> the owner, True;   if not, False.</a:t>
            </a:r>
          </a:p>
        </p:txBody>
      </p:sp>
      <p:sp>
        <p:nvSpPr>
          <p:cNvPr id="323"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
        <p:nvSpPr>
          <p:cNvPr id="324" name="?"/>
          <p:cNvSpPr txBox="1"/>
          <p:nvPr/>
        </p:nvSpPr>
        <p:spPr>
          <a:xfrm>
            <a:off x="21913519" y="5943449"/>
            <a:ext cx="47115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b="1">
                <a:solidFill>
                  <a:srgbClr val="800000"/>
                </a:solidFill>
                <a:uFill>
                  <a:solidFill>
                    <a:srgbClr val="800000"/>
                  </a:solidFill>
                </a:uFill>
              </a:defRPr>
            </a:lvl1pPr>
          </a:lstStyle>
          <a:p>
            <a:pPr>
              <a:defRPr sz="3200" b="0">
                <a:solidFill>
                  <a:srgbClr val="000000"/>
                </a:solidFill>
                <a:uFillTx/>
              </a:defRPr>
            </a:pPr>
            <a:r>
              <a:rPr sz="4600" b="1" dirty="0">
                <a:solidFill>
                  <a:srgbClr val="800000"/>
                </a:solidFill>
                <a:uFill>
                  <a:solidFill>
                    <a:srgbClr val="800000"/>
                  </a:solidFill>
                </a:uFill>
              </a:rPr>
              <a:t>?</a:t>
            </a:r>
          </a:p>
        </p:txBody>
      </p:sp>
      <p:sp>
        <p:nvSpPr>
          <p:cNvPr id="325" name="?"/>
          <p:cNvSpPr txBox="1"/>
          <p:nvPr/>
        </p:nvSpPr>
        <p:spPr>
          <a:xfrm>
            <a:off x="21913519" y="8887476"/>
            <a:ext cx="47115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a:spcBef>
                <a:spcPts val="2800"/>
              </a:spcBef>
              <a:defRPr b="1">
                <a:solidFill>
                  <a:srgbClr val="800000"/>
                </a:solidFill>
                <a:uFill>
                  <a:solidFill>
                    <a:srgbClr val="800000"/>
                  </a:solidFill>
                </a:uFill>
              </a:defRPr>
            </a:lvl1pPr>
          </a:lstStyle>
          <a:p>
            <a:pPr>
              <a:defRPr sz="3200" b="0">
                <a:solidFill>
                  <a:srgbClr val="000000"/>
                </a:solidFill>
                <a:uFillTx/>
              </a:defRPr>
            </a:pPr>
            <a:r>
              <a:rPr sz="4600" b="1" dirty="0">
                <a:solidFill>
                  <a:srgbClr val="800000"/>
                </a:solidFill>
                <a:uFill>
                  <a:solidFill>
                    <a:srgbClr val="800000"/>
                  </a:solidFill>
                </a:uFill>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2" nodeType="clickEffect">
                                  <p:stCondLst>
                                    <p:cond delay="0"/>
                                  </p:stCondLst>
                                  <p:iterate>
                                    <p:tmAbs val="0"/>
                                  </p:iterate>
                                  <p:childTnLst>
                                    <p:set>
                                      <p:cBhvr>
                                        <p:cTn id="10" fill="hold"/>
                                        <p:tgtEl>
                                          <p:spTgt spid="321"/>
                                        </p:tgtEl>
                                        <p:attrNameLst>
                                          <p:attrName>style.visibility</p:attrName>
                                        </p:attrNameLst>
                                      </p:cBhvr>
                                      <p:to>
                                        <p:strVal val="visible"/>
                                      </p:to>
                                    </p:set>
                                    <p:animEffect transition="in" filter="wipe(left)">
                                      <p:cBhvr>
                                        <p:cTn id="11" dur="1000"/>
                                        <p:tgtEl>
                                          <p:spTgt spid="32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3" nodeType="clickEffect">
                                  <p:stCondLst>
                                    <p:cond delay="0"/>
                                  </p:stCondLst>
                                  <p:iterate>
                                    <p:tmAbs val="0"/>
                                  </p:iterate>
                                  <p:childTnLst>
                                    <p:set>
                                      <p:cBhvr>
                                        <p:cTn id="15" fill="hold"/>
                                        <p:tgtEl>
                                          <p:spTgt spid="32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4" nodeType="clickEffect">
                                  <p:stCondLst>
                                    <p:cond delay="0"/>
                                  </p:stCondLst>
                                  <p:iterate>
                                    <p:tmAbs val="0"/>
                                  </p:iterate>
                                  <p:childTnLst>
                                    <p:set>
                                      <p:cBhvr>
                                        <p:cTn id="19" fill="hold"/>
                                        <p:tgtEl>
                                          <p:spTgt spid="322"/>
                                        </p:tgtEl>
                                        <p:attrNameLst>
                                          <p:attrName>style.visibility</p:attrName>
                                        </p:attrNameLst>
                                      </p:cBhvr>
                                      <p:to>
                                        <p:strVal val="visible"/>
                                      </p:to>
                                    </p:set>
                                    <p:animEffect transition="in" filter="wipe(left)">
                                      <p:cBhvr>
                                        <p:cTn id="20"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2" animBg="1" advAuto="0"/>
      <p:bldP spid="322" grpId="4" animBg="1" advAuto="0"/>
      <p:bldP spid="324" grpId="1" animBg="1" advAuto="0"/>
      <p:bldP spid="325" grpId="3"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sp>
        <p:nvSpPr>
          <p:cNvPr id="328" name="TWO  are                True:                  Numbers 2 &amp; 7…"/>
          <p:cNvSpPr txBox="1"/>
          <p:nvPr/>
        </p:nvSpPr>
        <p:spPr>
          <a:xfrm>
            <a:off x="1890932" y="7862809"/>
            <a:ext cx="18921607" cy="18888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spcBef>
                <a:spcPts val="1800"/>
              </a:spcBef>
              <a:defRPr sz="5100"/>
            </a:pPr>
            <a:r>
              <a:rPr b="1">
                <a:solidFill>
                  <a:srgbClr val="800000"/>
                </a:solidFill>
                <a:uFill>
                  <a:solidFill>
                    <a:srgbClr val="800000"/>
                  </a:solidFill>
                </a:uFill>
              </a:rPr>
              <a:t>      TWO  are                True:                  Numbers 2 &amp; 7</a:t>
            </a:r>
          </a:p>
          <a:p>
            <a:pPr algn="l" defTabSz="914400">
              <a:spcBef>
                <a:spcPts val="1800"/>
              </a:spcBef>
              <a:defRPr sz="5100"/>
            </a:pPr>
            <a:r>
              <a:rPr b="1">
                <a:solidFill>
                  <a:srgbClr val="800000"/>
                </a:solidFill>
                <a:uFill>
                  <a:solidFill>
                    <a:srgbClr val="800000"/>
                  </a:solidFill>
                </a:uFill>
              </a:rPr>
              <a:t>      SEVEN are   ‘?’  = ‘unable to tell’    Nos.  1, 3, 5, 6, 8, 9, 10</a:t>
            </a:r>
          </a:p>
        </p:txBody>
      </p:sp>
      <p:sp>
        <p:nvSpPr>
          <p:cNvPr id="329" name="A businessman had just turned off the lights in the store when a man appeared and demanded money.   The owner opened a cash register. The contents of the cash register were scooped up and the man sped away. A member of the police force was notified promp"/>
          <p:cNvSpPr txBox="1"/>
          <p:nvPr/>
        </p:nvSpPr>
        <p:spPr>
          <a:xfrm>
            <a:off x="1371061" y="879660"/>
            <a:ext cx="21490069" cy="472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spcBef>
                <a:spcPts val="2800"/>
              </a:spcBef>
              <a:defRPr sz="6300" b="1"/>
            </a:lvl1pPr>
          </a:lstStyle>
          <a:p>
            <a:pPr>
              <a:defRPr b="0"/>
            </a:pPr>
            <a:r>
              <a:rPr b="1"/>
              <a:t>A businessman had just turned off the lights in the store when a man appeared and demanded money.   The owner opened a cash register. The contents of the cash register were scooped up and the man sped away. A member of the police force was notified promptly.</a:t>
            </a:r>
          </a:p>
        </p:txBody>
      </p:sp>
      <p:sp>
        <p:nvSpPr>
          <p:cNvPr id="330" name="Unlike the Bible, this puzzle was designed to catch you out!…"/>
          <p:cNvSpPr txBox="1"/>
          <p:nvPr/>
        </p:nvSpPr>
        <p:spPr>
          <a:xfrm>
            <a:off x="3632924" y="10139245"/>
            <a:ext cx="16966344"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spcBef>
                <a:spcPts val="1200"/>
              </a:spcBef>
              <a:defRPr sz="4800" i="0">
                <a:latin typeface="Avenir Next Regular"/>
                <a:ea typeface="Avenir Next Regular"/>
                <a:cs typeface="Avenir Next Regular"/>
                <a:sym typeface="Avenir Next Regular"/>
              </a:defRPr>
            </a:pPr>
            <a:r>
              <a:t>Unlike the Bible, this puzzle was </a:t>
            </a:r>
            <a:r>
              <a:rPr i="1"/>
              <a:t>designed</a:t>
            </a:r>
            <a:r>
              <a:t> to catch you out!</a:t>
            </a:r>
          </a:p>
          <a:p>
            <a:pPr defTabSz="457200">
              <a:spcBef>
                <a:spcPts val="1200"/>
              </a:spcBef>
              <a:defRPr sz="4800" i="0">
                <a:latin typeface="Avenir Next Regular"/>
                <a:ea typeface="Avenir Next Regular"/>
                <a:cs typeface="Avenir Next Regular"/>
                <a:sym typeface="Avenir Next Regular"/>
              </a:defRPr>
            </a:pPr>
            <a:r>
              <a:t>It makes one simple point: </a:t>
            </a:r>
          </a:p>
        </p:txBody>
      </p:sp>
      <p:sp>
        <p:nvSpPr>
          <p:cNvPr id="331" name="So  ONE   statement is False:               Number     4"/>
          <p:cNvSpPr txBox="1"/>
          <p:nvPr/>
        </p:nvSpPr>
        <p:spPr>
          <a:xfrm>
            <a:off x="1902680" y="6824144"/>
            <a:ext cx="15447840"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914400">
              <a:defRPr sz="5100"/>
            </a:pPr>
            <a:r>
              <a:t>So  </a:t>
            </a:r>
            <a:r>
              <a:rPr b="1">
                <a:solidFill>
                  <a:srgbClr val="800000"/>
                </a:solidFill>
                <a:uFill>
                  <a:solidFill>
                    <a:srgbClr val="800000"/>
                  </a:solidFill>
                </a:uFill>
              </a:rPr>
              <a:t>ONE   statement is False:               Number     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28">
                                            <p:bg/>
                                          </p:spTgt>
                                        </p:tgtEl>
                                        <p:attrNameLst>
                                          <p:attrName>style.visibility</p:attrName>
                                        </p:attrNameLst>
                                      </p:cBhvr>
                                      <p:to>
                                        <p:strVal val="visible"/>
                                      </p:to>
                                    </p:set>
                                    <p:animEffect transition="in" filter="wipe(left)">
                                      <p:cBhvr>
                                        <p:cTn id="7" dur="2000"/>
                                        <p:tgtEl>
                                          <p:spTgt spid="328">
                                            <p:bg/>
                                          </p:spTgt>
                                        </p:tgtEl>
                                      </p:cBhvr>
                                    </p:animEffect>
                                  </p:childTnLst>
                                </p:cTn>
                              </p:par>
                              <p:par>
                                <p:cTn id="8" presetID="22" presetClass="entr" presetSubtype="8" fill="hold" grpId="1" nodeType="withEffect">
                                  <p:stCondLst>
                                    <p:cond delay="0"/>
                                  </p:stCondLst>
                                  <p:iterate>
                                    <p:tmAbs val="0"/>
                                  </p:iterate>
                                  <p:childTnLst>
                                    <p:set>
                                      <p:cBhvr>
                                        <p:cTn id="9" fill="hold"/>
                                        <p:tgtEl>
                                          <p:spTgt spid="328">
                                            <p:txEl>
                                              <p:pRg st="0" end="0"/>
                                            </p:txEl>
                                          </p:spTgt>
                                        </p:tgtEl>
                                        <p:attrNameLst>
                                          <p:attrName>style.visibility</p:attrName>
                                        </p:attrNameLst>
                                      </p:cBhvr>
                                      <p:to>
                                        <p:strVal val="visible"/>
                                      </p:to>
                                    </p:set>
                                    <p:animEffect transition="in" filter="wipe(left)">
                                      <p:cBhvr>
                                        <p:cTn id="10" dur="2000"/>
                                        <p:tgtEl>
                                          <p:spTgt spid="32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328">
                                            <p:txEl>
                                              <p:pRg st="1" end="1"/>
                                            </p:txEl>
                                          </p:spTgt>
                                        </p:tgtEl>
                                        <p:attrNameLst>
                                          <p:attrName>style.visibility</p:attrName>
                                        </p:attrNameLst>
                                      </p:cBhvr>
                                      <p:to>
                                        <p:strVal val="visible"/>
                                      </p:to>
                                    </p:set>
                                    <p:animEffect transition="in" filter="wipe(left)">
                                      <p:cBhvr>
                                        <p:cTn id="15" dur="2000"/>
                                        <p:tgtEl>
                                          <p:spTgt spid="32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2" nodeType="clickEffect">
                                  <p:stCondLst>
                                    <p:cond delay="0"/>
                                  </p:stCondLst>
                                  <p:iterate>
                                    <p:tmAbs val="0"/>
                                  </p:iterate>
                                  <p:childTnLst>
                                    <p:set>
                                      <p:cBhvr>
                                        <p:cTn id="19" fill="hold"/>
                                        <p:tgtEl>
                                          <p:spTgt spid="330"/>
                                        </p:tgtEl>
                                        <p:attrNameLst>
                                          <p:attrName>style.visibility</p:attrName>
                                        </p:attrNameLst>
                                      </p:cBhvr>
                                      <p:to>
                                        <p:strVal val="visible"/>
                                      </p:to>
                                    </p:set>
                                    <p:animEffect transition="in" filter="wipe(up)">
                                      <p:cBhvr>
                                        <p:cTn id="20" dur="700"/>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 grpId="1" build="p" bldLvl="5" animBg="1" advAuto="0"/>
      <p:bldP spid="330" grpId="2"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pic>
        <p:nvPicPr>
          <p:cNvPr id="33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33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336" name="Conclusion…"/>
          <p:cNvSpPr txBox="1"/>
          <p:nvPr/>
        </p:nvSpPr>
        <p:spPr>
          <a:xfrm>
            <a:off x="2840185" y="3865459"/>
            <a:ext cx="18703630" cy="5555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spcBef>
                <a:spcPts val="800"/>
              </a:spcBef>
              <a:defRPr sz="4800" b="1" i="0">
                <a:latin typeface="Avenir Next Regular"/>
                <a:ea typeface="Avenir Next Regular"/>
                <a:cs typeface="Avenir Next Regular"/>
                <a:sym typeface="Avenir Next Regular"/>
              </a:defRPr>
            </a:pPr>
            <a:r>
              <a:rPr dirty="0"/>
              <a:t>Conclusion   </a:t>
            </a:r>
          </a:p>
          <a:p>
            <a:pPr algn="just" defTabSz="457200">
              <a:spcBef>
                <a:spcPts val="2200"/>
              </a:spcBef>
              <a:defRPr sz="4800" i="0">
                <a:latin typeface="Avenir Next Regular"/>
                <a:ea typeface="Avenir Next Regular"/>
                <a:cs typeface="Avenir Next Regular"/>
                <a:sym typeface="Avenir Next Regular"/>
              </a:defRPr>
            </a:pPr>
            <a:r>
              <a:rPr dirty="0"/>
              <a:t>Our conscious minds are brilliant - but not to be trusted!</a:t>
            </a:r>
            <a:r>
              <a:rPr u="sng" dirty="0"/>
              <a:t>              We often skim-read the Bible, ignore the detail and assume things.</a:t>
            </a:r>
            <a:r>
              <a:rPr b="1" dirty="0"/>
              <a:t> </a:t>
            </a:r>
            <a:r>
              <a:rPr dirty="0"/>
              <a:t>We tend to give as little time to our daily Bible reading as we gave to first reading the police incident! </a:t>
            </a:r>
          </a:p>
          <a:p>
            <a:pPr algn="just" defTabSz="457200">
              <a:defRPr sz="2133" b="1"/>
            </a:pPr>
            <a:r>
              <a:rPr sz="4800" dirty="0">
                <a:latin typeface="Avenir Next Regular"/>
                <a:ea typeface="Avenir Next Regular"/>
                <a:cs typeface="Avenir Next Regular"/>
                <a:sym typeface="Avenir Next Regular"/>
              </a:rPr>
              <a:t>When we approach God’s Word, we must give it our time and our full attention</a:t>
            </a:r>
            <a:r>
              <a:rPr sz="4800" i="0" dirty="0">
                <a:latin typeface="Avenir Next Regular"/>
                <a:ea typeface="Avenir Next Regular"/>
                <a:cs typeface="Avenir Next Regular"/>
                <a:sym typeface="Avenir Next Regular"/>
              </a:rPr>
              <a:t>. </a:t>
            </a:r>
          </a:p>
        </p:txBody>
      </p:sp>
      <p:sp>
        <p:nvSpPr>
          <p:cNvPr id="337" name="The Approach    cont"/>
          <p:cNvSpPr txBox="1"/>
          <p:nvPr/>
        </p:nvSpPr>
        <p:spPr>
          <a:xfrm>
            <a:off x="1027207" y="11895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pic>
        <p:nvPicPr>
          <p:cNvPr id="340"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341"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342" name="Conclusion  continued…"/>
          <p:cNvSpPr txBox="1"/>
          <p:nvPr/>
        </p:nvSpPr>
        <p:spPr>
          <a:xfrm>
            <a:off x="2835080" y="3467099"/>
            <a:ext cx="15102810" cy="551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spcBef>
                <a:spcPts val="800"/>
              </a:spcBef>
              <a:defRPr sz="4800" b="1" i="0">
                <a:latin typeface="Avenir Next Regular"/>
                <a:ea typeface="Avenir Next Regular"/>
                <a:cs typeface="Avenir Next Regular"/>
                <a:sym typeface="Avenir Next Regular"/>
              </a:defRPr>
            </a:pPr>
            <a:r>
              <a:t>Conclusion  </a:t>
            </a:r>
            <a:r>
              <a:rPr b="0" i="1"/>
              <a:t>continued</a:t>
            </a:r>
            <a:r>
              <a:t>   </a:t>
            </a:r>
          </a:p>
          <a:p>
            <a:pPr algn="just" defTabSz="457200">
              <a:spcBef>
                <a:spcPts val="2200"/>
              </a:spcBef>
              <a:defRPr sz="4800" i="0">
                <a:latin typeface="Avenir Next Regular"/>
                <a:ea typeface="Avenir Next Regular"/>
                <a:cs typeface="Avenir Next Regular"/>
                <a:sym typeface="Avenir Next Regular"/>
              </a:defRPr>
            </a:pPr>
            <a:r>
              <a:t>To read the Bible prayerfully, with expectant faith     and care, we need to guard against ignorance, preconceptions  and  careless  assumptions.  </a:t>
            </a:r>
          </a:p>
          <a:p>
            <a:pPr algn="just" defTabSz="457200">
              <a:spcBef>
                <a:spcPts val="2200"/>
              </a:spcBef>
              <a:defRPr sz="4800" i="0">
                <a:latin typeface="Avenir Next Regular"/>
                <a:ea typeface="Avenir Next Regular"/>
                <a:cs typeface="Avenir Next Regular"/>
                <a:sym typeface="Avenir Next Regular"/>
              </a:defRPr>
            </a:pPr>
            <a:r>
              <a:t>If you remember nothing more than to read              the  Bible  </a:t>
            </a:r>
            <a:r>
              <a:rPr i="1"/>
              <a:t>carefully,</a:t>
            </a:r>
            <a:r>
              <a:t>   this  course  is  worthwhile!</a:t>
            </a:r>
          </a:p>
        </p:txBody>
      </p:sp>
      <p:sp>
        <p:nvSpPr>
          <p:cNvPr id="343" name="The Approach    cont"/>
          <p:cNvSpPr txBox="1"/>
          <p:nvPr/>
        </p:nvSpPr>
        <p:spPr>
          <a:xfrm>
            <a:off x="1027207" y="1202266"/>
            <a:ext cx="720812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The Approach    </a:t>
            </a:r>
            <a:r>
              <a:rPr sz="4800"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pic>
        <p:nvPicPr>
          <p:cNvPr id="346"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347"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348" name="Overview"/>
          <p:cNvSpPr txBox="1"/>
          <p:nvPr/>
        </p:nvSpPr>
        <p:spPr>
          <a:xfrm>
            <a:off x="1719775" y="1202266"/>
            <a:ext cx="350311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Overview</a:t>
            </a:r>
          </a:p>
        </p:txBody>
      </p:sp>
      <p:sp>
        <p:nvSpPr>
          <p:cNvPr id="349" name="We are going to work on the passage Mark 10:35-45 and practise the basics of handling the Word of God so we can learn to hear God speak. This will include: -"/>
          <p:cNvSpPr txBox="1"/>
          <p:nvPr/>
        </p:nvSpPr>
        <p:spPr>
          <a:xfrm>
            <a:off x="3363710" y="3303042"/>
            <a:ext cx="15308754"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defRPr sz="2133" i="0"/>
            </a:pPr>
            <a:r>
              <a:rPr sz="4800">
                <a:latin typeface="Avenir Next Regular"/>
                <a:ea typeface="Avenir Next Regular"/>
                <a:cs typeface="Avenir Next Regular"/>
                <a:sym typeface="Avenir Next Regular"/>
              </a:rPr>
              <a:t>We are going to work on the passage </a:t>
            </a:r>
            <a:r>
              <a:rPr sz="4800" b="1">
                <a:latin typeface="Avenir Next Regular"/>
                <a:ea typeface="Avenir Next Regular"/>
                <a:cs typeface="Avenir Next Regular"/>
                <a:sym typeface="Avenir Next Regular"/>
              </a:rPr>
              <a:t>Mark 10:35-45 </a:t>
            </a:r>
            <a:r>
              <a:rPr sz="4800">
                <a:latin typeface="Avenir Next Regular"/>
                <a:ea typeface="Avenir Next Regular"/>
                <a:cs typeface="Avenir Next Regular"/>
                <a:sym typeface="Avenir Next Regular"/>
              </a:rPr>
              <a:t>and practise the basics of handling the Word of God so we can learn to hear God speak. This will include: -</a:t>
            </a:r>
            <a:r>
              <a:rPr>
                <a:latin typeface="Times New Roman"/>
                <a:ea typeface="Times New Roman"/>
                <a:cs typeface="Times New Roman"/>
                <a:sym typeface="Times New Roman"/>
              </a:rPr>
              <a:t> </a:t>
            </a:r>
            <a:r>
              <a:t> </a:t>
            </a:r>
          </a:p>
        </p:txBody>
      </p:sp>
      <p:sp>
        <p:nvSpPr>
          <p:cNvPr id="350" name="LOOK…"/>
          <p:cNvSpPr txBox="1"/>
          <p:nvPr/>
        </p:nvSpPr>
        <p:spPr>
          <a:xfrm>
            <a:off x="6242469" y="6434666"/>
            <a:ext cx="4092679" cy="551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spcBef>
                <a:spcPts val="5000"/>
              </a:spcBef>
              <a:defRPr sz="6000" i="0">
                <a:latin typeface="Cooper Black"/>
                <a:ea typeface="Cooper Black"/>
                <a:cs typeface="Cooper Black"/>
                <a:sym typeface="Cooper Black"/>
              </a:defRPr>
            </a:pPr>
            <a:r>
              <a:rPr dirty="0">
                <a:solidFill>
                  <a:schemeClr val="accent4"/>
                </a:solidFill>
              </a:rPr>
              <a:t>LOOK</a:t>
            </a:r>
            <a:r>
              <a:rPr dirty="0"/>
              <a:t> </a:t>
            </a:r>
          </a:p>
          <a:p>
            <a:pPr algn="just" defTabSz="457200">
              <a:spcBef>
                <a:spcPts val="5000"/>
              </a:spcBef>
              <a:defRPr sz="6000" i="0">
                <a:latin typeface="Cooper Black"/>
                <a:ea typeface="Cooper Black"/>
                <a:cs typeface="Cooper Black"/>
                <a:sym typeface="Cooper Black"/>
              </a:defRPr>
            </a:pPr>
            <a:r>
              <a:rPr dirty="0"/>
              <a:t>  </a:t>
            </a:r>
            <a:r>
              <a:rPr dirty="0">
                <a:solidFill>
                  <a:schemeClr val="accent2"/>
                </a:solidFill>
              </a:rPr>
              <a:t>LEARN</a:t>
            </a:r>
          </a:p>
          <a:p>
            <a:pPr algn="just" defTabSz="457200">
              <a:spcBef>
                <a:spcPts val="5000"/>
              </a:spcBef>
              <a:defRPr sz="6000" i="0">
                <a:latin typeface="Cooper Black"/>
                <a:ea typeface="Cooper Black"/>
                <a:cs typeface="Cooper Black"/>
                <a:sym typeface="Cooper Black"/>
              </a:defRPr>
            </a:pPr>
            <a:r>
              <a:rPr dirty="0"/>
              <a:t>    </a:t>
            </a:r>
            <a:r>
              <a:rPr dirty="0">
                <a:solidFill>
                  <a:schemeClr val="accent5">
                    <a:hueOff val="-176146"/>
                    <a:satOff val="3665"/>
                    <a:lumOff val="-13986"/>
                  </a:schemeClr>
                </a:solidFill>
              </a:rPr>
              <a:t>LISTEN</a:t>
            </a:r>
          </a:p>
          <a:p>
            <a:pPr algn="just" defTabSz="457200">
              <a:spcBef>
                <a:spcPts val="5000"/>
              </a:spcBef>
              <a:defRPr sz="6000" i="0">
                <a:latin typeface="Cooper Black"/>
                <a:ea typeface="Cooper Black"/>
                <a:cs typeface="Cooper Black"/>
                <a:sym typeface="Cooper Black"/>
              </a:defRPr>
            </a:pPr>
            <a:r>
              <a:rPr dirty="0"/>
              <a:t>      </a:t>
            </a:r>
            <a:r>
              <a:rPr dirty="0">
                <a:solidFill>
                  <a:schemeClr val="accent1"/>
                </a:solidFill>
              </a:rPr>
              <a:t>LIVE</a:t>
            </a:r>
          </a:p>
        </p:txBody>
      </p:sp>
      <p:pic>
        <p:nvPicPr>
          <p:cNvPr id="351" name="Image" descr="Image"/>
          <p:cNvPicPr>
            <a:picLocks noChangeAspect="1"/>
          </p:cNvPicPr>
          <p:nvPr/>
        </p:nvPicPr>
        <p:blipFill>
          <a:blip r:embed="rId3"/>
          <a:stretch>
            <a:fillRect/>
          </a:stretch>
        </p:blipFill>
        <p:spPr>
          <a:xfrm>
            <a:off x="4279177" y="6295194"/>
            <a:ext cx="1138313" cy="1138312"/>
          </a:xfrm>
          <a:prstGeom prst="rect">
            <a:avLst/>
          </a:prstGeom>
          <a:ln w="12700">
            <a:miter lim="400000"/>
          </a:ln>
        </p:spPr>
      </p:pic>
      <p:pic>
        <p:nvPicPr>
          <p:cNvPr id="352" name="Image" descr="Image"/>
          <p:cNvPicPr>
            <a:picLocks noChangeAspect="1"/>
          </p:cNvPicPr>
          <p:nvPr/>
        </p:nvPicPr>
        <p:blipFill>
          <a:blip r:embed="rId4"/>
          <a:stretch>
            <a:fillRect/>
          </a:stretch>
        </p:blipFill>
        <p:spPr>
          <a:xfrm>
            <a:off x="4492733" y="7878732"/>
            <a:ext cx="1143001" cy="1143001"/>
          </a:xfrm>
          <a:prstGeom prst="rect">
            <a:avLst/>
          </a:prstGeom>
          <a:ln w="12700">
            <a:miter lim="400000"/>
          </a:ln>
        </p:spPr>
      </p:pic>
      <p:pic>
        <p:nvPicPr>
          <p:cNvPr id="353" name="Image" descr="Image"/>
          <p:cNvPicPr>
            <a:picLocks noChangeAspect="1"/>
          </p:cNvPicPr>
          <p:nvPr/>
        </p:nvPicPr>
        <p:blipFill>
          <a:blip r:embed="rId5"/>
          <a:stretch>
            <a:fillRect/>
          </a:stretch>
        </p:blipFill>
        <p:spPr>
          <a:xfrm>
            <a:off x="4708633" y="9464614"/>
            <a:ext cx="1143001" cy="1143001"/>
          </a:xfrm>
          <a:prstGeom prst="rect">
            <a:avLst/>
          </a:prstGeom>
          <a:ln w="12700">
            <a:miter lim="400000"/>
          </a:ln>
        </p:spPr>
      </p:pic>
      <p:pic>
        <p:nvPicPr>
          <p:cNvPr id="354" name="Image" descr="Image"/>
          <p:cNvPicPr>
            <a:picLocks noChangeAspect="1"/>
          </p:cNvPicPr>
          <p:nvPr/>
        </p:nvPicPr>
        <p:blipFill>
          <a:blip r:embed="rId6"/>
          <a:stretch>
            <a:fillRect/>
          </a:stretch>
        </p:blipFill>
        <p:spPr>
          <a:xfrm>
            <a:off x="5026133" y="11050496"/>
            <a:ext cx="1143001" cy="1143001"/>
          </a:xfrm>
          <a:prstGeom prst="rect">
            <a:avLst/>
          </a:prstGeom>
          <a:ln w="12700">
            <a:miter lim="400000"/>
          </a:ln>
        </p:spPr>
      </p:pic>
      <p:sp>
        <p:nvSpPr>
          <p:cNvPr id="355" name="What does it say?…"/>
          <p:cNvSpPr txBox="1"/>
          <p:nvPr/>
        </p:nvSpPr>
        <p:spPr>
          <a:xfrm>
            <a:off x="10505637" y="6532531"/>
            <a:ext cx="8046606" cy="53501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6400"/>
              </a:spcBef>
              <a:defRPr sz="4400" b="1">
                <a:latin typeface="Avenir Next Regular"/>
                <a:ea typeface="Avenir Next Regular"/>
                <a:cs typeface="Avenir Next Regular"/>
                <a:sym typeface="Avenir Next Regular"/>
              </a:defRPr>
            </a:pPr>
            <a:r>
              <a:rPr i="0" dirty="0"/>
              <a:t>What does it </a:t>
            </a:r>
            <a:r>
              <a:rPr dirty="0"/>
              <a:t>say?</a:t>
            </a:r>
          </a:p>
          <a:p>
            <a:pPr algn="l">
              <a:spcBef>
                <a:spcPts val="6600"/>
              </a:spcBef>
              <a:defRPr sz="4400" b="1">
                <a:latin typeface="Avenir Next Regular"/>
                <a:ea typeface="Avenir Next Regular"/>
                <a:cs typeface="Avenir Next Regular"/>
                <a:sym typeface="Avenir Next Regular"/>
              </a:defRPr>
            </a:pPr>
            <a:r>
              <a:rPr i="0" dirty="0"/>
              <a:t>   What does it </a:t>
            </a:r>
            <a:r>
              <a:rPr dirty="0"/>
              <a:t>mean?</a:t>
            </a:r>
          </a:p>
          <a:p>
            <a:pPr algn="l">
              <a:spcBef>
                <a:spcPts val="6600"/>
              </a:spcBef>
              <a:defRPr sz="4400" b="1">
                <a:latin typeface="Avenir Next Regular"/>
                <a:ea typeface="Avenir Next Regular"/>
                <a:cs typeface="Avenir Next Regular"/>
                <a:sym typeface="Avenir Next Regular"/>
              </a:defRPr>
            </a:pPr>
            <a:r>
              <a:rPr i="0" dirty="0"/>
              <a:t>      What is the</a:t>
            </a:r>
            <a:r>
              <a:rPr dirty="0"/>
              <a:t> message?</a:t>
            </a:r>
          </a:p>
          <a:p>
            <a:pPr algn="l">
              <a:spcBef>
                <a:spcPts val="6600"/>
              </a:spcBef>
              <a:defRPr sz="4400" b="1">
                <a:latin typeface="Avenir Next Regular"/>
                <a:ea typeface="Avenir Next Regular"/>
                <a:cs typeface="Avenir Next Regular"/>
                <a:sym typeface="Avenir Next Regular"/>
              </a:defRPr>
            </a:pPr>
            <a:r>
              <a:rPr i="0" dirty="0"/>
              <a:t>         How should I </a:t>
            </a:r>
            <a:r>
              <a:rPr dirty="0"/>
              <a:t>respond?</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51"/>
                                        </p:tgtEl>
                                        <p:attrNameLst>
                                          <p:attrName>style.visibility</p:attrName>
                                        </p:attrNameLst>
                                      </p:cBhvr>
                                      <p:to>
                                        <p:strVal val="visible"/>
                                      </p:to>
                                    </p:set>
                                    <p:animEffect transition="in" filter="wipe(left)">
                                      <p:cBhvr>
                                        <p:cTn id="7" dur="700"/>
                                        <p:tgtEl>
                                          <p:spTgt spid="351"/>
                                        </p:tgtEl>
                                      </p:cBhvr>
                                    </p:animEffect>
                                  </p:childTnLst>
                                </p:cTn>
                              </p:par>
                            </p:childTnLst>
                          </p:cTn>
                        </p:par>
                        <p:par>
                          <p:cTn id="8" fill="hold">
                            <p:stCondLst>
                              <p:cond delay="700"/>
                            </p:stCondLst>
                            <p:childTnLst>
                              <p:par>
                                <p:cTn id="9" presetID="22" presetClass="entr" presetSubtype="8" fill="hold" grpId="2" nodeType="afterEffect">
                                  <p:stCondLst>
                                    <p:cond delay="0"/>
                                  </p:stCondLst>
                                  <p:iterate>
                                    <p:tmAbs val="0"/>
                                  </p:iterate>
                                  <p:childTnLst>
                                    <p:set>
                                      <p:cBhvr>
                                        <p:cTn id="10" fill="hold"/>
                                        <p:tgtEl>
                                          <p:spTgt spid="352"/>
                                        </p:tgtEl>
                                        <p:attrNameLst>
                                          <p:attrName>style.visibility</p:attrName>
                                        </p:attrNameLst>
                                      </p:cBhvr>
                                      <p:to>
                                        <p:strVal val="visible"/>
                                      </p:to>
                                    </p:set>
                                    <p:animEffect transition="in" filter="wipe(left)">
                                      <p:cBhvr>
                                        <p:cTn id="11" dur="700"/>
                                        <p:tgtEl>
                                          <p:spTgt spid="352"/>
                                        </p:tgtEl>
                                      </p:cBhvr>
                                    </p:animEffect>
                                  </p:childTnLst>
                                </p:cTn>
                              </p:par>
                            </p:childTnLst>
                          </p:cTn>
                        </p:par>
                        <p:par>
                          <p:cTn id="12" fill="hold">
                            <p:stCondLst>
                              <p:cond delay="1400"/>
                            </p:stCondLst>
                            <p:childTnLst>
                              <p:par>
                                <p:cTn id="13" presetID="22" presetClass="entr" presetSubtype="8" fill="hold" grpId="3" nodeType="afterEffect">
                                  <p:stCondLst>
                                    <p:cond delay="0"/>
                                  </p:stCondLst>
                                  <p:iterate>
                                    <p:tmAbs val="0"/>
                                  </p:iterate>
                                  <p:childTnLst>
                                    <p:set>
                                      <p:cBhvr>
                                        <p:cTn id="14" fill="hold"/>
                                        <p:tgtEl>
                                          <p:spTgt spid="353"/>
                                        </p:tgtEl>
                                        <p:attrNameLst>
                                          <p:attrName>style.visibility</p:attrName>
                                        </p:attrNameLst>
                                      </p:cBhvr>
                                      <p:to>
                                        <p:strVal val="visible"/>
                                      </p:to>
                                    </p:set>
                                    <p:animEffect transition="in" filter="wipe(left)">
                                      <p:cBhvr>
                                        <p:cTn id="15" dur="700"/>
                                        <p:tgtEl>
                                          <p:spTgt spid="353"/>
                                        </p:tgtEl>
                                      </p:cBhvr>
                                    </p:animEffect>
                                  </p:childTnLst>
                                </p:cTn>
                              </p:par>
                            </p:childTnLst>
                          </p:cTn>
                        </p:par>
                        <p:par>
                          <p:cTn id="16" fill="hold">
                            <p:stCondLst>
                              <p:cond delay="2100"/>
                            </p:stCondLst>
                            <p:childTnLst>
                              <p:par>
                                <p:cTn id="17" presetID="22" presetClass="entr" presetSubtype="8" fill="hold" grpId="4" nodeType="afterEffect">
                                  <p:stCondLst>
                                    <p:cond delay="0"/>
                                  </p:stCondLst>
                                  <p:iterate>
                                    <p:tmAbs val="0"/>
                                  </p:iterate>
                                  <p:childTnLst>
                                    <p:set>
                                      <p:cBhvr>
                                        <p:cTn id="18" fill="hold"/>
                                        <p:tgtEl>
                                          <p:spTgt spid="354"/>
                                        </p:tgtEl>
                                        <p:attrNameLst>
                                          <p:attrName>style.visibility</p:attrName>
                                        </p:attrNameLst>
                                      </p:cBhvr>
                                      <p:to>
                                        <p:strVal val="visible"/>
                                      </p:to>
                                    </p:set>
                                    <p:animEffect transition="in" filter="wipe(left)">
                                      <p:cBhvr>
                                        <p:cTn id="19" dur="700"/>
                                        <p:tgtEl>
                                          <p:spTgt spid="354"/>
                                        </p:tgtEl>
                                      </p:cBhvr>
                                    </p:animEffect>
                                  </p:childTnLst>
                                </p:cTn>
                              </p:par>
                            </p:childTnLst>
                          </p:cTn>
                        </p:par>
                        <p:par>
                          <p:cTn id="20" fill="hold">
                            <p:stCondLst>
                              <p:cond delay="2800"/>
                            </p:stCondLst>
                            <p:childTnLst>
                              <p:par>
                                <p:cTn id="21" presetID="22" presetClass="entr" presetSubtype="1" fill="hold" grpId="5" nodeType="afterEffect">
                                  <p:stCondLst>
                                    <p:cond delay="200"/>
                                  </p:stCondLst>
                                  <p:iterate>
                                    <p:tmAbs val="0"/>
                                  </p:iterate>
                                  <p:childTnLst>
                                    <p:set>
                                      <p:cBhvr>
                                        <p:cTn id="22" fill="hold"/>
                                        <p:tgtEl>
                                          <p:spTgt spid="350"/>
                                        </p:tgtEl>
                                        <p:attrNameLst>
                                          <p:attrName>style.visibility</p:attrName>
                                        </p:attrNameLst>
                                      </p:cBhvr>
                                      <p:to>
                                        <p:strVal val="visible"/>
                                      </p:to>
                                    </p:set>
                                    <p:animEffect transition="in" filter="wipe(up)">
                                      <p:cBhvr>
                                        <p:cTn id="23" dur="4000"/>
                                        <p:tgtEl>
                                          <p:spTgt spid="35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6" nodeType="clickEffect">
                                  <p:stCondLst>
                                    <p:cond delay="0"/>
                                  </p:stCondLst>
                                  <p:iterate>
                                    <p:tmAbs val="0"/>
                                  </p:iterate>
                                  <p:childTnLst>
                                    <p:set>
                                      <p:cBhvr>
                                        <p:cTn id="27" fill="hold"/>
                                        <p:tgtEl>
                                          <p:spTgt spid="355">
                                            <p:bg/>
                                          </p:spTgt>
                                        </p:tgtEl>
                                        <p:attrNameLst>
                                          <p:attrName>style.visibility</p:attrName>
                                        </p:attrNameLst>
                                      </p:cBhvr>
                                      <p:to>
                                        <p:strVal val="visible"/>
                                      </p:to>
                                    </p:set>
                                    <p:animEffect transition="in" filter="wipe(left)">
                                      <p:cBhvr>
                                        <p:cTn id="28" dur="1000"/>
                                        <p:tgtEl>
                                          <p:spTgt spid="355">
                                            <p:bg/>
                                          </p:spTgt>
                                        </p:tgtEl>
                                      </p:cBhvr>
                                    </p:animEffect>
                                  </p:childTnLst>
                                </p:cTn>
                              </p:par>
                              <p:par>
                                <p:cTn id="29" presetID="22" presetClass="entr" presetSubtype="8" fill="hold" grpId="6" nodeType="withEffect">
                                  <p:stCondLst>
                                    <p:cond delay="0"/>
                                  </p:stCondLst>
                                  <p:iterate>
                                    <p:tmAbs val="0"/>
                                  </p:iterate>
                                  <p:childTnLst>
                                    <p:set>
                                      <p:cBhvr>
                                        <p:cTn id="30" fill="hold"/>
                                        <p:tgtEl>
                                          <p:spTgt spid="355">
                                            <p:txEl>
                                              <p:pRg st="0" end="0"/>
                                            </p:txEl>
                                          </p:spTgt>
                                        </p:tgtEl>
                                        <p:attrNameLst>
                                          <p:attrName>style.visibility</p:attrName>
                                        </p:attrNameLst>
                                      </p:cBhvr>
                                      <p:to>
                                        <p:strVal val="visible"/>
                                      </p:to>
                                    </p:set>
                                    <p:animEffect transition="in" filter="wipe(left)">
                                      <p:cBhvr>
                                        <p:cTn id="31" dur="1000"/>
                                        <p:tgtEl>
                                          <p:spTgt spid="35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6" nodeType="clickEffect">
                                  <p:stCondLst>
                                    <p:cond delay="0"/>
                                  </p:stCondLst>
                                  <p:iterate>
                                    <p:tmAbs val="0"/>
                                  </p:iterate>
                                  <p:childTnLst>
                                    <p:set>
                                      <p:cBhvr>
                                        <p:cTn id="35" fill="hold"/>
                                        <p:tgtEl>
                                          <p:spTgt spid="355">
                                            <p:txEl>
                                              <p:pRg st="1" end="1"/>
                                            </p:txEl>
                                          </p:spTgt>
                                        </p:tgtEl>
                                        <p:attrNameLst>
                                          <p:attrName>style.visibility</p:attrName>
                                        </p:attrNameLst>
                                      </p:cBhvr>
                                      <p:to>
                                        <p:strVal val="visible"/>
                                      </p:to>
                                    </p:set>
                                    <p:animEffect transition="in" filter="wipe(left)">
                                      <p:cBhvr>
                                        <p:cTn id="36" dur="1000"/>
                                        <p:tgtEl>
                                          <p:spTgt spid="355">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6" nodeType="clickEffect">
                                  <p:stCondLst>
                                    <p:cond delay="0"/>
                                  </p:stCondLst>
                                  <p:iterate>
                                    <p:tmAbs val="0"/>
                                  </p:iterate>
                                  <p:childTnLst>
                                    <p:set>
                                      <p:cBhvr>
                                        <p:cTn id="40" fill="hold"/>
                                        <p:tgtEl>
                                          <p:spTgt spid="355">
                                            <p:txEl>
                                              <p:pRg st="2" end="2"/>
                                            </p:txEl>
                                          </p:spTgt>
                                        </p:tgtEl>
                                        <p:attrNameLst>
                                          <p:attrName>style.visibility</p:attrName>
                                        </p:attrNameLst>
                                      </p:cBhvr>
                                      <p:to>
                                        <p:strVal val="visible"/>
                                      </p:to>
                                    </p:set>
                                    <p:animEffect transition="in" filter="wipe(left)">
                                      <p:cBhvr>
                                        <p:cTn id="41" dur="1000"/>
                                        <p:tgtEl>
                                          <p:spTgt spid="355">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6" nodeType="clickEffect">
                                  <p:stCondLst>
                                    <p:cond delay="0"/>
                                  </p:stCondLst>
                                  <p:iterate>
                                    <p:tmAbs val="0"/>
                                  </p:iterate>
                                  <p:childTnLst>
                                    <p:set>
                                      <p:cBhvr>
                                        <p:cTn id="45" fill="hold"/>
                                        <p:tgtEl>
                                          <p:spTgt spid="355">
                                            <p:txEl>
                                              <p:pRg st="3" end="3"/>
                                            </p:txEl>
                                          </p:spTgt>
                                        </p:tgtEl>
                                        <p:attrNameLst>
                                          <p:attrName>style.visibility</p:attrName>
                                        </p:attrNameLst>
                                      </p:cBhvr>
                                      <p:to>
                                        <p:strVal val="visible"/>
                                      </p:to>
                                    </p:set>
                                    <p:animEffect transition="in" filter="wipe(left)">
                                      <p:cBhvr>
                                        <p:cTn id="46" dur="1000"/>
                                        <p:tgtEl>
                                          <p:spTgt spid="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 grpId="5" animBg="1" advAuto="0"/>
      <p:bldP spid="351" grpId="1" animBg="1" advAuto="0"/>
      <p:bldP spid="352" grpId="2" animBg="1" advAuto="0"/>
      <p:bldP spid="353" grpId="3" animBg="1" advAuto="0"/>
      <p:bldP spid="354" grpId="4" animBg="1" advAuto="0"/>
      <p:bldP spid="355" grpId="6" uiExpan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 name="image.jpg" descr="image.jpg"/>
          <p:cNvPicPr>
            <a:picLocks noChangeAspect="1"/>
          </p:cNvPicPr>
          <p:nvPr/>
        </p:nvPicPr>
        <p:blipFill>
          <a:blip r:embed="rId2"/>
          <a:srcRect l="707"/>
          <a:stretch>
            <a:fillRect/>
          </a:stretch>
        </p:blipFill>
        <p:spPr>
          <a:xfrm>
            <a:off x="-39688" y="-2513070"/>
            <a:ext cx="24463311" cy="18410133"/>
          </a:xfrm>
          <a:prstGeom prst="rect">
            <a:avLst/>
          </a:prstGeom>
          <a:ln w="12700">
            <a:miter lim="400000"/>
          </a:ln>
        </p:spPr>
      </p:pic>
      <p:sp>
        <p:nvSpPr>
          <p:cNvPr id="35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pic>
        <p:nvPicPr>
          <p:cNvPr id="359" name="Image" descr="Image"/>
          <p:cNvPicPr>
            <a:picLocks noChangeAspect="1"/>
          </p:cNvPicPr>
          <p:nvPr/>
        </p:nvPicPr>
        <p:blipFill>
          <a:blip r:embed="rId3"/>
          <a:stretch>
            <a:fillRect/>
          </a:stretch>
        </p:blipFill>
        <p:spPr>
          <a:xfrm>
            <a:off x="771021" y="10534618"/>
            <a:ext cx="2378378" cy="235373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pic>
        <p:nvPicPr>
          <p:cNvPr id="362"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363"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364" name="The first task is to look carefully at the text itself before going on to look at its context in the rest of the Bible.…"/>
          <p:cNvSpPr txBox="1"/>
          <p:nvPr/>
        </p:nvSpPr>
        <p:spPr>
          <a:xfrm>
            <a:off x="1922722" y="3139740"/>
            <a:ext cx="19793765" cy="71084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The first task is to look carefully at the text itself before going on to look at its context in the rest of the Bible. </a:t>
            </a:r>
          </a:p>
          <a:p>
            <a:pPr>
              <a:spcBef>
                <a:spcPts val="2400"/>
              </a:spcBef>
              <a:defRPr sz="4800" b="1" i="0" u="sng">
                <a:latin typeface="Avenir Next Regular"/>
                <a:ea typeface="Avenir Next Regular"/>
                <a:cs typeface="Avenir Next Regular"/>
                <a:sym typeface="Avenir Next Regular"/>
              </a:defRPr>
            </a:pPr>
            <a:r>
              <a:t>Read Mark 10:35-45</a:t>
            </a:r>
            <a:endParaRPr sz="1600">
              <a:latin typeface="Times New Roman"/>
              <a:ea typeface="Times New Roman"/>
              <a:cs typeface="Times New Roman"/>
              <a:sym typeface="Times New Roman"/>
            </a:endParaRPr>
          </a:p>
          <a:p>
            <a:pPr algn="l">
              <a:spcBef>
                <a:spcPts val="2400"/>
              </a:spcBef>
              <a:defRPr sz="4800" b="1" i="0">
                <a:solidFill>
                  <a:schemeClr val="accent4"/>
                </a:solidFill>
                <a:latin typeface="Avenir Next Regular"/>
                <a:ea typeface="Avenir Next Regular"/>
                <a:cs typeface="Avenir Next Regular"/>
                <a:sym typeface="Avenir Next Regular"/>
              </a:defRPr>
            </a:pPr>
            <a:r>
              <a:t>1)</a:t>
            </a:r>
            <a:r>
              <a:rPr sz="933">
                <a:latin typeface="Times New Roman"/>
                <a:ea typeface="Times New Roman"/>
                <a:cs typeface="Times New Roman"/>
                <a:sym typeface="Times New Roman"/>
              </a:rPr>
              <a:t>  </a:t>
            </a:r>
            <a:r>
              <a:t>The Text </a:t>
            </a:r>
            <a:endParaRPr sz="1600" b="0">
              <a:latin typeface="Times New Roman"/>
              <a:ea typeface="Times New Roman"/>
              <a:cs typeface="Times New Roman"/>
              <a:sym typeface="Times New Roman"/>
            </a:endParaRPr>
          </a:p>
          <a:p>
            <a:pPr algn="l">
              <a:spcBef>
                <a:spcPts val="2400"/>
              </a:spcBef>
              <a:defRPr sz="4800" i="0">
                <a:latin typeface="Avenir Next Regular"/>
                <a:ea typeface="Avenir Next Regular"/>
                <a:cs typeface="Avenir Next Regular"/>
                <a:sym typeface="Avenir Next Regular"/>
              </a:defRPr>
            </a:pPr>
            <a:r>
              <a:t>To explore the text, it is helpful to ask questions of it and then follow them through until we are satisfied with the answers.  Ask the ‘W’ questions:   </a:t>
            </a:r>
            <a:r>
              <a:rPr b="1"/>
              <a:t>W</a:t>
            </a:r>
            <a:r>
              <a:t>ho?  </a:t>
            </a:r>
            <a:r>
              <a:rPr b="1"/>
              <a:t>W</a:t>
            </a:r>
            <a:r>
              <a:t>hat?     </a:t>
            </a:r>
            <a:r>
              <a:rPr b="1"/>
              <a:t>W</a:t>
            </a:r>
            <a:r>
              <a:t>hen? </a:t>
            </a:r>
            <a:r>
              <a:rPr b="1"/>
              <a:t>W</a:t>
            </a:r>
            <a:r>
              <a:t>here?     </a:t>
            </a:r>
            <a:r>
              <a:rPr b="1"/>
              <a:t>W</a:t>
            </a:r>
            <a:r>
              <a:t>hy/</a:t>
            </a:r>
            <a:r>
              <a:rPr b="1"/>
              <a:t>W</a:t>
            </a:r>
            <a:r>
              <a:t>hy not?     ho</a:t>
            </a:r>
            <a:r>
              <a:rPr b="1"/>
              <a:t>W</a:t>
            </a:r>
            <a:r>
              <a:t>?!</a:t>
            </a:r>
            <a:endParaRPr sz="1600">
              <a:latin typeface="Times New Roman"/>
              <a:ea typeface="Times New Roman"/>
              <a:cs typeface="Times New Roman"/>
              <a:sym typeface="Times New Roman"/>
            </a:endParaRPr>
          </a:p>
        </p:txBody>
      </p:sp>
      <p:grpSp>
        <p:nvGrpSpPr>
          <p:cNvPr id="367" name="Group"/>
          <p:cNvGrpSpPr/>
          <p:nvPr/>
        </p:nvGrpSpPr>
        <p:grpSpPr>
          <a:xfrm>
            <a:off x="1964007" y="1031242"/>
            <a:ext cx="7401547" cy="1809325"/>
            <a:chOff x="0" y="-195788"/>
            <a:chExt cx="7401546" cy="1809324"/>
          </a:xfrm>
        </p:grpSpPr>
        <p:pic>
          <p:nvPicPr>
            <p:cNvPr id="365" name="Image" descr="Image"/>
            <p:cNvPicPr>
              <a:picLocks noChangeAspect="1"/>
            </p:cNvPicPr>
            <p:nvPr/>
          </p:nvPicPr>
          <p:blipFill>
            <a:blip r:embed="rId3"/>
            <a:stretch>
              <a:fillRect/>
            </a:stretch>
          </p:blipFill>
          <p:spPr>
            <a:xfrm>
              <a:off x="0" y="0"/>
              <a:ext cx="1613536" cy="1613536"/>
            </a:xfrm>
            <a:prstGeom prst="rect">
              <a:avLst/>
            </a:prstGeom>
            <a:ln w="12700" cap="flat">
              <a:noFill/>
              <a:miter lim="400000"/>
            </a:ln>
            <a:effectLst/>
          </p:spPr>
        </p:pic>
        <p:sp>
          <p:nvSpPr>
            <p:cNvPr id="366" name="LOOK"/>
            <p:cNvSpPr txBox="1"/>
            <p:nvPr/>
          </p:nvSpPr>
          <p:spPr>
            <a:xfrm>
              <a:off x="2681309" y="-195789"/>
              <a:ext cx="4720238" cy="1710347"/>
            </a:xfrm>
            <a:prstGeom prst="rect">
              <a:avLst/>
            </a:prstGeom>
            <a:noFill/>
            <a:ln w="12700" cap="flat">
              <a:noFill/>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l" defTabSz="457200">
                <a:defRPr sz="9600" i="0">
                  <a:solidFill>
                    <a:srgbClr val="FFC000"/>
                  </a:solidFill>
                  <a:latin typeface="Rockwell Extra Bold"/>
                  <a:ea typeface="Rockwell Extra Bold"/>
                  <a:cs typeface="Rockwell Extra Bold"/>
                  <a:sym typeface="Rockwell Extra Bold"/>
                </a:defRPr>
              </a:pPr>
              <a:r>
                <a:rPr>
                  <a:solidFill>
                    <a:schemeClr val="accent4"/>
                  </a:solidFill>
                </a:rPr>
                <a:t>LOOK</a:t>
              </a:r>
              <a:r>
                <a:rPr>
                  <a:solidFill>
                    <a:srgbClr val="000000"/>
                  </a:solidFill>
                </a:rPr>
                <a:t> </a:t>
              </a:r>
            </a:p>
          </p:txBody>
        </p:sp>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pic>
        <p:nvPicPr>
          <p:cNvPr id="370"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371"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372" name="Exploration 1:    Mark 10 : 35-45   –   Questions Raised…"/>
          <p:cNvSpPr txBox="1"/>
          <p:nvPr/>
        </p:nvSpPr>
        <p:spPr>
          <a:xfrm>
            <a:off x="1914255" y="3790948"/>
            <a:ext cx="19793765" cy="4914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rPr b="1"/>
              <a:t>Exploration 1:</a:t>
            </a:r>
            <a:r>
              <a:t>    Mark 10 : 35-45   </a:t>
            </a:r>
            <a:r>
              <a:rPr b="1"/>
              <a:t>–   Questions Raised</a:t>
            </a:r>
          </a:p>
          <a:p>
            <a:pPr algn="l">
              <a:spcBef>
                <a:spcPts val="3700"/>
              </a:spcBef>
              <a:defRPr sz="4800" i="0">
                <a:solidFill>
                  <a:schemeClr val="accent5">
                    <a:hueOff val="-444211"/>
                    <a:satOff val="-14915"/>
                    <a:lumOff val="22857"/>
                  </a:schemeClr>
                </a:solidFill>
                <a:latin typeface="Avenir Next Regular"/>
                <a:ea typeface="Avenir Next Regular"/>
                <a:cs typeface="Avenir Next Regular"/>
                <a:sym typeface="Avenir Next Regular"/>
              </a:defRPr>
            </a:pPr>
            <a:r>
              <a:t>Read the passage carefully again. Use the examples given for verses 35 – 37 to guide you. Then, </a:t>
            </a:r>
            <a:r>
              <a:rPr b="1"/>
              <a:t>write down a list of questions</a:t>
            </a:r>
            <a:r>
              <a:t> raised in your mind by the words or phrases noted in vs. 38–42.</a:t>
            </a:r>
          </a:p>
          <a:p>
            <a:pPr algn="l">
              <a:spcBef>
                <a:spcPts val="1200"/>
              </a:spcBef>
              <a:defRPr sz="4800" i="0">
                <a:latin typeface="Avenir Next Regular"/>
                <a:ea typeface="Avenir Next Regular"/>
                <a:cs typeface="Avenir Next Regular"/>
                <a:sym typeface="Avenir Next Regular"/>
              </a:defRPr>
            </a:pPr>
            <a:r>
              <a:t> </a:t>
            </a:r>
            <a:r>
              <a:rPr b="1"/>
              <a:t>Note:</a:t>
            </a:r>
            <a:r>
              <a:t>    </a:t>
            </a:r>
          </a:p>
        </p:txBody>
      </p:sp>
      <p:sp>
        <p:nvSpPr>
          <p:cNvPr id="373" name="LOOK"/>
          <p:cNvSpPr txBox="1"/>
          <p:nvPr/>
        </p:nvSpPr>
        <p:spPr>
          <a:xfrm>
            <a:off x="4182533" y="1472270"/>
            <a:ext cx="2502992"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374" name="Image" descr="Image"/>
          <p:cNvPicPr>
            <a:picLocks noChangeAspect="1"/>
          </p:cNvPicPr>
          <p:nvPr/>
        </p:nvPicPr>
        <p:blipFill>
          <a:blip r:embed="rId3"/>
          <a:stretch>
            <a:fillRect/>
          </a:stretch>
        </p:blipFill>
        <p:spPr>
          <a:xfrm>
            <a:off x="1908511" y="1249060"/>
            <a:ext cx="1449719" cy="1449720"/>
          </a:xfrm>
          <a:prstGeom prst="rect">
            <a:avLst/>
          </a:prstGeom>
          <a:ln w="12700">
            <a:miter lim="400000"/>
          </a:ln>
        </p:spPr>
      </p:pic>
      <p:sp>
        <p:nvSpPr>
          <p:cNvPr id="375" name="The task at this stage is simply to ask questions;   don’t try  to answer them yet.…"/>
          <p:cNvSpPr txBox="1"/>
          <p:nvPr/>
        </p:nvSpPr>
        <p:spPr>
          <a:xfrm>
            <a:off x="4100576" y="7889714"/>
            <a:ext cx="19294769" cy="419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820615" indent="-820615" algn="l">
              <a:spcBef>
                <a:spcPts val="600"/>
              </a:spcBef>
              <a:buSzPct val="100000"/>
              <a:buAutoNum type="alphaLcParenR"/>
              <a:defRPr sz="4300" i="0">
                <a:latin typeface="Avenir Next Regular"/>
                <a:ea typeface="Avenir Next Regular"/>
                <a:cs typeface="Avenir Next Regular"/>
                <a:sym typeface="Avenir Next Regular"/>
              </a:defRPr>
            </a:pPr>
            <a:r>
              <a:t>The task at this stage is simply to </a:t>
            </a:r>
            <a:r>
              <a:rPr b="1" i="1"/>
              <a:t>ask</a:t>
            </a:r>
            <a:r>
              <a:t> questions;   don’t try  to answer them yet. </a:t>
            </a:r>
          </a:p>
          <a:p>
            <a:pPr marL="820615" indent="-820615" algn="l">
              <a:spcBef>
                <a:spcPts val="600"/>
              </a:spcBef>
              <a:buSzPct val="100000"/>
              <a:buAutoNum type="alphaLcParenR"/>
              <a:defRPr sz="4300" i="0">
                <a:latin typeface="Avenir Next Regular"/>
                <a:ea typeface="Avenir Next Regular"/>
                <a:cs typeface="Avenir Next Regular"/>
                <a:sym typeface="Avenir Next Regular"/>
              </a:defRPr>
            </a:pPr>
            <a:r>
              <a:t>Write down questions even though you know the answer.</a:t>
            </a:r>
          </a:p>
          <a:p>
            <a:pPr marL="820615" indent="-820615" algn="l">
              <a:buSzPct val="100000"/>
              <a:buAutoNum type="alphaLcParenR"/>
              <a:defRPr sz="4300" i="0">
                <a:latin typeface="Avenir Next Regular"/>
                <a:ea typeface="Avenir Next Regular"/>
                <a:cs typeface="Avenir Next Regular"/>
                <a:sym typeface="Avenir Next Regular"/>
              </a:defRPr>
            </a:pPr>
            <a:r>
              <a:t>No questions are too easy.</a:t>
            </a:r>
          </a:p>
          <a:p>
            <a:pPr algn="l">
              <a:spcBef>
                <a:spcPts val="1400"/>
              </a:spcBef>
              <a:defRPr sz="4800" b="1">
                <a:solidFill>
                  <a:schemeClr val="accent5">
                    <a:hueOff val="-444211"/>
                    <a:satOff val="-14915"/>
                    <a:lumOff val="22857"/>
                  </a:schemeClr>
                </a:solidFill>
                <a:latin typeface="Avenir Next Regular"/>
                <a:ea typeface="Avenir Next Regular"/>
                <a:cs typeface="Avenir Next Regular"/>
                <a:sym typeface="Avenir Next Regular"/>
              </a:defRPr>
            </a:pPr>
            <a:r>
              <a:rPr sz="4400"/>
              <a:t>Here are six examples: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377" name="Rectangle"/>
          <p:cNvSpPr/>
          <p:nvPr/>
        </p:nvSpPr>
        <p:spPr>
          <a:xfrm>
            <a:off x="425788" y="377823"/>
            <a:ext cx="23532422"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pic>
        <p:nvPicPr>
          <p:cNvPr id="378" name="image.png" descr="image.png"/>
          <p:cNvPicPr>
            <a:picLocks noChangeAspect="1"/>
          </p:cNvPicPr>
          <p:nvPr/>
        </p:nvPicPr>
        <p:blipFill>
          <a:blip r:embed="rId2"/>
          <a:stretch>
            <a:fillRect/>
          </a:stretch>
        </p:blipFill>
        <p:spPr>
          <a:xfrm rot="16920000">
            <a:off x="20943510" y="-217415"/>
            <a:ext cx="3159126" cy="3165476"/>
          </a:xfrm>
          <a:prstGeom prst="rect">
            <a:avLst/>
          </a:prstGeom>
          <a:ln w="12700">
            <a:miter lim="400000"/>
          </a:ln>
        </p:spPr>
      </p:pic>
      <p:sp>
        <p:nvSpPr>
          <p:cNvPr id="379" name="35 ‘Then’…"/>
          <p:cNvSpPr txBox="1"/>
          <p:nvPr/>
        </p:nvSpPr>
        <p:spPr>
          <a:xfrm>
            <a:off x="1335797" y="3488658"/>
            <a:ext cx="8650028" cy="74324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79375" indent="-79375" algn="l" defTabSz="914400">
              <a:spcBef>
                <a:spcPts val="4300"/>
              </a:spcBef>
              <a:defRPr sz="5400"/>
            </a:pPr>
            <a:r>
              <a:rPr b="1">
                <a:solidFill>
                  <a:srgbClr val="FF0000"/>
                </a:solidFill>
                <a:uFill>
                  <a:solidFill>
                    <a:srgbClr val="FF0000"/>
                  </a:solidFill>
                </a:uFill>
              </a:rPr>
              <a:t>35 ‘Then’            </a:t>
            </a:r>
          </a:p>
          <a:p>
            <a:pPr marL="79375" indent="-79375" algn="l" defTabSz="914400">
              <a:spcBef>
                <a:spcPts val="4300"/>
              </a:spcBef>
              <a:defRPr sz="5400"/>
            </a:pPr>
            <a:r>
              <a:t>	    </a:t>
            </a:r>
            <a:r>
              <a:rPr b="1">
                <a:solidFill>
                  <a:srgbClr val="FF0000"/>
                </a:solidFill>
                <a:uFill>
                  <a:solidFill>
                    <a:srgbClr val="FF0000"/>
                  </a:solidFill>
                </a:uFill>
              </a:rPr>
              <a:t>‘James and John’  </a:t>
            </a:r>
          </a:p>
          <a:p>
            <a:pPr marL="79375" indent="-79375" algn="l" defTabSz="914400">
              <a:spcBef>
                <a:spcPts val="4300"/>
              </a:spcBef>
              <a:defRPr sz="5400"/>
            </a:pPr>
            <a:r>
              <a:t>	    </a:t>
            </a:r>
            <a:r>
              <a:rPr b="1">
                <a:solidFill>
                  <a:srgbClr val="FF0000"/>
                </a:solidFill>
                <a:uFill>
                  <a:solidFill>
                    <a:srgbClr val="FF0000"/>
                  </a:solidFill>
                </a:uFill>
              </a:rPr>
              <a:t>‘We want you’</a:t>
            </a:r>
          </a:p>
          <a:p>
            <a:pPr marL="79375" indent="-79375" algn="l" defTabSz="914400">
              <a:spcBef>
                <a:spcPts val="4300"/>
              </a:spcBef>
              <a:defRPr sz="5400"/>
            </a:pPr>
            <a:r>
              <a:rPr b="1">
                <a:solidFill>
                  <a:srgbClr val="FF0000"/>
                </a:solidFill>
                <a:uFill>
                  <a:solidFill>
                    <a:srgbClr val="FF0000"/>
                  </a:solidFill>
                </a:uFill>
              </a:rPr>
              <a:t>36 ‘What do you want?’	</a:t>
            </a:r>
          </a:p>
          <a:p>
            <a:pPr marL="79375" indent="-79375" algn="l" defTabSz="914400">
              <a:spcBef>
                <a:spcPts val="4300"/>
              </a:spcBef>
              <a:defRPr sz="5400"/>
            </a:pPr>
            <a:r>
              <a:rPr b="1">
                <a:solidFill>
                  <a:srgbClr val="FF0000"/>
                </a:solidFill>
                <a:uFill>
                  <a:solidFill>
                    <a:srgbClr val="FF0000"/>
                  </a:solidFill>
                </a:uFill>
              </a:rPr>
              <a:t>37 ‘Sit on right and left’    </a:t>
            </a:r>
          </a:p>
          <a:p>
            <a:pPr marL="79375" indent="-79375" algn="l" defTabSz="914400">
              <a:spcBef>
                <a:spcPts val="4300"/>
              </a:spcBef>
              <a:defRPr sz="5400"/>
            </a:pPr>
            <a:r>
              <a:rPr b="1">
                <a:solidFill>
                  <a:srgbClr val="FF0000"/>
                </a:solidFill>
                <a:uFill>
                  <a:solidFill>
                    <a:srgbClr val="FF0000"/>
                  </a:solidFill>
                </a:uFill>
              </a:rPr>
              <a:t>	    ‘In your glory’   </a:t>
            </a:r>
          </a:p>
        </p:txBody>
      </p:sp>
      <p:sp>
        <p:nvSpPr>
          <p:cNvPr id="380" name="Mark 10.35-45…"/>
          <p:cNvSpPr txBox="1"/>
          <p:nvPr/>
        </p:nvSpPr>
        <p:spPr>
          <a:xfrm>
            <a:off x="9901566" y="1031874"/>
            <a:ext cx="4511018"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Questions raised</a:t>
            </a:r>
          </a:p>
        </p:txBody>
      </p:sp>
      <p:sp>
        <p:nvSpPr>
          <p:cNvPr id="38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sp>
        <p:nvSpPr>
          <p:cNvPr id="382" name="Exploration 1"/>
          <p:cNvSpPr txBox="1"/>
          <p:nvPr/>
        </p:nvSpPr>
        <p:spPr>
          <a:xfrm>
            <a:off x="1931680"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Exploration 1</a:t>
            </a:r>
          </a:p>
        </p:txBody>
      </p:sp>
      <p:sp>
        <p:nvSpPr>
          <p:cNvPr id="383" name="Look"/>
          <p:cNvSpPr txBox="1"/>
          <p:nvPr/>
        </p:nvSpPr>
        <p:spPr>
          <a:xfrm>
            <a:off x="1863444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384" name="What were they doing before this?"/>
          <p:cNvSpPr txBox="1"/>
          <p:nvPr/>
        </p:nvSpPr>
        <p:spPr>
          <a:xfrm>
            <a:off x="10608468" y="3319715"/>
            <a:ext cx="10521517" cy="866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79375" indent="-79375" algn="l" defTabSz="914400">
              <a:defRPr sz="5400"/>
            </a:lvl1pPr>
          </a:lstStyle>
          <a:p>
            <a:r>
              <a:t>What were they doing before this?</a:t>
            </a:r>
          </a:p>
        </p:txBody>
      </p:sp>
      <p:sp>
        <p:nvSpPr>
          <p:cNvPr id="385" name="Who were they?"/>
          <p:cNvSpPr txBox="1"/>
          <p:nvPr/>
        </p:nvSpPr>
        <p:spPr>
          <a:xfrm>
            <a:off x="10608468" y="4714525"/>
            <a:ext cx="5069608"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79375" indent="-79375" algn="l" defTabSz="914400">
              <a:defRPr sz="5400"/>
            </a:lvl1pPr>
          </a:lstStyle>
          <a:p>
            <a:r>
              <a:t>Who were they?</a:t>
            </a:r>
          </a:p>
        </p:txBody>
      </p:sp>
      <p:sp>
        <p:nvSpPr>
          <p:cNvPr id="386" name="What does the manner of their approach suggest?"/>
          <p:cNvSpPr txBox="1"/>
          <p:nvPr/>
        </p:nvSpPr>
        <p:spPr>
          <a:xfrm>
            <a:off x="7431180" y="6168379"/>
            <a:ext cx="15363640" cy="866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79375" indent="-79375" algn="l" defTabSz="914400">
              <a:defRPr sz="5400"/>
            </a:lvl1pPr>
          </a:lstStyle>
          <a:p>
            <a:r>
              <a:rPr dirty="0"/>
              <a:t>What does the manner of their approach suggest?</a:t>
            </a:r>
          </a:p>
        </p:txBody>
      </p:sp>
      <p:sp>
        <p:nvSpPr>
          <p:cNvPr id="387" name="Why didn’t Jesus dismiss their request?"/>
          <p:cNvSpPr txBox="1"/>
          <p:nvPr/>
        </p:nvSpPr>
        <p:spPr>
          <a:xfrm>
            <a:off x="10608468" y="7581151"/>
            <a:ext cx="12158664"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79375" indent="-79375" algn="l" defTabSz="914400">
              <a:defRPr sz="5400"/>
            </a:lvl1pPr>
          </a:lstStyle>
          <a:p>
            <a:r>
              <a:rPr dirty="0"/>
              <a:t>Why didn’t Jesus dismiss their request?</a:t>
            </a:r>
          </a:p>
        </p:txBody>
      </p:sp>
      <p:sp>
        <p:nvSpPr>
          <p:cNvPr id="388" name="Why did they ask this?"/>
          <p:cNvSpPr txBox="1"/>
          <p:nvPr/>
        </p:nvSpPr>
        <p:spPr>
          <a:xfrm>
            <a:off x="10608468" y="8933184"/>
            <a:ext cx="6975315"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79375" indent="-79375" algn="l" defTabSz="914400">
              <a:defRPr sz="5400"/>
            </a:lvl1pPr>
          </a:lstStyle>
          <a:p>
            <a:r>
              <a:rPr dirty="0"/>
              <a:t>Why did they ask this?</a:t>
            </a:r>
          </a:p>
        </p:txBody>
      </p:sp>
      <p:sp>
        <p:nvSpPr>
          <p:cNvPr id="389" name="What did they imagine was Jesus’ way to glory?…"/>
          <p:cNvSpPr txBox="1"/>
          <p:nvPr/>
        </p:nvSpPr>
        <p:spPr>
          <a:xfrm>
            <a:off x="7431181" y="10395686"/>
            <a:ext cx="14637321" cy="1831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79375" indent="-79375" algn="r" defTabSz="914400">
              <a:spcBef>
                <a:spcPts val="1400"/>
              </a:spcBef>
              <a:defRPr sz="5400"/>
            </a:pPr>
            <a:r>
              <a:rPr dirty="0"/>
              <a:t>What did they </a:t>
            </a:r>
            <a:r>
              <a:rPr u="sng" dirty="0"/>
              <a:t>imagine</a:t>
            </a:r>
            <a:r>
              <a:rPr dirty="0"/>
              <a:t> was Jesus’ way to glory?</a:t>
            </a:r>
          </a:p>
          <a:p>
            <a:pPr marL="79375" indent="-79375" algn="l" defTabSz="914400">
              <a:spcBef>
                <a:spcPts val="1400"/>
              </a:spcBef>
              <a:defRPr sz="5400"/>
            </a:pPr>
            <a:r>
              <a:rPr dirty="0"/>
              <a:t>What did Jesus </a:t>
            </a:r>
            <a:r>
              <a:rPr u="sng" dirty="0"/>
              <a:t>know</a:t>
            </a:r>
            <a:r>
              <a:rPr dirty="0"/>
              <a:t> was His way to glory?</a:t>
            </a:r>
          </a:p>
        </p:txBody>
      </p:sp>
      <p:sp>
        <p:nvSpPr>
          <p:cNvPr id="390" name="Rectangle"/>
          <p:cNvSpPr/>
          <p:nvPr/>
        </p:nvSpPr>
        <p:spPr>
          <a:xfrm>
            <a:off x="552788" y="504823"/>
            <a:ext cx="23532422"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391" name="Examples:"/>
          <p:cNvSpPr txBox="1"/>
          <p:nvPr/>
        </p:nvSpPr>
        <p:spPr>
          <a:xfrm>
            <a:off x="1904147" y="2183933"/>
            <a:ext cx="3608506" cy="891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500" b="1" i="0" u="sng">
                <a:solidFill>
                  <a:schemeClr val="accent5">
                    <a:hueOff val="-444211"/>
                    <a:satOff val="-14915"/>
                    <a:lumOff val="22857"/>
                  </a:schemeClr>
                </a:solidFill>
              </a:defRPr>
            </a:lvl1pPr>
          </a:lstStyle>
          <a:p>
            <a:r>
              <a:t>Examples:</a:t>
            </a:r>
          </a:p>
        </p:txBody>
      </p:sp>
      <p:sp>
        <p:nvSpPr>
          <p:cNvPr id="392" name="Text"/>
          <p:cNvSpPr txBox="1"/>
          <p:nvPr/>
        </p:nvSpPr>
        <p:spPr>
          <a:xfrm>
            <a:off x="11959031" y="13081000"/>
            <a:ext cx="453238" cy="469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2400" i="0">
                <a:latin typeface="+mn-lt"/>
                <a:ea typeface="+mn-ea"/>
                <a:cs typeface="+mn-cs"/>
                <a:sym typeface="Helvetica Light"/>
              </a:defRPr>
            </a:lvl1pPr>
          </a:lstStyle>
          <a:p>
            <a:fld id="{86CB4B4D-7CA3-9044-876B-883B54F8677D}" type="slidenum">
              <a:t>34</a:t>
            </a:fld>
            <a:endParaRP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84">
                                            <p:bg/>
                                          </p:spTgt>
                                        </p:tgtEl>
                                        <p:attrNameLst>
                                          <p:attrName>style.visibility</p:attrName>
                                        </p:attrNameLst>
                                      </p:cBhvr>
                                      <p:to>
                                        <p:strVal val="visible"/>
                                      </p:to>
                                    </p:set>
                                    <p:animEffect transition="in" filter="wipe(left)">
                                      <p:cBhvr>
                                        <p:cTn id="7" dur="1000"/>
                                        <p:tgtEl>
                                          <p:spTgt spid="384">
                                            <p:bg/>
                                          </p:spTgt>
                                        </p:tgtEl>
                                      </p:cBhvr>
                                    </p:animEffect>
                                  </p:childTnLst>
                                </p:cTn>
                              </p:par>
                              <p:par>
                                <p:cTn id="8" presetID="22" presetClass="entr" presetSubtype="8" fill="hold" grpId="1" nodeType="withEffect">
                                  <p:stCondLst>
                                    <p:cond delay="0"/>
                                  </p:stCondLst>
                                  <p:iterate>
                                    <p:tmAbs val="0"/>
                                  </p:iterate>
                                  <p:childTnLst>
                                    <p:set>
                                      <p:cBhvr>
                                        <p:cTn id="9" fill="hold"/>
                                        <p:tgtEl>
                                          <p:spTgt spid="384">
                                            <p:txEl>
                                              <p:pRg st="0" end="0"/>
                                            </p:txEl>
                                          </p:spTgt>
                                        </p:tgtEl>
                                        <p:attrNameLst>
                                          <p:attrName>style.visibility</p:attrName>
                                        </p:attrNameLst>
                                      </p:cBhvr>
                                      <p:to>
                                        <p:strVal val="visible"/>
                                      </p:to>
                                    </p:set>
                                    <p:animEffect transition="in" filter="wipe(left)">
                                      <p:cBhvr>
                                        <p:cTn id="10" dur="1000"/>
                                        <p:tgtEl>
                                          <p:spTgt spid="38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2" nodeType="clickEffect">
                                  <p:stCondLst>
                                    <p:cond delay="0"/>
                                  </p:stCondLst>
                                  <p:iterate>
                                    <p:tmAbs val="0"/>
                                  </p:iterate>
                                  <p:childTnLst>
                                    <p:set>
                                      <p:cBhvr>
                                        <p:cTn id="14" fill="hold"/>
                                        <p:tgtEl>
                                          <p:spTgt spid="385">
                                            <p:bg/>
                                          </p:spTgt>
                                        </p:tgtEl>
                                        <p:attrNameLst>
                                          <p:attrName>style.visibility</p:attrName>
                                        </p:attrNameLst>
                                      </p:cBhvr>
                                      <p:to>
                                        <p:strVal val="visible"/>
                                      </p:to>
                                    </p:set>
                                    <p:animEffect transition="in" filter="wipe(left)">
                                      <p:cBhvr>
                                        <p:cTn id="15" dur="1000"/>
                                        <p:tgtEl>
                                          <p:spTgt spid="385">
                                            <p:bg/>
                                          </p:spTgt>
                                        </p:tgtEl>
                                      </p:cBhvr>
                                    </p:animEffect>
                                  </p:childTnLst>
                                </p:cTn>
                              </p:par>
                              <p:par>
                                <p:cTn id="16" presetID="22" presetClass="entr" presetSubtype="8" fill="hold" grpId="2" nodeType="withEffect">
                                  <p:stCondLst>
                                    <p:cond delay="0"/>
                                  </p:stCondLst>
                                  <p:iterate>
                                    <p:tmAbs val="0"/>
                                  </p:iterate>
                                  <p:childTnLst>
                                    <p:set>
                                      <p:cBhvr>
                                        <p:cTn id="17" fill="hold"/>
                                        <p:tgtEl>
                                          <p:spTgt spid="385">
                                            <p:txEl>
                                              <p:pRg st="0" end="0"/>
                                            </p:txEl>
                                          </p:spTgt>
                                        </p:tgtEl>
                                        <p:attrNameLst>
                                          <p:attrName>style.visibility</p:attrName>
                                        </p:attrNameLst>
                                      </p:cBhvr>
                                      <p:to>
                                        <p:strVal val="visible"/>
                                      </p:to>
                                    </p:set>
                                    <p:animEffect transition="in" filter="wipe(left)">
                                      <p:cBhvr>
                                        <p:cTn id="18" dur="1000"/>
                                        <p:tgtEl>
                                          <p:spTgt spid="38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3" nodeType="clickEffect">
                                  <p:stCondLst>
                                    <p:cond delay="0"/>
                                  </p:stCondLst>
                                  <p:iterate>
                                    <p:tmAbs val="0"/>
                                  </p:iterate>
                                  <p:childTnLst>
                                    <p:set>
                                      <p:cBhvr>
                                        <p:cTn id="22" fill="hold"/>
                                        <p:tgtEl>
                                          <p:spTgt spid="386">
                                            <p:bg/>
                                          </p:spTgt>
                                        </p:tgtEl>
                                        <p:attrNameLst>
                                          <p:attrName>style.visibility</p:attrName>
                                        </p:attrNameLst>
                                      </p:cBhvr>
                                      <p:to>
                                        <p:strVal val="visible"/>
                                      </p:to>
                                    </p:set>
                                    <p:animEffect transition="in" filter="wipe(left)">
                                      <p:cBhvr>
                                        <p:cTn id="23" dur="1000"/>
                                        <p:tgtEl>
                                          <p:spTgt spid="386">
                                            <p:bg/>
                                          </p:spTgt>
                                        </p:tgtEl>
                                      </p:cBhvr>
                                    </p:animEffect>
                                  </p:childTnLst>
                                </p:cTn>
                              </p:par>
                              <p:par>
                                <p:cTn id="24" presetID="22" presetClass="entr" presetSubtype="8" fill="hold" grpId="3" nodeType="withEffect">
                                  <p:stCondLst>
                                    <p:cond delay="0"/>
                                  </p:stCondLst>
                                  <p:iterate>
                                    <p:tmAbs val="0"/>
                                  </p:iterate>
                                  <p:childTnLst>
                                    <p:set>
                                      <p:cBhvr>
                                        <p:cTn id="25" fill="hold"/>
                                        <p:tgtEl>
                                          <p:spTgt spid="386">
                                            <p:txEl>
                                              <p:pRg st="0" end="0"/>
                                            </p:txEl>
                                          </p:spTgt>
                                        </p:tgtEl>
                                        <p:attrNameLst>
                                          <p:attrName>style.visibility</p:attrName>
                                        </p:attrNameLst>
                                      </p:cBhvr>
                                      <p:to>
                                        <p:strVal val="visible"/>
                                      </p:to>
                                    </p:set>
                                    <p:animEffect transition="in" filter="wipe(left)">
                                      <p:cBhvr>
                                        <p:cTn id="26" dur="1000"/>
                                        <p:tgtEl>
                                          <p:spTgt spid="38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4" nodeType="clickEffect">
                                  <p:stCondLst>
                                    <p:cond delay="0"/>
                                  </p:stCondLst>
                                  <p:iterate>
                                    <p:tmAbs val="0"/>
                                  </p:iterate>
                                  <p:childTnLst>
                                    <p:set>
                                      <p:cBhvr>
                                        <p:cTn id="30" fill="hold"/>
                                        <p:tgtEl>
                                          <p:spTgt spid="387">
                                            <p:bg/>
                                          </p:spTgt>
                                        </p:tgtEl>
                                        <p:attrNameLst>
                                          <p:attrName>style.visibility</p:attrName>
                                        </p:attrNameLst>
                                      </p:cBhvr>
                                      <p:to>
                                        <p:strVal val="visible"/>
                                      </p:to>
                                    </p:set>
                                    <p:animEffect transition="in" filter="wipe(left)">
                                      <p:cBhvr>
                                        <p:cTn id="31" dur="1000"/>
                                        <p:tgtEl>
                                          <p:spTgt spid="387">
                                            <p:bg/>
                                          </p:spTgt>
                                        </p:tgtEl>
                                      </p:cBhvr>
                                    </p:animEffect>
                                  </p:childTnLst>
                                </p:cTn>
                              </p:par>
                              <p:par>
                                <p:cTn id="32" presetID="22" presetClass="entr" presetSubtype="8" fill="hold" grpId="4" nodeType="withEffect">
                                  <p:stCondLst>
                                    <p:cond delay="0"/>
                                  </p:stCondLst>
                                  <p:iterate>
                                    <p:tmAbs val="0"/>
                                  </p:iterate>
                                  <p:childTnLst>
                                    <p:set>
                                      <p:cBhvr>
                                        <p:cTn id="33" fill="hold"/>
                                        <p:tgtEl>
                                          <p:spTgt spid="387">
                                            <p:txEl>
                                              <p:pRg st="0" end="0"/>
                                            </p:txEl>
                                          </p:spTgt>
                                        </p:tgtEl>
                                        <p:attrNameLst>
                                          <p:attrName>style.visibility</p:attrName>
                                        </p:attrNameLst>
                                      </p:cBhvr>
                                      <p:to>
                                        <p:strVal val="visible"/>
                                      </p:to>
                                    </p:set>
                                    <p:animEffect transition="in" filter="wipe(left)">
                                      <p:cBhvr>
                                        <p:cTn id="34" dur="1000"/>
                                        <p:tgtEl>
                                          <p:spTgt spid="38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5" nodeType="clickEffect">
                                  <p:stCondLst>
                                    <p:cond delay="0"/>
                                  </p:stCondLst>
                                  <p:iterate>
                                    <p:tmAbs val="0"/>
                                  </p:iterate>
                                  <p:childTnLst>
                                    <p:set>
                                      <p:cBhvr>
                                        <p:cTn id="38" fill="hold"/>
                                        <p:tgtEl>
                                          <p:spTgt spid="388">
                                            <p:bg/>
                                          </p:spTgt>
                                        </p:tgtEl>
                                        <p:attrNameLst>
                                          <p:attrName>style.visibility</p:attrName>
                                        </p:attrNameLst>
                                      </p:cBhvr>
                                      <p:to>
                                        <p:strVal val="visible"/>
                                      </p:to>
                                    </p:set>
                                    <p:animEffect transition="in" filter="wipe(left)">
                                      <p:cBhvr>
                                        <p:cTn id="39" dur="1000"/>
                                        <p:tgtEl>
                                          <p:spTgt spid="388">
                                            <p:bg/>
                                          </p:spTgt>
                                        </p:tgtEl>
                                      </p:cBhvr>
                                    </p:animEffect>
                                  </p:childTnLst>
                                </p:cTn>
                              </p:par>
                              <p:par>
                                <p:cTn id="40" presetID="22" presetClass="entr" presetSubtype="8" fill="hold" grpId="5" nodeType="withEffect">
                                  <p:stCondLst>
                                    <p:cond delay="0"/>
                                  </p:stCondLst>
                                  <p:iterate>
                                    <p:tmAbs val="0"/>
                                  </p:iterate>
                                  <p:childTnLst>
                                    <p:set>
                                      <p:cBhvr>
                                        <p:cTn id="41" fill="hold"/>
                                        <p:tgtEl>
                                          <p:spTgt spid="388">
                                            <p:txEl>
                                              <p:pRg st="0" end="0"/>
                                            </p:txEl>
                                          </p:spTgt>
                                        </p:tgtEl>
                                        <p:attrNameLst>
                                          <p:attrName>style.visibility</p:attrName>
                                        </p:attrNameLst>
                                      </p:cBhvr>
                                      <p:to>
                                        <p:strVal val="visible"/>
                                      </p:to>
                                    </p:set>
                                    <p:animEffect transition="in" filter="wipe(left)">
                                      <p:cBhvr>
                                        <p:cTn id="42" dur="1000"/>
                                        <p:tgtEl>
                                          <p:spTgt spid="38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6" nodeType="clickEffect">
                                  <p:stCondLst>
                                    <p:cond delay="0"/>
                                  </p:stCondLst>
                                  <p:iterate>
                                    <p:tmAbs val="0"/>
                                  </p:iterate>
                                  <p:childTnLst>
                                    <p:set>
                                      <p:cBhvr>
                                        <p:cTn id="46" fill="hold"/>
                                        <p:tgtEl>
                                          <p:spTgt spid="389">
                                            <p:bg/>
                                          </p:spTgt>
                                        </p:tgtEl>
                                        <p:attrNameLst>
                                          <p:attrName>style.visibility</p:attrName>
                                        </p:attrNameLst>
                                      </p:cBhvr>
                                      <p:to>
                                        <p:strVal val="visible"/>
                                      </p:to>
                                    </p:set>
                                    <p:animEffect transition="in" filter="wipe(left)">
                                      <p:cBhvr>
                                        <p:cTn id="47" dur="1000"/>
                                        <p:tgtEl>
                                          <p:spTgt spid="389">
                                            <p:bg/>
                                          </p:spTgt>
                                        </p:tgtEl>
                                      </p:cBhvr>
                                    </p:animEffect>
                                  </p:childTnLst>
                                </p:cTn>
                              </p:par>
                              <p:par>
                                <p:cTn id="48" presetID="22" presetClass="entr" presetSubtype="8" fill="hold" grpId="6" nodeType="withEffect">
                                  <p:stCondLst>
                                    <p:cond delay="0"/>
                                  </p:stCondLst>
                                  <p:iterate>
                                    <p:tmAbs val="0"/>
                                  </p:iterate>
                                  <p:childTnLst>
                                    <p:set>
                                      <p:cBhvr>
                                        <p:cTn id="49" fill="hold"/>
                                        <p:tgtEl>
                                          <p:spTgt spid="389">
                                            <p:txEl>
                                              <p:pRg st="0" end="0"/>
                                            </p:txEl>
                                          </p:spTgt>
                                        </p:tgtEl>
                                        <p:attrNameLst>
                                          <p:attrName>style.visibility</p:attrName>
                                        </p:attrNameLst>
                                      </p:cBhvr>
                                      <p:to>
                                        <p:strVal val="visible"/>
                                      </p:to>
                                    </p:set>
                                    <p:animEffect transition="in" filter="wipe(left)">
                                      <p:cBhvr>
                                        <p:cTn id="50" dur="1000"/>
                                        <p:tgtEl>
                                          <p:spTgt spid="38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6" nodeType="clickEffect">
                                  <p:stCondLst>
                                    <p:cond delay="0"/>
                                  </p:stCondLst>
                                  <p:iterate>
                                    <p:tmAbs val="0"/>
                                  </p:iterate>
                                  <p:childTnLst>
                                    <p:set>
                                      <p:cBhvr>
                                        <p:cTn id="54" fill="hold"/>
                                        <p:tgtEl>
                                          <p:spTgt spid="389">
                                            <p:txEl>
                                              <p:pRg st="1" end="1"/>
                                            </p:txEl>
                                          </p:spTgt>
                                        </p:tgtEl>
                                        <p:attrNameLst>
                                          <p:attrName>style.visibility</p:attrName>
                                        </p:attrNameLst>
                                      </p:cBhvr>
                                      <p:to>
                                        <p:strVal val="visible"/>
                                      </p:to>
                                    </p:set>
                                    <p:animEffect transition="in" filter="wipe(left)">
                                      <p:cBhvr>
                                        <p:cTn id="55" dur="1000"/>
                                        <p:tgtEl>
                                          <p:spTgt spid="3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1" build="p" bldLvl="5" animBg="1" advAuto="0"/>
      <p:bldP spid="385" grpId="2" build="p" bldLvl="5" animBg="1" advAuto="0"/>
      <p:bldP spid="386" grpId="3" build="p" bldLvl="5" animBg="1" advAuto="0"/>
      <p:bldP spid="387" grpId="4" build="p" bldLvl="5" animBg="1" advAuto="0"/>
      <p:bldP spid="388" grpId="5" build="p" bldLvl="5" animBg="1" advAuto="0"/>
      <p:bldP spid="389" grpId="6" build="p" bldLvl="5"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394" name="Rectangle"/>
          <p:cNvSpPr/>
          <p:nvPr/>
        </p:nvSpPr>
        <p:spPr>
          <a:xfrm>
            <a:off x="408055" y="377824"/>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39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
        <p:nvSpPr>
          <p:cNvPr id="396" name="Mark 10.35-45…"/>
          <p:cNvSpPr txBox="1"/>
          <p:nvPr/>
        </p:nvSpPr>
        <p:spPr>
          <a:xfrm>
            <a:off x="9898391" y="1026834"/>
            <a:ext cx="4511018"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Questions raised</a:t>
            </a:r>
          </a:p>
        </p:txBody>
      </p:sp>
      <p:pic>
        <p:nvPicPr>
          <p:cNvPr id="397" name="image.png" descr="image.png"/>
          <p:cNvPicPr>
            <a:picLocks noChangeAspect="1"/>
          </p:cNvPicPr>
          <p:nvPr/>
        </p:nvPicPr>
        <p:blipFill>
          <a:blip r:embed="rId2"/>
          <a:stretch>
            <a:fillRect/>
          </a:stretch>
        </p:blipFill>
        <p:spPr>
          <a:xfrm rot="16920000">
            <a:off x="20940149" y="-220776"/>
            <a:ext cx="3159126" cy="3165476"/>
          </a:xfrm>
          <a:prstGeom prst="rect">
            <a:avLst/>
          </a:prstGeom>
          <a:ln w="12700">
            <a:miter lim="400000"/>
          </a:ln>
        </p:spPr>
      </p:pic>
      <p:sp>
        <p:nvSpPr>
          <p:cNvPr id="398" name="38a  ‘You don’t know’…"/>
          <p:cNvSpPr txBox="1"/>
          <p:nvPr/>
        </p:nvSpPr>
        <p:spPr>
          <a:xfrm>
            <a:off x="1939781" y="3991735"/>
            <a:ext cx="20428238" cy="74959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1333500" indent="-1333500" algn="l" defTabSz="914400">
              <a:spcBef>
                <a:spcPts val="1600"/>
              </a:spcBef>
              <a:defRPr sz="5400"/>
            </a:pPr>
            <a:r>
              <a:rPr b="1">
                <a:solidFill>
                  <a:srgbClr val="FF0000"/>
                </a:solidFill>
                <a:uFill>
                  <a:solidFill>
                    <a:srgbClr val="FF0000"/>
                  </a:solidFill>
                </a:uFill>
              </a:rPr>
              <a:t>38a  ‘You don’t know’	 </a:t>
            </a:r>
          </a:p>
          <a:p>
            <a:pPr marL="1333500" indent="-1333500" algn="l" defTabSz="914400">
              <a:spcBef>
                <a:spcPts val="1600"/>
              </a:spcBef>
              <a:defRPr sz="5400"/>
            </a:pPr>
            <a:r>
              <a:rPr b="1">
                <a:solidFill>
                  <a:srgbClr val="FF0000"/>
                </a:solidFill>
                <a:uFill>
                  <a:solidFill>
                    <a:srgbClr val="FF0000"/>
                  </a:solidFill>
                </a:uFill>
              </a:rPr>
              <a:t>38b  Cup and Baptism       	</a:t>
            </a:r>
          </a:p>
          <a:p>
            <a:pPr marL="1333500" indent="-1333500" algn="l" defTabSz="914400">
              <a:spcBef>
                <a:spcPts val="1600"/>
              </a:spcBef>
              <a:defRPr sz="5400"/>
            </a:pPr>
            <a:r>
              <a:rPr b="1">
                <a:solidFill>
                  <a:srgbClr val="FF0000"/>
                </a:solidFill>
                <a:uFill>
                  <a:solidFill>
                    <a:srgbClr val="FF0000"/>
                  </a:solidFill>
                </a:uFill>
              </a:rPr>
              <a:t>39    ‘You will drink’	</a:t>
            </a:r>
          </a:p>
          <a:p>
            <a:pPr marL="1333500" indent="-1333500" algn="l" defTabSz="914400">
              <a:spcBef>
                <a:spcPts val="800"/>
              </a:spcBef>
              <a:defRPr sz="5400"/>
            </a:pPr>
            <a:r>
              <a:rPr b="1">
                <a:solidFill>
                  <a:srgbClr val="FF0000"/>
                </a:solidFill>
                <a:uFill>
                  <a:solidFill>
                    <a:srgbClr val="FF0000"/>
                  </a:solidFill>
                </a:uFill>
              </a:rPr>
              <a:t>40	  Places ‘not for me to grant.’</a:t>
            </a:r>
          </a:p>
          <a:p>
            <a:pPr indent="39687" algn="l" defTabSz="914400">
              <a:spcBef>
                <a:spcPts val="1600"/>
              </a:spcBef>
              <a:defRPr sz="5400"/>
            </a:pPr>
            <a:r>
              <a:rPr b="1">
                <a:solidFill>
                  <a:srgbClr val="FF0000"/>
                </a:solidFill>
                <a:uFill>
                  <a:solidFill>
                    <a:srgbClr val="FF0000"/>
                  </a:solidFill>
                </a:uFill>
              </a:rPr>
              <a:t>41    Ten ‘indignant’</a:t>
            </a:r>
          </a:p>
          <a:p>
            <a:pPr indent="39687" algn="l" defTabSz="914400">
              <a:spcBef>
                <a:spcPts val="1600"/>
              </a:spcBef>
              <a:defRPr sz="5400"/>
            </a:pPr>
            <a:r>
              <a:rPr b="1">
                <a:solidFill>
                  <a:srgbClr val="FF0000"/>
                </a:solidFill>
                <a:uFill>
                  <a:solidFill>
                    <a:srgbClr val="FF0000"/>
                  </a:solidFill>
                </a:uFill>
              </a:rPr>
              <a:t>42    ‘Rulers of the Gentiles’	</a:t>
            </a:r>
          </a:p>
          <a:p>
            <a:pPr indent="39687" algn="l" defTabSz="914400">
              <a:spcBef>
                <a:spcPts val="1600"/>
              </a:spcBef>
              <a:defRPr sz="5400"/>
            </a:pPr>
            <a:r>
              <a:rPr b="1">
                <a:solidFill>
                  <a:srgbClr val="FF0000"/>
                </a:solidFill>
                <a:uFill>
                  <a:solidFill>
                    <a:srgbClr val="FF0000"/>
                  </a:solidFill>
                </a:uFill>
              </a:rPr>
              <a:t>Are there any other questions raised in the passage?</a:t>
            </a:r>
          </a:p>
          <a:p>
            <a:pPr indent="39687" algn="l" defTabSz="914400">
              <a:spcBef>
                <a:spcPts val="1600"/>
              </a:spcBef>
              <a:defRPr sz="5400"/>
            </a:pPr>
            <a:r>
              <a:rPr b="1">
                <a:solidFill>
                  <a:srgbClr val="FF0000"/>
                </a:solidFill>
                <a:uFill>
                  <a:solidFill>
                    <a:srgbClr val="FF0000"/>
                  </a:solidFill>
                </a:uFill>
              </a:rPr>
              <a:t>What surprised you or caught your eye?</a:t>
            </a:r>
          </a:p>
        </p:txBody>
      </p:sp>
      <p:sp>
        <p:nvSpPr>
          <p:cNvPr id="399" name="Exploration 1"/>
          <p:cNvSpPr txBox="1"/>
          <p:nvPr/>
        </p:nvSpPr>
        <p:spPr>
          <a:xfrm>
            <a:off x="1931680"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Exploration 1</a:t>
            </a:r>
          </a:p>
        </p:txBody>
      </p:sp>
      <p:sp>
        <p:nvSpPr>
          <p:cNvPr id="400"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401" name="Now try some by yourself for a couple of minutes:"/>
          <p:cNvSpPr txBox="1"/>
          <p:nvPr/>
        </p:nvSpPr>
        <p:spPr>
          <a:xfrm>
            <a:off x="582585" y="2761802"/>
            <a:ext cx="19563601"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1333500" indent="-1333500" algn="l" defTabSz="914400">
              <a:spcBef>
                <a:spcPts val="1600"/>
              </a:spcBef>
              <a:defRPr sz="5400" u="sng"/>
            </a:pPr>
            <a:r>
              <a:rPr u="none"/>
              <a:t>        </a:t>
            </a:r>
            <a:r>
              <a:rPr b="1">
                <a:solidFill>
                  <a:srgbClr val="FF0000"/>
                </a:solidFill>
                <a:uFill>
                  <a:solidFill>
                    <a:srgbClr val="FF0000"/>
                  </a:solidFill>
                </a:uFill>
              </a:rPr>
              <a:t>Now try some by yourself for a couple of minutes:</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200"/>
                                  </p:stCondLst>
                                  <p:iterate>
                                    <p:tmAbs val="0"/>
                                  </p:iterate>
                                  <p:childTnLst>
                                    <p:set>
                                      <p:cBhvr>
                                        <p:cTn id="6" fill="hold"/>
                                        <p:tgtEl>
                                          <p:spTgt spid="398">
                                            <p:bg/>
                                          </p:spTgt>
                                        </p:tgtEl>
                                        <p:attrNameLst>
                                          <p:attrName>style.visibility</p:attrName>
                                        </p:attrNameLst>
                                      </p:cBhvr>
                                      <p:to>
                                        <p:strVal val="visible"/>
                                      </p:to>
                                    </p:set>
                                    <p:animEffect transition="in" filter="wipe(left)">
                                      <p:cBhvr>
                                        <p:cTn id="7" dur="1000"/>
                                        <p:tgtEl>
                                          <p:spTgt spid="398">
                                            <p:bg/>
                                          </p:spTgt>
                                        </p:tgtEl>
                                      </p:cBhvr>
                                    </p:animEffect>
                                  </p:childTnLst>
                                </p:cTn>
                              </p:par>
                              <p:par>
                                <p:cTn id="8" presetID="22" presetClass="entr" presetSubtype="8" fill="hold" grpId="1" nodeType="withEffect">
                                  <p:stCondLst>
                                    <p:cond delay="200"/>
                                  </p:stCondLst>
                                  <p:iterate>
                                    <p:tmAbs val="0"/>
                                  </p:iterate>
                                  <p:childTnLst>
                                    <p:set>
                                      <p:cBhvr>
                                        <p:cTn id="9" fill="hold"/>
                                        <p:tgtEl>
                                          <p:spTgt spid="398">
                                            <p:txEl>
                                              <p:pRg st="0" end="0"/>
                                            </p:txEl>
                                          </p:spTgt>
                                        </p:tgtEl>
                                        <p:attrNameLst>
                                          <p:attrName>style.visibility</p:attrName>
                                        </p:attrNameLst>
                                      </p:cBhvr>
                                      <p:to>
                                        <p:strVal val="visible"/>
                                      </p:to>
                                    </p:set>
                                    <p:animEffect transition="in" filter="wipe(left)">
                                      <p:cBhvr>
                                        <p:cTn id="10" dur="1000"/>
                                        <p:tgtEl>
                                          <p:spTgt spid="398">
                                            <p:txEl>
                                              <p:pRg st="0" end="0"/>
                                            </p:txEl>
                                          </p:spTgt>
                                        </p:tgtEl>
                                      </p:cBhvr>
                                    </p:animEffect>
                                  </p:childTnLst>
                                </p:cTn>
                              </p:par>
                            </p:childTnLst>
                          </p:cTn>
                        </p:par>
                        <p:par>
                          <p:cTn id="11" fill="hold">
                            <p:stCondLst>
                              <p:cond delay="1200"/>
                            </p:stCondLst>
                            <p:childTnLst>
                              <p:par>
                                <p:cTn id="12" presetID="22" presetClass="entr" presetSubtype="8" fill="hold" grpId="1" nodeType="afterEffect">
                                  <p:stCondLst>
                                    <p:cond delay="300"/>
                                  </p:stCondLst>
                                  <p:iterate>
                                    <p:tmAbs val="0"/>
                                  </p:iterate>
                                  <p:childTnLst>
                                    <p:set>
                                      <p:cBhvr>
                                        <p:cTn id="13" fill="hold"/>
                                        <p:tgtEl>
                                          <p:spTgt spid="398">
                                            <p:txEl>
                                              <p:pRg st="1" end="1"/>
                                            </p:txEl>
                                          </p:spTgt>
                                        </p:tgtEl>
                                        <p:attrNameLst>
                                          <p:attrName>style.visibility</p:attrName>
                                        </p:attrNameLst>
                                      </p:cBhvr>
                                      <p:to>
                                        <p:strVal val="visible"/>
                                      </p:to>
                                    </p:set>
                                    <p:animEffect transition="in" filter="wipe(left)">
                                      <p:cBhvr>
                                        <p:cTn id="14" dur="1000"/>
                                        <p:tgtEl>
                                          <p:spTgt spid="398">
                                            <p:txEl>
                                              <p:pRg st="1" end="1"/>
                                            </p:txEl>
                                          </p:spTgt>
                                        </p:tgtEl>
                                      </p:cBhvr>
                                    </p:animEffect>
                                  </p:childTnLst>
                                </p:cTn>
                              </p:par>
                            </p:childTnLst>
                          </p:cTn>
                        </p:par>
                        <p:par>
                          <p:cTn id="15" fill="hold">
                            <p:stCondLst>
                              <p:cond delay="2500"/>
                            </p:stCondLst>
                            <p:childTnLst>
                              <p:par>
                                <p:cTn id="16" presetID="22" presetClass="entr" presetSubtype="8" fill="hold" grpId="1" nodeType="afterEffect">
                                  <p:stCondLst>
                                    <p:cond delay="300"/>
                                  </p:stCondLst>
                                  <p:iterate>
                                    <p:tmAbs val="0"/>
                                  </p:iterate>
                                  <p:childTnLst>
                                    <p:set>
                                      <p:cBhvr>
                                        <p:cTn id="17" fill="hold"/>
                                        <p:tgtEl>
                                          <p:spTgt spid="398">
                                            <p:txEl>
                                              <p:pRg st="2" end="2"/>
                                            </p:txEl>
                                          </p:spTgt>
                                        </p:tgtEl>
                                        <p:attrNameLst>
                                          <p:attrName>style.visibility</p:attrName>
                                        </p:attrNameLst>
                                      </p:cBhvr>
                                      <p:to>
                                        <p:strVal val="visible"/>
                                      </p:to>
                                    </p:set>
                                    <p:animEffect transition="in" filter="wipe(left)">
                                      <p:cBhvr>
                                        <p:cTn id="18" dur="1000"/>
                                        <p:tgtEl>
                                          <p:spTgt spid="398">
                                            <p:txEl>
                                              <p:pRg st="2" end="2"/>
                                            </p:txEl>
                                          </p:spTgt>
                                        </p:tgtEl>
                                      </p:cBhvr>
                                    </p:animEffect>
                                  </p:childTnLst>
                                </p:cTn>
                              </p:par>
                            </p:childTnLst>
                          </p:cTn>
                        </p:par>
                        <p:par>
                          <p:cTn id="19" fill="hold">
                            <p:stCondLst>
                              <p:cond delay="3800"/>
                            </p:stCondLst>
                            <p:childTnLst>
                              <p:par>
                                <p:cTn id="20" presetID="22" presetClass="entr" presetSubtype="8" fill="hold" grpId="1" nodeType="afterEffect">
                                  <p:stCondLst>
                                    <p:cond delay="300"/>
                                  </p:stCondLst>
                                  <p:iterate>
                                    <p:tmAbs val="0"/>
                                  </p:iterate>
                                  <p:childTnLst>
                                    <p:set>
                                      <p:cBhvr>
                                        <p:cTn id="21" fill="hold"/>
                                        <p:tgtEl>
                                          <p:spTgt spid="398">
                                            <p:txEl>
                                              <p:pRg st="3" end="3"/>
                                            </p:txEl>
                                          </p:spTgt>
                                        </p:tgtEl>
                                        <p:attrNameLst>
                                          <p:attrName>style.visibility</p:attrName>
                                        </p:attrNameLst>
                                      </p:cBhvr>
                                      <p:to>
                                        <p:strVal val="visible"/>
                                      </p:to>
                                    </p:set>
                                    <p:animEffect transition="in" filter="wipe(left)">
                                      <p:cBhvr>
                                        <p:cTn id="22" dur="1000"/>
                                        <p:tgtEl>
                                          <p:spTgt spid="398">
                                            <p:txEl>
                                              <p:pRg st="3" end="3"/>
                                            </p:txEl>
                                          </p:spTgt>
                                        </p:tgtEl>
                                      </p:cBhvr>
                                    </p:animEffect>
                                  </p:childTnLst>
                                </p:cTn>
                              </p:par>
                            </p:childTnLst>
                          </p:cTn>
                        </p:par>
                        <p:par>
                          <p:cTn id="23" fill="hold">
                            <p:stCondLst>
                              <p:cond delay="5100"/>
                            </p:stCondLst>
                            <p:childTnLst>
                              <p:par>
                                <p:cTn id="24" presetID="22" presetClass="entr" presetSubtype="8" fill="hold" grpId="1" nodeType="afterEffect">
                                  <p:stCondLst>
                                    <p:cond delay="300"/>
                                  </p:stCondLst>
                                  <p:iterate>
                                    <p:tmAbs val="0"/>
                                  </p:iterate>
                                  <p:childTnLst>
                                    <p:set>
                                      <p:cBhvr>
                                        <p:cTn id="25" fill="hold"/>
                                        <p:tgtEl>
                                          <p:spTgt spid="398">
                                            <p:txEl>
                                              <p:pRg st="4" end="4"/>
                                            </p:txEl>
                                          </p:spTgt>
                                        </p:tgtEl>
                                        <p:attrNameLst>
                                          <p:attrName>style.visibility</p:attrName>
                                        </p:attrNameLst>
                                      </p:cBhvr>
                                      <p:to>
                                        <p:strVal val="visible"/>
                                      </p:to>
                                    </p:set>
                                    <p:animEffect transition="in" filter="wipe(left)">
                                      <p:cBhvr>
                                        <p:cTn id="26" dur="1000"/>
                                        <p:tgtEl>
                                          <p:spTgt spid="398">
                                            <p:txEl>
                                              <p:pRg st="4" end="4"/>
                                            </p:txEl>
                                          </p:spTgt>
                                        </p:tgtEl>
                                      </p:cBhvr>
                                    </p:animEffect>
                                  </p:childTnLst>
                                </p:cTn>
                              </p:par>
                            </p:childTnLst>
                          </p:cTn>
                        </p:par>
                        <p:par>
                          <p:cTn id="27" fill="hold">
                            <p:stCondLst>
                              <p:cond delay="6400"/>
                            </p:stCondLst>
                            <p:childTnLst>
                              <p:par>
                                <p:cTn id="28" presetID="22" presetClass="entr" presetSubtype="8" fill="hold" grpId="1" nodeType="afterEffect">
                                  <p:stCondLst>
                                    <p:cond delay="300"/>
                                  </p:stCondLst>
                                  <p:iterate>
                                    <p:tmAbs val="0"/>
                                  </p:iterate>
                                  <p:childTnLst>
                                    <p:set>
                                      <p:cBhvr>
                                        <p:cTn id="29" fill="hold"/>
                                        <p:tgtEl>
                                          <p:spTgt spid="398">
                                            <p:txEl>
                                              <p:pRg st="5" end="5"/>
                                            </p:txEl>
                                          </p:spTgt>
                                        </p:tgtEl>
                                        <p:attrNameLst>
                                          <p:attrName>style.visibility</p:attrName>
                                        </p:attrNameLst>
                                      </p:cBhvr>
                                      <p:to>
                                        <p:strVal val="visible"/>
                                      </p:to>
                                    </p:set>
                                    <p:animEffect transition="in" filter="wipe(left)">
                                      <p:cBhvr>
                                        <p:cTn id="30" dur="1000"/>
                                        <p:tgtEl>
                                          <p:spTgt spid="398">
                                            <p:txEl>
                                              <p:pRg st="5" end="5"/>
                                            </p:txEl>
                                          </p:spTgt>
                                        </p:tgtEl>
                                      </p:cBhvr>
                                    </p:animEffect>
                                  </p:childTnLst>
                                </p:cTn>
                              </p:par>
                            </p:childTnLst>
                          </p:cTn>
                        </p:par>
                        <p:par>
                          <p:cTn id="31" fill="hold">
                            <p:stCondLst>
                              <p:cond delay="7700"/>
                            </p:stCondLst>
                            <p:childTnLst>
                              <p:par>
                                <p:cTn id="32" presetID="22" presetClass="entr" presetSubtype="8" fill="hold" grpId="1" nodeType="afterEffect">
                                  <p:stCondLst>
                                    <p:cond delay="300"/>
                                  </p:stCondLst>
                                  <p:iterate>
                                    <p:tmAbs val="0"/>
                                  </p:iterate>
                                  <p:childTnLst>
                                    <p:set>
                                      <p:cBhvr>
                                        <p:cTn id="33" fill="hold"/>
                                        <p:tgtEl>
                                          <p:spTgt spid="398">
                                            <p:txEl>
                                              <p:pRg st="6" end="6"/>
                                            </p:txEl>
                                          </p:spTgt>
                                        </p:tgtEl>
                                        <p:attrNameLst>
                                          <p:attrName>style.visibility</p:attrName>
                                        </p:attrNameLst>
                                      </p:cBhvr>
                                      <p:to>
                                        <p:strVal val="visible"/>
                                      </p:to>
                                    </p:set>
                                    <p:animEffect transition="in" filter="wipe(left)">
                                      <p:cBhvr>
                                        <p:cTn id="34" dur="1000"/>
                                        <p:tgtEl>
                                          <p:spTgt spid="398">
                                            <p:txEl>
                                              <p:pRg st="6" end="6"/>
                                            </p:txEl>
                                          </p:spTgt>
                                        </p:tgtEl>
                                      </p:cBhvr>
                                    </p:animEffect>
                                  </p:childTnLst>
                                </p:cTn>
                              </p:par>
                            </p:childTnLst>
                          </p:cTn>
                        </p:par>
                        <p:par>
                          <p:cTn id="35" fill="hold">
                            <p:stCondLst>
                              <p:cond delay="9000"/>
                            </p:stCondLst>
                            <p:childTnLst>
                              <p:par>
                                <p:cTn id="36" presetID="22" presetClass="entr" presetSubtype="8" fill="hold" grpId="1" nodeType="afterEffect">
                                  <p:stCondLst>
                                    <p:cond delay="300"/>
                                  </p:stCondLst>
                                  <p:iterate>
                                    <p:tmAbs val="0"/>
                                  </p:iterate>
                                  <p:childTnLst>
                                    <p:set>
                                      <p:cBhvr>
                                        <p:cTn id="37" fill="hold"/>
                                        <p:tgtEl>
                                          <p:spTgt spid="398">
                                            <p:txEl>
                                              <p:pRg st="7" end="7"/>
                                            </p:txEl>
                                          </p:spTgt>
                                        </p:tgtEl>
                                        <p:attrNameLst>
                                          <p:attrName>style.visibility</p:attrName>
                                        </p:attrNameLst>
                                      </p:cBhvr>
                                      <p:to>
                                        <p:strVal val="visible"/>
                                      </p:to>
                                    </p:set>
                                    <p:animEffect transition="in" filter="wipe(left)">
                                      <p:cBhvr>
                                        <p:cTn id="38" dur="1000"/>
                                        <p:tgtEl>
                                          <p:spTgt spid="39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1" build="p" bldLvl="5"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403" name="Rectangle"/>
          <p:cNvSpPr/>
          <p:nvPr/>
        </p:nvSpPr>
        <p:spPr>
          <a:xfrm>
            <a:off x="408055" y="377824"/>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40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sp>
        <p:nvSpPr>
          <p:cNvPr id="405" name="Mark 10.35-45…"/>
          <p:cNvSpPr txBox="1"/>
          <p:nvPr/>
        </p:nvSpPr>
        <p:spPr>
          <a:xfrm>
            <a:off x="9898391" y="1026834"/>
            <a:ext cx="4511018"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Questions raised</a:t>
            </a:r>
          </a:p>
        </p:txBody>
      </p:sp>
      <p:pic>
        <p:nvPicPr>
          <p:cNvPr id="406" name="image.png" descr="image.png"/>
          <p:cNvPicPr>
            <a:picLocks noChangeAspect="1"/>
          </p:cNvPicPr>
          <p:nvPr/>
        </p:nvPicPr>
        <p:blipFill>
          <a:blip r:embed="rId2"/>
          <a:stretch>
            <a:fillRect/>
          </a:stretch>
        </p:blipFill>
        <p:spPr>
          <a:xfrm rot="16920000">
            <a:off x="20940149" y="-220776"/>
            <a:ext cx="3159126" cy="3165476"/>
          </a:xfrm>
          <a:prstGeom prst="rect">
            <a:avLst/>
          </a:prstGeom>
          <a:ln w="12700">
            <a:miter lim="400000"/>
          </a:ln>
        </p:spPr>
      </p:pic>
      <p:sp>
        <p:nvSpPr>
          <p:cNvPr id="407" name="Why didn’t they know what they were asking?…"/>
          <p:cNvSpPr txBox="1"/>
          <p:nvPr/>
        </p:nvSpPr>
        <p:spPr>
          <a:xfrm>
            <a:off x="1939781" y="4067638"/>
            <a:ext cx="20428238" cy="73441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1333500" indent="-1333500" algn="l" defTabSz="914400">
              <a:lnSpc>
                <a:spcPct val="90000"/>
              </a:lnSpc>
              <a:spcBef>
                <a:spcPts val="800"/>
              </a:spcBef>
              <a:defRPr sz="5400"/>
            </a:pPr>
            <a:r>
              <a:t>           Why didn’t they know what they were asking?</a:t>
            </a:r>
            <a:r>
              <a:rPr b="1">
                <a:solidFill>
                  <a:srgbClr val="FF0000"/>
                </a:solidFill>
                <a:uFill>
                  <a:solidFill>
                    <a:srgbClr val="FF0000"/>
                  </a:solidFill>
                </a:uFill>
              </a:rPr>
              <a:t> </a:t>
            </a:r>
          </a:p>
          <a:p>
            <a:pPr marL="1333500" indent="-1333500" algn="l" defTabSz="914400">
              <a:spcBef>
                <a:spcPts val="1600"/>
              </a:spcBef>
              <a:defRPr sz="5400"/>
            </a:pPr>
            <a:r>
              <a:rPr b="1">
                <a:solidFill>
                  <a:srgbClr val="FF0000"/>
                </a:solidFill>
                <a:uFill>
                  <a:solidFill>
                    <a:srgbClr val="FF0000"/>
                  </a:solidFill>
                </a:uFill>
              </a:rPr>
              <a:t>38b  Cup and Baptism       	</a:t>
            </a:r>
          </a:p>
          <a:p>
            <a:pPr marL="1333500" indent="-1333500" algn="l" defTabSz="914400">
              <a:spcBef>
                <a:spcPts val="800"/>
              </a:spcBef>
              <a:defRPr sz="5400"/>
            </a:pPr>
            <a:r>
              <a:t>           What did Jesus mean by these things?</a:t>
            </a:r>
          </a:p>
          <a:p>
            <a:pPr marL="1333500" indent="-1333500" algn="l" defTabSz="914400">
              <a:spcBef>
                <a:spcPts val="1600"/>
              </a:spcBef>
              <a:defRPr sz="5400"/>
            </a:pPr>
            <a:r>
              <a:rPr b="1">
                <a:solidFill>
                  <a:srgbClr val="FF0000"/>
                </a:solidFill>
                <a:uFill>
                  <a:solidFill>
                    <a:srgbClr val="FF0000"/>
                  </a:solidFill>
                </a:uFill>
              </a:rPr>
              <a:t>39    ‘You will drink’	</a:t>
            </a:r>
          </a:p>
          <a:p>
            <a:pPr marL="1333500" indent="-1333500" algn="l" defTabSz="914400">
              <a:spcBef>
                <a:spcPts val="800"/>
              </a:spcBef>
              <a:defRPr sz="5400"/>
            </a:pPr>
            <a:r>
              <a:t>	    When and how would they share these things?</a:t>
            </a:r>
          </a:p>
          <a:p>
            <a:pPr marL="1333500" indent="-1333500" algn="l" defTabSz="914400">
              <a:spcBef>
                <a:spcPts val="800"/>
              </a:spcBef>
              <a:defRPr sz="5400"/>
            </a:pPr>
            <a:r>
              <a:rPr b="1">
                <a:solidFill>
                  <a:srgbClr val="FF0000"/>
                </a:solidFill>
                <a:uFill>
                  <a:solidFill>
                    <a:srgbClr val="FF0000"/>
                  </a:solidFill>
                </a:uFill>
              </a:rPr>
              <a:t>40	Places ‘not for me to grant’	</a:t>
            </a:r>
          </a:p>
          <a:p>
            <a:pPr marL="1333500" indent="-1333500" algn="l" defTabSz="914400">
              <a:lnSpc>
                <a:spcPct val="130000"/>
              </a:lnSpc>
              <a:spcBef>
                <a:spcPts val="800"/>
              </a:spcBef>
              <a:defRPr sz="5400"/>
            </a:pPr>
            <a:r>
              <a:t>           Who </a:t>
            </a:r>
            <a:r>
              <a:rPr u="sng"/>
              <a:t>would</a:t>
            </a:r>
            <a:r>
              <a:t> allocate them?</a:t>
            </a:r>
          </a:p>
          <a:p>
            <a:pPr marL="1333500" indent="-1333500" algn="l" defTabSz="914400">
              <a:lnSpc>
                <a:spcPct val="130000"/>
              </a:lnSpc>
              <a:defRPr sz="5400"/>
            </a:pPr>
            <a:r>
              <a:t>           Who </a:t>
            </a:r>
            <a:r>
              <a:rPr u="sng"/>
              <a:t>were</a:t>
            </a:r>
            <a:r>
              <a:t> they for?</a:t>
            </a:r>
          </a:p>
        </p:txBody>
      </p:sp>
      <p:sp>
        <p:nvSpPr>
          <p:cNvPr id="408" name="Exploration 1"/>
          <p:cNvSpPr txBox="1"/>
          <p:nvPr/>
        </p:nvSpPr>
        <p:spPr>
          <a:xfrm>
            <a:off x="1931680"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Exploration 1</a:t>
            </a:r>
          </a:p>
        </p:txBody>
      </p:sp>
      <p:sp>
        <p:nvSpPr>
          <p:cNvPr id="409"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410" name="38a  ‘You don’t know’"/>
          <p:cNvSpPr txBox="1"/>
          <p:nvPr/>
        </p:nvSpPr>
        <p:spPr>
          <a:xfrm>
            <a:off x="2000250" y="3050730"/>
            <a:ext cx="7429500"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1333500" indent="-1333500" algn="l" defTabSz="914400">
              <a:spcBef>
                <a:spcPts val="1600"/>
              </a:spcBef>
              <a:defRPr sz="5400"/>
            </a:pPr>
            <a:r>
              <a:rPr b="1">
                <a:solidFill>
                  <a:srgbClr val="FF0000"/>
                </a:solidFill>
                <a:uFill>
                  <a:solidFill>
                    <a:srgbClr val="FF0000"/>
                  </a:solidFill>
                </a:uFill>
              </a:rPr>
              <a:t>38a  ‘You don’t know’	</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407">
                                            <p:bg/>
                                          </p:spTgt>
                                        </p:tgtEl>
                                        <p:attrNameLst>
                                          <p:attrName>style.visibility</p:attrName>
                                        </p:attrNameLst>
                                      </p:cBhvr>
                                      <p:to>
                                        <p:strVal val="visible"/>
                                      </p:to>
                                    </p:set>
                                    <p:animEffect transition="in" filter="wipe(left)">
                                      <p:cBhvr>
                                        <p:cTn id="7" dur="500"/>
                                        <p:tgtEl>
                                          <p:spTgt spid="407">
                                            <p:bg/>
                                          </p:spTgt>
                                        </p:tgtEl>
                                      </p:cBhvr>
                                    </p:animEffect>
                                  </p:childTnLst>
                                </p:cTn>
                              </p:par>
                              <p:par>
                                <p:cTn id="8" presetID="22" presetClass="entr" presetSubtype="8" fill="hold" grpId="1" nodeType="withEffect">
                                  <p:stCondLst>
                                    <p:cond delay="0"/>
                                  </p:stCondLst>
                                  <p:iterate>
                                    <p:tmAbs val="0"/>
                                  </p:iterate>
                                  <p:childTnLst>
                                    <p:set>
                                      <p:cBhvr>
                                        <p:cTn id="9" fill="hold"/>
                                        <p:tgtEl>
                                          <p:spTgt spid="407">
                                            <p:txEl>
                                              <p:pRg st="0" end="0"/>
                                            </p:txEl>
                                          </p:spTgt>
                                        </p:tgtEl>
                                        <p:attrNameLst>
                                          <p:attrName>style.visibility</p:attrName>
                                        </p:attrNameLst>
                                      </p:cBhvr>
                                      <p:to>
                                        <p:strVal val="visible"/>
                                      </p:to>
                                    </p:set>
                                    <p:animEffect transition="in" filter="wipe(left)">
                                      <p:cBhvr>
                                        <p:cTn id="10" dur="500"/>
                                        <p:tgtEl>
                                          <p:spTgt spid="40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407">
                                            <p:txEl>
                                              <p:pRg st="1" end="1"/>
                                            </p:txEl>
                                          </p:spTgt>
                                        </p:tgtEl>
                                        <p:attrNameLst>
                                          <p:attrName>style.visibility</p:attrName>
                                        </p:attrNameLst>
                                      </p:cBhvr>
                                      <p:to>
                                        <p:strVal val="visible"/>
                                      </p:to>
                                    </p:set>
                                    <p:animEffect transition="in" filter="wipe(left)">
                                      <p:cBhvr>
                                        <p:cTn id="15" dur="500"/>
                                        <p:tgtEl>
                                          <p:spTgt spid="40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407">
                                            <p:txEl>
                                              <p:pRg st="2" end="2"/>
                                            </p:txEl>
                                          </p:spTgt>
                                        </p:tgtEl>
                                        <p:attrNameLst>
                                          <p:attrName>style.visibility</p:attrName>
                                        </p:attrNameLst>
                                      </p:cBhvr>
                                      <p:to>
                                        <p:strVal val="visible"/>
                                      </p:to>
                                    </p:set>
                                    <p:animEffect transition="in" filter="wipe(left)">
                                      <p:cBhvr>
                                        <p:cTn id="20" dur="500"/>
                                        <p:tgtEl>
                                          <p:spTgt spid="40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407">
                                            <p:txEl>
                                              <p:pRg st="3" end="3"/>
                                            </p:txEl>
                                          </p:spTgt>
                                        </p:tgtEl>
                                        <p:attrNameLst>
                                          <p:attrName>style.visibility</p:attrName>
                                        </p:attrNameLst>
                                      </p:cBhvr>
                                      <p:to>
                                        <p:strVal val="visible"/>
                                      </p:to>
                                    </p:set>
                                    <p:animEffect transition="in" filter="wipe(left)">
                                      <p:cBhvr>
                                        <p:cTn id="25" dur="500"/>
                                        <p:tgtEl>
                                          <p:spTgt spid="40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407">
                                            <p:txEl>
                                              <p:pRg st="4" end="4"/>
                                            </p:txEl>
                                          </p:spTgt>
                                        </p:tgtEl>
                                        <p:attrNameLst>
                                          <p:attrName>style.visibility</p:attrName>
                                        </p:attrNameLst>
                                      </p:cBhvr>
                                      <p:to>
                                        <p:strVal val="visible"/>
                                      </p:to>
                                    </p:set>
                                    <p:animEffect transition="in" filter="wipe(left)">
                                      <p:cBhvr>
                                        <p:cTn id="30" dur="500"/>
                                        <p:tgtEl>
                                          <p:spTgt spid="40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iterate>
                                    <p:tmAbs val="0"/>
                                  </p:iterate>
                                  <p:childTnLst>
                                    <p:set>
                                      <p:cBhvr>
                                        <p:cTn id="34" fill="hold"/>
                                        <p:tgtEl>
                                          <p:spTgt spid="407">
                                            <p:txEl>
                                              <p:pRg st="5" end="5"/>
                                            </p:txEl>
                                          </p:spTgt>
                                        </p:tgtEl>
                                        <p:attrNameLst>
                                          <p:attrName>style.visibility</p:attrName>
                                        </p:attrNameLst>
                                      </p:cBhvr>
                                      <p:to>
                                        <p:strVal val="visible"/>
                                      </p:to>
                                    </p:set>
                                    <p:animEffect transition="in" filter="wipe(left)">
                                      <p:cBhvr>
                                        <p:cTn id="35" dur="500"/>
                                        <p:tgtEl>
                                          <p:spTgt spid="407">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1" nodeType="clickEffect">
                                  <p:stCondLst>
                                    <p:cond delay="0"/>
                                  </p:stCondLst>
                                  <p:iterate>
                                    <p:tmAbs val="0"/>
                                  </p:iterate>
                                  <p:childTnLst>
                                    <p:set>
                                      <p:cBhvr>
                                        <p:cTn id="39" fill="hold"/>
                                        <p:tgtEl>
                                          <p:spTgt spid="407">
                                            <p:txEl>
                                              <p:pRg st="6" end="6"/>
                                            </p:txEl>
                                          </p:spTgt>
                                        </p:tgtEl>
                                        <p:attrNameLst>
                                          <p:attrName>style.visibility</p:attrName>
                                        </p:attrNameLst>
                                      </p:cBhvr>
                                      <p:to>
                                        <p:strVal val="visible"/>
                                      </p:to>
                                    </p:set>
                                    <p:animEffect transition="in" filter="wipe(left)">
                                      <p:cBhvr>
                                        <p:cTn id="40" dur="500"/>
                                        <p:tgtEl>
                                          <p:spTgt spid="407">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1" nodeType="clickEffect">
                                  <p:stCondLst>
                                    <p:cond delay="0"/>
                                  </p:stCondLst>
                                  <p:iterate>
                                    <p:tmAbs val="0"/>
                                  </p:iterate>
                                  <p:childTnLst>
                                    <p:set>
                                      <p:cBhvr>
                                        <p:cTn id="44" fill="hold"/>
                                        <p:tgtEl>
                                          <p:spTgt spid="407">
                                            <p:txEl>
                                              <p:pRg st="7" end="7"/>
                                            </p:txEl>
                                          </p:spTgt>
                                        </p:tgtEl>
                                        <p:attrNameLst>
                                          <p:attrName>style.visibility</p:attrName>
                                        </p:attrNameLst>
                                      </p:cBhvr>
                                      <p:to>
                                        <p:strVal val="visible"/>
                                      </p:to>
                                    </p:set>
                                    <p:animEffect transition="in" filter="wipe(left)">
                                      <p:cBhvr>
                                        <p:cTn id="45" dur="500"/>
                                        <p:tgtEl>
                                          <p:spTgt spid="4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 grpId="1" build="p" bldLvl="5"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412" name="Rectangle"/>
          <p:cNvSpPr/>
          <p:nvPr/>
        </p:nvSpPr>
        <p:spPr>
          <a:xfrm>
            <a:off x="408055" y="377824"/>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41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sp>
        <p:nvSpPr>
          <p:cNvPr id="414" name="Mark 10.35-45…"/>
          <p:cNvSpPr txBox="1"/>
          <p:nvPr/>
        </p:nvSpPr>
        <p:spPr>
          <a:xfrm>
            <a:off x="9901566" y="1019174"/>
            <a:ext cx="4511018"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Questions raised</a:t>
            </a:r>
          </a:p>
        </p:txBody>
      </p:sp>
      <p:pic>
        <p:nvPicPr>
          <p:cNvPr id="415" name="image.png" descr="image.png"/>
          <p:cNvPicPr>
            <a:picLocks noChangeAspect="1"/>
          </p:cNvPicPr>
          <p:nvPr/>
        </p:nvPicPr>
        <p:blipFill>
          <a:blip r:embed="rId2"/>
          <a:stretch>
            <a:fillRect/>
          </a:stretch>
        </p:blipFill>
        <p:spPr>
          <a:xfrm rot="16920000">
            <a:off x="20949490" y="-221126"/>
            <a:ext cx="3159126" cy="3165476"/>
          </a:xfrm>
          <a:prstGeom prst="rect">
            <a:avLst/>
          </a:prstGeom>
          <a:ln w="12700">
            <a:miter lim="400000"/>
          </a:ln>
        </p:spPr>
      </p:pic>
      <p:sp>
        <p:nvSpPr>
          <p:cNvPr id="416" name="Why were the others so annoyed?…"/>
          <p:cNvSpPr txBox="1"/>
          <p:nvPr/>
        </p:nvSpPr>
        <p:spPr>
          <a:xfrm>
            <a:off x="2094396" y="4038995"/>
            <a:ext cx="20125358" cy="7826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39687" algn="l" defTabSz="914400">
              <a:defRPr sz="5400"/>
            </a:pPr>
            <a:r>
              <a:t>          Why were the others so annoyed?</a:t>
            </a:r>
            <a:r>
              <a:rPr b="1">
                <a:solidFill>
                  <a:srgbClr val="FF0000"/>
                </a:solidFill>
                <a:uFill>
                  <a:solidFill>
                    <a:srgbClr val="FF0000"/>
                  </a:solidFill>
                </a:uFill>
              </a:rPr>
              <a:t> </a:t>
            </a:r>
          </a:p>
          <a:p>
            <a:pPr indent="39687" algn="l" defTabSz="914400">
              <a:spcBef>
                <a:spcPts val="1600"/>
              </a:spcBef>
              <a:defRPr sz="5400"/>
            </a:pPr>
            <a:r>
              <a:rPr b="1">
                <a:solidFill>
                  <a:srgbClr val="FF0000"/>
                </a:solidFill>
                <a:uFill>
                  <a:solidFill>
                    <a:srgbClr val="FF0000"/>
                  </a:solidFill>
                </a:uFill>
              </a:rPr>
              <a:t>42   ‘Rulers of the Gentiles’	</a:t>
            </a:r>
          </a:p>
          <a:p>
            <a:pPr indent="39687" algn="l" defTabSz="914400">
              <a:spcBef>
                <a:spcPts val="2600"/>
              </a:spcBef>
              <a:defRPr sz="5400"/>
            </a:pPr>
            <a:r>
              <a:t>          Why ‘of the Gentiles’, and not ‘of the Jews’ or ‘of the world’?</a:t>
            </a:r>
            <a:r>
              <a:rPr b="1">
                <a:solidFill>
                  <a:srgbClr val="FF0000"/>
                </a:solidFill>
                <a:uFill>
                  <a:solidFill>
                    <a:srgbClr val="FF0000"/>
                  </a:solidFill>
                </a:uFill>
              </a:rPr>
              <a:t> </a:t>
            </a:r>
          </a:p>
          <a:p>
            <a:pPr indent="39687" algn="l" defTabSz="914400">
              <a:spcBef>
                <a:spcPts val="11000"/>
              </a:spcBef>
              <a:defRPr sz="5400"/>
            </a:pPr>
            <a:r>
              <a:rPr b="1">
                <a:solidFill>
                  <a:srgbClr val="FF0000"/>
                </a:solidFill>
                <a:uFill>
                  <a:solidFill>
                    <a:srgbClr val="FF0000"/>
                  </a:solidFill>
                </a:uFill>
              </a:rPr>
              <a:t>Are there any other questions raised in the passage?</a:t>
            </a:r>
          </a:p>
          <a:p>
            <a:pPr indent="39687" algn="l" defTabSz="914400">
              <a:spcBef>
                <a:spcPts val="1600"/>
              </a:spcBef>
              <a:defRPr sz="5400"/>
            </a:pPr>
            <a:r>
              <a:rPr b="1">
                <a:solidFill>
                  <a:srgbClr val="FF0000"/>
                </a:solidFill>
                <a:uFill>
                  <a:solidFill>
                    <a:srgbClr val="FF0000"/>
                  </a:solidFill>
                </a:uFill>
              </a:rPr>
              <a:t>What surprised you or caught your eye?</a:t>
            </a:r>
          </a:p>
          <a:p>
            <a:pPr indent="39687" algn="l" defTabSz="914400">
              <a:spcBef>
                <a:spcPts val="1600"/>
              </a:spcBef>
              <a:defRPr sz="5400"/>
            </a:pPr>
            <a:r>
              <a:t>               Jesus didn’t rebuke His disciples. Why not?</a:t>
            </a:r>
          </a:p>
          <a:p>
            <a:pPr indent="39687" algn="l" defTabSz="914400">
              <a:defRPr sz="5400"/>
            </a:pPr>
            <a:r>
              <a:t>               The boldness and cheek of the disciples.</a:t>
            </a:r>
          </a:p>
        </p:txBody>
      </p:sp>
      <p:sp>
        <p:nvSpPr>
          <p:cNvPr id="417" name="Exploration 1"/>
          <p:cNvSpPr txBox="1"/>
          <p:nvPr/>
        </p:nvSpPr>
        <p:spPr>
          <a:xfrm>
            <a:off x="1931680"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Exploration 1</a:t>
            </a:r>
          </a:p>
        </p:txBody>
      </p:sp>
      <p:sp>
        <p:nvSpPr>
          <p:cNvPr id="418"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419" name="41   Ten ‘indignant’"/>
          <p:cNvSpPr txBox="1"/>
          <p:nvPr/>
        </p:nvSpPr>
        <p:spPr>
          <a:xfrm>
            <a:off x="2088176" y="3135417"/>
            <a:ext cx="6339248" cy="866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indent="39687" algn="l" defTabSz="914400">
              <a:spcBef>
                <a:spcPts val="1600"/>
              </a:spcBef>
              <a:defRPr sz="5400" b="1">
                <a:solidFill>
                  <a:srgbClr val="FF0000"/>
                </a:solidFill>
                <a:uFill>
                  <a:solidFill>
                    <a:srgbClr val="FF0000"/>
                  </a:solidFill>
                </a:uFill>
              </a:defRPr>
            </a:lvl1pPr>
          </a:lstStyle>
          <a:p>
            <a:pPr>
              <a:defRPr b="0">
                <a:solidFill>
                  <a:srgbClr val="000000"/>
                </a:solidFill>
                <a:uFillTx/>
              </a:defRPr>
            </a:pPr>
            <a:r>
              <a:rPr b="1">
                <a:solidFill>
                  <a:srgbClr val="FF0000"/>
                </a:solidFill>
                <a:uFill>
                  <a:solidFill>
                    <a:srgbClr val="FF0000"/>
                  </a:solidFill>
                </a:uFill>
              </a:rPr>
              <a:t>41   Ten ‘indignant’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416">
                                            <p:bg/>
                                          </p:spTgt>
                                        </p:tgtEl>
                                        <p:attrNameLst>
                                          <p:attrName>style.visibility</p:attrName>
                                        </p:attrNameLst>
                                      </p:cBhvr>
                                      <p:to>
                                        <p:strVal val="visible"/>
                                      </p:to>
                                    </p:set>
                                    <p:animEffect transition="in" filter="wipe(left)">
                                      <p:cBhvr>
                                        <p:cTn id="7" dur="500"/>
                                        <p:tgtEl>
                                          <p:spTgt spid="416">
                                            <p:bg/>
                                          </p:spTgt>
                                        </p:tgtEl>
                                      </p:cBhvr>
                                    </p:animEffect>
                                  </p:childTnLst>
                                </p:cTn>
                              </p:par>
                              <p:par>
                                <p:cTn id="8" presetID="22" presetClass="entr" presetSubtype="8" fill="hold" grpId="1" nodeType="withEffect">
                                  <p:stCondLst>
                                    <p:cond delay="0"/>
                                  </p:stCondLst>
                                  <p:iterate>
                                    <p:tmAbs val="0"/>
                                  </p:iterate>
                                  <p:childTnLst>
                                    <p:set>
                                      <p:cBhvr>
                                        <p:cTn id="9" fill="hold"/>
                                        <p:tgtEl>
                                          <p:spTgt spid="416">
                                            <p:txEl>
                                              <p:pRg st="0" end="0"/>
                                            </p:txEl>
                                          </p:spTgt>
                                        </p:tgtEl>
                                        <p:attrNameLst>
                                          <p:attrName>style.visibility</p:attrName>
                                        </p:attrNameLst>
                                      </p:cBhvr>
                                      <p:to>
                                        <p:strVal val="visible"/>
                                      </p:to>
                                    </p:set>
                                    <p:animEffect transition="in" filter="wipe(left)">
                                      <p:cBhvr>
                                        <p:cTn id="10" dur="500"/>
                                        <p:tgtEl>
                                          <p:spTgt spid="4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416">
                                            <p:txEl>
                                              <p:pRg st="1" end="1"/>
                                            </p:txEl>
                                          </p:spTgt>
                                        </p:tgtEl>
                                        <p:attrNameLst>
                                          <p:attrName>style.visibility</p:attrName>
                                        </p:attrNameLst>
                                      </p:cBhvr>
                                      <p:to>
                                        <p:strVal val="visible"/>
                                      </p:to>
                                    </p:set>
                                    <p:animEffect transition="in" filter="wipe(left)">
                                      <p:cBhvr>
                                        <p:cTn id="15" dur="500"/>
                                        <p:tgtEl>
                                          <p:spTgt spid="41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416">
                                            <p:txEl>
                                              <p:pRg st="2" end="2"/>
                                            </p:txEl>
                                          </p:spTgt>
                                        </p:tgtEl>
                                        <p:attrNameLst>
                                          <p:attrName>style.visibility</p:attrName>
                                        </p:attrNameLst>
                                      </p:cBhvr>
                                      <p:to>
                                        <p:strVal val="visible"/>
                                      </p:to>
                                    </p:set>
                                    <p:animEffect transition="in" filter="wipe(left)">
                                      <p:cBhvr>
                                        <p:cTn id="20" dur="500"/>
                                        <p:tgtEl>
                                          <p:spTgt spid="41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416">
                                            <p:txEl>
                                              <p:pRg st="3" end="3"/>
                                            </p:txEl>
                                          </p:spTgt>
                                        </p:tgtEl>
                                        <p:attrNameLst>
                                          <p:attrName>style.visibility</p:attrName>
                                        </p:attrNameLst>
                                      </p:cBhvr>
                                      <p:to>
                                        <p:strVal val="visible"/>
                                      </p:to>
                                    </p:set>
                                    <p:animEffect transition="in" filter="wipe(left)">
                                      <p:cBhvr>
                                        <p:cTn id="25" dur="500"/>
                                        <p:tgtEl>
                                          <p:spTgt spid="41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416">
                                            <p:txEl>
                                              <p:pRg st="4" end="4"/>
                                            </p:txEl>
                                          </p:spTgt>
                                        </p:tgtEl>
                                        <p:attrNameLst>
                                          <p:attrName>style.visibility</p:attrName>
                                        </p:attrNameLst>
                                      </p:cBhvr>
                                      <p:to>
                                        <p:strVal val="visible"/>
                                      </p:to>
                                    </p:set>
                                    <p:animEffect transition="in" filter="wipe(left)">
                                      <p:cBhvr>
                                        <p:cTn id="30" dur="500"/>
                                        <p:tgtEl>
                                          <p:spTgt spid="41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iterate>
                                    <p:tmAbs val="0"/>
                                  </p:iterate>
                                  <p:childTnLst>
                                    <p:set>
                                      <p:cBhvr>
                                        <p:cTn id="34" fill="hold"/>
                                        <p:tgtEl>
                                          <p:spTgt spid="416">
                                            <p:txEl>
                                              <p:pRg st="5" end="5"/>
                                            </p:txEl>
                                          </p:spTgt>
                                        </p:tgtEl>
                                        <p:attrNameLst>
                                          <p:attrName>style.visibility</p:attrName>
                                        </p:attrNameLst>
                                      </p:cBhvr>
                                      <p:to>
                                        <p:strVal val="visible"/>
                                      </p:to>
                                    </p:set>
                                    <p:animEffect transition="in" filter="wipe(left)">
                                      <p:cBhvr>
                                        <p:cTn id="35" dur="500"/>
                                        <p:tgtEl>
                                          <p:spTgt spid="41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1" nodeType="clickEffect">
                                  <p:stCondLst>
                                    <p:cond delay="0"/>
                                  </p:stCondLst>
                                  <p:iterate>
                                    <p:tmAbs val="0"/>
                                  </p:iterate>
                                  <p:childTnLst>
                                    <p:set>
                                      <p:cBhvr>
                                        <p:cTn id="39" fill="hold"/>
                                        <p:tgtEl>
                                          <p:spTgt spid="416">
                                            <p:txEl>
                                              <p:pRg st="6" end="6"/>
                                            </p:txEl>
                                          </p:spTgt>
                                        </p:tgtEl>
                                        <p:attrNameLst>
                                          <p:attrName>style.visibility</p:attrName>
                                        </p:attrNameLst>
                                      </p:cBhvr>
                                      <p:to>
                                        <p:strVal val="visible"/>
                                      </p:to>
                                    </p:set>
                                    <p:animEffect transition="in" filter="wipe(left)">
                                      <p:cBhvr>
                                        <p:cTn id="40" dur="500"/>
                                        <p:tgtEl>
                                          <p:spTgt spid="4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 grpId="1" build="p" bldLvl="5"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pic>
        <p:nvPicPr>
          <p:cNvPr id="422"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423"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424" name="Exploration 1:    Mark 10 : 35-45   –   Questions Raised   cont.…"/>
          <p:cNvSpPr txBox="1"/>
          <p:nvPr/>
        </p:nvSpPr>
        <p:spPr>
          <a:xfrm>
            <a:off x="3058928" y="3412913"/>
            <a:ext cx="18266144" cy="7863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b="1"/>
              <a:t>Exploration 1:</a:t>
            </a:r>
            <a:r>
              <a:t>    Mark 10 : 35-45   </a:t>
            </a:r>
            <a:r>
              <a:rPr b="1"/>
              <a:t>–   Questions Raised  </a:t>
            </a:r>
            <a:r>
              <a:t> cont.</a:t>
            </a:r>
            <a:endParaRPr sz="1600">
              <a:latin typeface="Times New Roman"/>
              <a:ea typeface="Times New Roman"/>
              <a:cs typeface="Times New Roman"/>
              <a:sym typeface="Times New Roman"/>
            </a:endParaRPr>
          </a:p>
          <a:p>
            <a:pPr algn="l">
              <a:spcBef>
                <a:spcPts val="3600"/>
              </a:spcBef>
              <a:defRPr sz="4800" i="0">
                <a:latin typeface="Avenir Next Regular"/>
                <a:ea typeface="Avenir Next Regular"/>
                <a:cs typeface="Avenir Next Regular"/>
                <a:sym typeface="Avenir Next Regular"/>
              </a:defRPr>
            </a:pPr>
            <a:r>
              <a:t>The Bible is very selective about the detail it includes.</a:t>
            </a:r>
          </a:p>
          <a:p>
            <a:pPr algn="l">
              <a:lnSpc>
                <a:spcPct val="120000"/>
              </a:lnSpc>
              <a:spcBef>
                <a:spcPts val="1200"/>
              </a:spcBef>
              <a:defRPr sz="4800">
                <a:latin typeface="Avenir Next Regular"/>
                <a:ea typeface="Avenir Next Regular"/>
                <a:cs typeface="Avenir Next Regular"/>
                <a:sym typeface="Avenir Next Regular"/>
              </a:defRPr>
            </a:pPr>
            <a:r>
              <a:rPr sz="1200" b="1">
                <a:latin typeface="Avenir Next Condensed Regular"/>
                <a:ea typeface="Avenir Next Condensed Regular"/>
                <a:cs typeface="Avenir Next Condensed Regular"/>
                <a:sym typeface="Avenir Next Condensed Regular"/>
              </a:rPr>
              <a:t>“</a:t>
            </a:r>
            <a:r>
              <a:rPr sz="5300">
                <a:latin typeface="Avenir Next Condensed Regular"/>
                <a:ea typeface="Avenir Next Condensed Regular"/>
                <a:cs typeface="Avenir Next Condensed Regular"/>
                <a:sym typeface="Avenir Next Condensed Regular"/>
              </a:rPr>
              <a:t>“Jesus did many other things as well.  If every one of them were written down,    I  suppose that even the whole world would not have room for the books that would be written.”   (John 21:25)</a:t>
            </a:r>
          </a:p>
          <a:p>
            <a:pPr algn="l">
              <a:spcBef>
                <a:spcPts val="2000"/>
              </a:spcBef>
              <a:defRPr sz="4800" i="0">
                <a:latin typeface="Avenir Next Regular"/>
                <a:ea typeface="Avenir Next Regular"/>
                <a:cs typeface="Avenir Next Regular"/>
                <a:sym typeface="Avenir Next Regular"/>
              </a:defRPr>
            </a:pPr>
            <a:r>
              <a:rPr>
                <a:latin typeface="Avenir Next Condensed Regular"/>
                <a:ea typeface="Avenir Next Condensed Regular"/>
                <a:cs typeface="Avenir Next Condensed Regular"/>
                <a:sym typeface="Avenir Next Condensed Regular"/>
              </a:rPr>
              <a:t>                </a:t>
            </a:r>
            <a:r>
              <a:t>So, it is important to ask questions of the text:</a:t>
            </a:r>
          </a:p>
          <a:p>
            <a:pPr algn="l">
              <a:spcBef>
                <a:spcPts val="2000"/>
              </a:spcBef>
              <a:defRPr sz="4800" i="0">
                <a:latin typeface="Avenir Next Regular"/>
                <a:ea typeface="Avenir Next Regular"/>
                <a:cs typeface="Avenir Next Regular"/>
                <a:sym typeface="Avenir Next Regular"/>
              </a:defRPr>
            </a:pPr>
            <a:r>
              <a:t>        </a:t>
            </a:r>
            <a:r>
              <a:rPr b="1"/>
              <a:t>      - Why does it say </a:t>
            </a:r>
            <a:r>
              <a:rPr b="1" i="1">
                <a:solidFill>
                  <a:schemeClr val="accent5"/>
                </a:solidFill>
              </a:rPr>
              <a:t>this</a:t>
            </a:r>
            <a:r>
              <a:rPr b="1"/>
              <a:t>? Why</a:t>
            </a:r>
            <a:r>
              <a:rPr b="1">
                <a:solidFill>
                  <a:schemeClr val="accent5">
                    <a:hueOff val="-444211"/>
                    <a:satOff val="-14915"/>
                    <a:lumOff val="22857"/>
                  </a:schemeClr>
                </a:solidFill>
              </a:rPr>
              <a:t> </a:t>
            </a:r>
            <a:r>
              <a:rPr b="1" i="1">
                <a:solidFill>
                  <a:schemeClr val="accent5"/>
                </a:solidFill>
              </a:rPr>
              <a:t>here</a:t>
            </a:r>
            <a:r>
              <a:rPr b="1"/>
              <a:t>, and why </a:t>
            </a:r>
            <a:r>
              <a:rPr b="1" i="1">
                <a:solidFill>
                  <a:schemeClr val="accent5"/>
                </a:solidFill>
              </a:rPr>
              <a:t>in this way</a:t>
            </a:r>
            <a:r>
              <a:rPr b="1"/>
              <a:t>?</a:t>
            </a:r>
          </a:p>
        </p:txBody>
      </p:sp>
      <p:grpSp>
        <p:nvGrpSpPr>
          <p:cNvPr id="427" name="Group"/>
          <p:cNvGrpSpPr/>
          <p:nvPr/>
        </p:nvGrpSpPr>
        <p:grpSpPr>
          <a:xfrm>
            <a:off x="1337011" y="1088194"/>
            <a:ext cx="4777014" cy="1449719"/>
            <a:chOff x="0" y="0"/>
            <a:chExt cx="4777013" cy="1449718"/>
          </a:xfrm>
        </p:grpSpPr>
        <p:sp>
          <p:nvSpPr>
            <p:cNvPr id="425"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426"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39</a:t>
            </a:fld>
            <a:endParaRPr/>
          </a:p>
        </p:txBody>
      </p:sp>
      <p:pic>
        <p:nvPicPr>
          <p:cNvPr id="430"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431"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432" name="The questions raised help to open up the passage.…"/>
          <p:cNvSpPr txBox="1"/>
          <p:nvPr/>
        </p:nvSpPr>
        <p:spPr>
          <a:xfrm>
            <a:off x="3641455" y="5100319"/>
            <a:ext cx="19793765" cy="421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The questions raised help to open up the passage.</a:t>
            </a:r>
          </a:p>
          <a:p>
            <a:pPr algn="l">
              <a:spcBef>
                <a:spcPts val="3000"/>
              </a:spcBef>
              <a:defRPr sz="4800" i="0">
                <a:latin typeface="Avenir Next Regular"/>
                <a:ea typeface="Avenir Next Regular"/>
                <a:cs typeface="Avenir Next Regular"/>
                <a:sym typeface="Avenir Next Regular"/>
              </a:defRPr>
            </a:pPr>
            <a:r>
              <a:t>However, to answer these, and understand the meaning </a:t>
            </a:r>
          </a:p>
          <a:p>
            <a:pPr algn="l">
              <a:defRPr sz="4800" i="0">
                <a:latin typeface="Avenir Next Regular"/>
                <a:ea typeface="Avenir Next Regular"/>
                <a:cs typeface="Avenir Next Regular"/>
                <a:sym typeface="Avenir Next Regular"/>
              </a:defRPr>
            </a:pPr>
            <a:r>
              <a:t>of the passage, </a:t>
            </a:r>
            <a:r>
              <a:rPr i="1"/>
              <a:t>knowing the context is vital.  </a:t>
            </a:r>
          </a:p>
          <a:p>
            <a:pPr algn="l">
              <a:spcBef>
                <a:spcPts val="3000"/>
              </a:spcBef>
              <a:defRPr sz="4800" i="0">
                <a:latin typeface="Avenir Next Regular"/>
                <a:ea typeface="Avenir Next Regular"/>
                <a:cs typeface="Avenir Next Regular"/>
                <a:sym typeface="Avenir Next Regular"/>
              </a:defRPr>
            </a:pPr>
            <a:r>
              <a:t>For example, what does the Bible mean mean when it says…</a:t>
            </a:r>
          </a:p>
        </p:txBody>
      </p:sp>
      <p:sp>
        <p:nvSpPr>
          <p:cNvPr id="433" name="2  Context"/>
          <p:cNvSpPr txBox="1"/>
          <p:nvPr/>
        </p:nvSpPr>
        <p:spPr>
          <a:xfrm>
            <a:off x="3657600" y="2593339"/>
            <a:ext cx="4957168"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latin typeface="Rockwell Bold"/>
                <a:ea typeface="Rockwell Bold"/>
                <a:cs typeface="Rockwell Bold"/>
                <a:sym typeface="Rockwell Bold"/>
              </a:defRPr>
            </a:pPr>
            <a:r>
              <a:rPr>
                <a:solidFill>
                  <a:schemeClr val="accent4"/>
                </a:solidFill>
              </a:rPr>
              <a:t>2  Context</a:t>
            </a:r>
            <a:r>
              <a:t>      </a:t>
            </a:r>
          </a:p>
        </p:txBody>
      </p:sp>
      <p:grpSp>
        <p:nvGrpSpPr>
          <p:cNvPr id="436" name="Group"/>
          <p:cNvGrpSpPr/>
          <p:nvPr/>
        </p:nvGrpSpPr>
        <p:grpSpPr>
          <a:xfrm>
            <a:off x="1337011" y="1088194"/>
            <a:ext cx="4777014" cy="1449719"/>
            <a:chOff x="0" y="0"/>
            <a:chExt cx="4777013" cy="1449718"/>
          </a:xfrm>
        </p:grpSpPr>
        <p:sp>
          <p:nvSpPr>
            <p:cNvPr id="434"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435"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Rounded Rectangle"/>
          <p:cNvSpPr/>
          <p:nvPr/>
        </p:nvSpPr>
        <p:spPr>
          <a:xfrm>
            <a:off x="2556425" y="1478731"/>
            <a:ext cx="17774691" cy="7676033"/>
          </a:xfrm>
          <a:prstGeom prst="roundRect">
            <a:avLst>
              <a:gd name="adj" fmla="val 17094"/>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p:spPr>
        <p:txBody>
          <a:bodyPr lIns="50800" tIns="50800" rIns="50800" bIns="50800" anchor="ctr"/>
          <a:lstStyle/>
          <a:p>
            <a:pPr>
              <a:defRPr sz="3200" i="0">
                <a:latin typeface="+mn-lt"/>
                <a:ea typeface="+mn-ea"/>
                <a:cs typeface="+mn-cs"/>
                <a:sym typeface="Helvetica Light"/>
              </a:defRPr>
            </a:pPr>
            <a:endParaRPr/>
          </a:p>
        </p:txBody>
      </p:sp>
      <p:sp>
        <p:nvSpPr>
          <p:cNvPr id="439" name="Slide Number"/>
          <p:cNvSpPr txBox="1">
            <a:spLocks noGrp="1"/>
          </p:cNvSpPr>
          <p:nvPr>
            <p:ph type="sldNum" sz="quarter" idx="2"/>
          </p:nvPr>
        </p:nvSpPr>
        <p:spPr>
          <a:xfrm>
            <a:off x="11958984" y="13081000"/>
            <a:ext cx="453332" cy="44722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914400">
              <a:defRPr i="1">
                <a:latin typeface="Arial"/>
                <a:ea typeface="Arial"/>
                <a:cs typeface="Arial"/>
                <a:sym typeface="Arial"/>
              </a:defRPr>
            </a:lvl1pPr>
          </a:lstStyle>
          <a:p>
            <a:fld id="{86CB4B4D-7CA3-9044-876B-883B54F8677D}" type="slidenum">
              <a:t>40</a:t>
            </a:fld>
            <a:endParaRPr/>
          </a:p>
        </p:txBody>
      </p:sp>
      <p:pic>
        <p:nvPicPr>
          <p:cNvPr id="440"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sp>
        <p:nvSpPr>
          <p:cNvPr id="441" name="“… there is no God.”’"/>
          <p:cNvSpPr txBox="1"/>
          <p:nvPr/>
        </p:nvSpPr>
        <p:spPr>
          <a:xfrm>
            <a:off x="7143232" y="6344790"/>
            <a:ext cx="8601076" cy="1113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lnSpc>
                <a:spcPct val="140000"/>
              </a:lnSpc>
              <a:spcBef>
                <a:spcPts val="1300"/>
              </a:spcBef>
              <a:defRPr sz="7200" i="0">
                <a:uFill>
                  <a:solidFill>
                    <a:srgbClr val="000000"/>
                  </a:solidFill>
                </a:uFill>
              </a:defRPr>
            </a:lvl1pPr>
          </a:lstStyle>
          <a:p>
            <a:r>
              <a:t>“… there is no God.”’</a:t>
            </a:r>
          </a:p>
        </p:txBody>
      </p:sp>
      <p:sp>
        <p:nvSpPr>
          <p:cNvPr id="442" name="Psalm 14:1"/>
          <p:cNvSpPr txBox="1"/>
          <p:nvPr/>
        </p:nvSpPr>
        <p:spPr>
          <a:xfrm>
            <a:off x="13735294" y="7749401"/>
            <a:ext cx="3714286"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Psalm 14:1  </a:t>
            </a:r>
          </a:p>
        </p:txBody>
      </p:sp>
      <p:sp>
        <p:nvSpPr>
          <p:cNvPr id="443" name="We say, ‘Really?….  Where?!’"/>
          <p:cNvSpPr txBox="1"/>
          <p:nvPr/>
        </p:nvSpPr>
        <p:spPr>
          <a:xfrm>
            <a:off x="1234045" y="9553188"/>
            <a:ext cx="8657110"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We say, ‘Really?….  Where?!’</a:t>
            </a:r>
          </a:p>
        </p:txBody>
      </p:sp>
      <p:sp>
        <p:nvSpPr>
          <p:cNvPr id="444" name="We look it up; the whole verse reads"/>
          <p:cNvSpPr txBox="1"/>
          <p:nvPr/>
        </p:nvSpPr>
        <p:spPr>
          <a:xfrm>
            <a:off x="10405620" y="9553188"/>
            <a:ext cx="10542967"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We look it up; the whole verse reads</a:t>
            </a:r>
          </a:p>
        </p:txBody>
      </p:sp>
      <p:sp>
        <p:nvSpPr>
          <p:cNvPr id="445" name="The Bible says…"/>
          <p:cNvSpPr txBox="1">
            <a:spLocks noGrp="1"/>
          </p:cNvSpPr>
          <p:nvPr>
            <p:ph type="title" idx="4294967295"/>
          </p:nvPr>
        </p:nvSpPr>
        <p:spPr>
          <a:xfrm>
            <a:off x="5916730" y="2061698"/>
            <a:ext cx="11054082" cy="1625601"/>
          </a:xfrm>
          <a:prstGeom prst="rect">
            <a:avLst/>
          </a:prstGeom>
        </p:spPr>
        <p:txBody>
          <a:bodyPr lIns="65023" tIns="65023" rIns="65023" bIns="65023">
            <a:normAutofit fontScale="90000"/>
          </a:bodyPr>
          <a:lstStyle>
            <a:lvl1pPr>
              <a:lnSpc>
                <a:spcPct val="140000"/>
              </a:lnSpc>
              <a:spcBef>
                <a:spcPts val="4600"/>
              </a:spcBef>
              <a:defRPr sz="8400" b="1">
                <a:latin typeface="Arial"/>
                <a:ea typeface="Arial"/>
                <a:cs typeface="Arial"/>
                <a:sym typeface="Arial"/>
              </a:defRPr>
            </a:lvl1pPr>
          </a:lstStyle>
          <a:p>
            <a:pPr>
              <a:defRPr b="0">
                <a:latin typeface="+mn-lt"/>
                <a:ea typeface="+mn-ea"/>
                <a:cs typeface="+mn-cs"/>
                <a:sym typeface="Helvetica Light"/>
              </a:defRPr>
            </a:pPr>
            <a:r>
              <a:rPr b="1">
                <a:latin typeface="Arial"/>
                <a:ea typeface="Arial"/>
                <a:cs typeface="Arial"/>
                <a:sym typeface="Arial"/>
              </a:rPr>
              <a:t>The Bible says…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443"/>
                                        </p:tgtEl>
                                        <p:attrNameLst>
                                          <p:attrName>style.visibility</p:attrName>
                                        </p:attrNameLst>
                                      </p:cBhvr>
                                      <p:to>
                                        <p:strVal val="visible"/>
                                      </p:to>
                                    </p:set>
                                    <p:animEffect transition="in" filter="wipe(left)">
                                      <p:cBhvr>
                                        <p:cTn id="7" dur="1500"/>
                                        <p:tgtEl>
                                          <p:spTgt spid="443"/>
                                        </p:tgtEl>
                                      </p:cBhvr>
                                    </p:animEffect>
                                  </p:childTnLst>
                                </p:cTn>
                              </p:par>
                            </p:childTnLst>
                          </p:cTn>
                        </p:par>
                        <p:par>
                          <p:cTn id="8" fill="hold">
                            <p:stCondLst>
                              <p:cond delay="1500"/>
                            </p:stCondLst>
                            <p:childTnLst>
                              <p:par>
                                <p:cTn id="9" presetID="22" presetClass="entr" presetSubtype="8" fill="hold" grpId="2" nodeType="afterEffect">
                                  <p:stCondLst>
                                    <p:cond delay="600"/>
                                  </p:stCondLst>
                                  <p:iterate>
                                    <p:tmAbs val="0"/>
                                  </p:iterate>
                                  <p:childTnLst>
                                    <p:set>
                                      <p:cBhvr>
                                        <p:cTn id="10" fill="hold"/>
                                        <p:tgtEl>
                                          <p:spTgt spid="442"/>
                                        </p:tgtEl>
                                        <p:attrNameLst>
                                          <p:attrName>style.visibility</p:attrName>
                                        </p:attrNameLst>
                                      </p:cBhvr>
                                      <p:to>
                                        <p:strVal val="visible"/>
                                      </p:to>
                                    </p:set>
                                    <p:animEffect transition="in" filter="wipe(left)">
                                      <p:cBhvr>
                                        <p:cTn id="11" dur="1000"/>
                                        <p:tgtEl>
                                          <p:spTgt spid="44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3" nodeType="clickEffect">
                                  <p:stCondLst>
                                    <p:cond delay="0"/>
                                  </p:stCondLst>
                                  <p:iterate>
                                    <p:tmAbs val="0"/>
                                  </p:iterate>
                                  <p:childTnLst>
                                    <p:set>
                                      <p:cBhvr>
                                        <p:cTn id="15" fill="hold"/>
                                        <p:tgtEl>
                                          <p:spTgt spid="444"/>
                                        </p:tgtEl>
                                        <p:attrNameLst>
                                          <p:attrName>style.visibility</p:attrName>
                                        </p:attrNameLst>
                                      </p:cBhvr>
                                      <p:to>
                                        <p:strVal val="visible"/>
                                      </p:to>
                                    </p:set>
                                    <p:animEffect transition="in" filter="wipe(left)">
                                      <p:cBhvr>
                                        <p:cTn id="16" dur="2000"/>
                                        <p:tgtEl>
                                          <p:spTgt spid="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2" animBg="1" advAuto="0"/>
      <p:bldP spid="443" grpId="1" animBg="1" advAuto="0"/>
      <p:bldP spid="444" grpId="3"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Rounded Rectangle"/>
          <p:cNvSpPr/>
          <p:nvPr/>
        </p:nvSpPr>
        <p:spPr>
          <a:xfrm>
            <a:off x="2556425" y="1478731"/>
            <a:ext cx="17774691" cy="7676033"/>
          </a:xfrm>
          <a:prstGeom prst="roundRect">
            <a:avLst>
              <a:gd name="adj" fmla="val 17094"/>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p:spPr>
        <p:txBody>
          <a:bodyPr lIns="50800" tIns="50800" rIns="50800" bIns="50800" anchor="ctr"/>
          <a:lstStyle/>
          <a:p>
            <a:pPr>
              <a:defRPr sz="3200" i="0">
                <a:latin typeface="+mn-lt"/>
                <a:ea typeface="+mn-ea"/>
                <a:cs typeface="+mn-cs"/>
                <a:sym typeface="Helvetica Light"/>
              </a:defRPr>
            </a:pPr>
            <a:endParaRPr/>
          </a:p>
        </p:txBody>
      </p:sp>
      <p:sp>
        <p:nvSpPr>
          <p:cNvPr id="448" name="Slide Number"/>
          <p:cNvSpPr txBox="1">
            <a:spLocks noGrp="1"/>
          </p:cNvSpPr>
          <p:nvPr>
            <p:ph type="sldNum" sz="quarter" idx="2"/>
          </p:nvPr>
        </p:nvSpPr>
        <p:spPr>
          <a:xfrm>
            <a:off x="11958984" y="13081000"/>
            <a:ext cx="453332" cy="44722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914400">
              <a:defRPr i="1">
                <a:latin typeface="Arial"/>
                <a:ea typeface="Arial"/>
                <a:cs typeface="Arial"/>
                <a:sym typeface="Arial"/>
              </a:defRPr>
            </a:lvl1pPr>
          </a:lstStyle>
          <a:p>
            <a:fld id="{86CB4B4D-7CA3-9044-876B-883B54F8677D}" type="slidenum">
              <a:t>41</a:t>
            </a:fld>
            <a:endParaRPr/>
          </a:p>
        </p:txBody>
      </p:sp>
      <p:pic>
        <p:nvPicPr>
          <p:cNvPr id="449"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sp>
        <p:nvSpPr>
          <p:cNvPr id="450" name="‘The fool says in his heart,"/>
          <p:cNvSpPr txBox="1"/>
          <p:nvPr/>
        </p:nvSpPr>
        <p:spPr>
          <a:xfrm>
            <a:off x="5038902" y="4459501"/>
            <a:ext cx="12809737" cy="1113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spcBef>
                <a:spcPts val="4800"/>
              </a:spcBef>
              <a:defRPr sz="7200"/>
            </a:lvl1pPr>
          </a:lstStyle>
          <a:p>
            <a:r>
              <a:t>‘The fool says in his heart,</a:t>
            </a:r>
          </a:p>
        </p:txBody>
      </p:sp>
      <p:sp>
        <p:nvSpPr>
          <p:cNvPr id="451" name="“… there is no God.”’"/>
          <p:cNvSpPr txBox="1"/>
          <p:nvPr/>
        </p:nvSpPr>
        <p:spPr>
          <a:xfrm>
            <a:off x="7143232" y="6344790"/>
            <a:ext cx="8601076" cy="1113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lnSpc>
                <a:spcPct val="140000"/>
              </a:lnSpc>
              <a:spcBef>
                <a:spcPts val="1300"/>
              </a:spcBef>
              <a:defRPr sz="7200" i="0">
                <a:uFill>
                  <a:solidFill>
                    <a:srgbClr val="000000"/>
                  </a:solidFill>
                </a:uFill>
              </a:defRPr>
            </a:lvl1pPr>
          </a:lstStyle>
          <a:p>
            <a:r>
              <a:t>“… there is no God.”’</a:t>
            </a:r>
          </a:p>
        </p:txBody>
      </p:sp>
      <p:sp>
        <p:nvSpPr>
          <p:cNvPr id="452" name="Psalm 14:1"/>
          <p:cNvSpPr txBox="1"/>
          <p:nvPr/>
        </p:nvSpPr>
        <p:spPr>
          <a:xfrm>
            <a:off x="13735294" y="7749401"/>
            <a:ext cx="3714286"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Psalm 14:1  </a:t>
            </a:r>
          </a:p>
        </p:txBody>
      </p:sp>
      <p:sp>
        <p:nvSpPr>
          <p:cNvPr id="453" name="Seen in context, the Bible’s actual message is the exact opposite of the partial quotation!"/>
          <p:cNvSpPr txBox="1"/>
          <p:nvPr/>
        </p:nvSpPr>
        <p:spPr>
          <a:xfrm>
            <a:off x="5716236" y="10755925"/>
            <a:ext cx="12519478"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Seen </a:t>
            </a:r>
            <a:r>
              <a:rPr i="1"/>
              <a:t>in context,</a:t>
            </a:r>
            <a:r>
              <a:t> the Bible’s actual message is the </a:t>
            </a:r>
            <a:r>
              <a:rPr i="1"/>
              <a:t>exact opposite</a:t>
            </a:r>
            <a:r>
              <a:t> of the partial quotation!</a:t>
            </a:r>
            <a:r>
              <a:rPr>
                <a:latin typeface="Times Roman"/>
                <a:ea typeface="Times Roman"/>
                <a:cs typeface="Times Roman"/>
                <a:sym typeface="Times Roman"/>
              </a:rPr>
              <a:t> </a:t>
            </a:r>
          </a:p>
        </p:txBody>
      </p:sp>
      <p:sp>
        <p:nvSpPr>
          <p:cNvPr id="454" name="We say, ‘Really?!….  Where?’"/>
          <p:cNvSpPr txBox="1"/>
          <p:nvPr/>
        </p:nvSpPr>
        <p:spPr>
          <a:xfrm>
            <a:off x="1234045" y="9540488"/>
            <a:ext cx="8657110"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We say, ‘Really?!….  Where?’</a:t>
            </a:r>
          </a:p>
        </p:txBody>
      </p:sp>
      <p:sp>
        <p:nvSpPr>
          <p:cNvPr id="455" name="We look it up; the whole verse reads"/>
          <p:cNvSpPr txBox="1"/>
          <p:nvPr/>
        </p:nvSpPr>
        <p:spPr>
          <a:xfrm>
            <a:off x="10397154" y="9553188"/>
            <a:ext cx="10542967" cy="829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487680" indent="-487680" defTabSz="1300480">
              <a:spcBef>
                <a:spcPts val="1200"/>
              </a:spcBef>
              <a:defRPr sz="5100">
                <a:uFill>
                  <a:solidFill>
                    <a:srgbClr val="000000"/>
                  </a:solidFill>
                </a:uFill>
              </a:defRPr>
            </a:lvl1pPr>
          </a:lstStyle>
          <a:p>
            <a:pPr>
              <a:defRPr i="0"/>
            </a:pPr>
            <a:r>
              <a:rPr i="1"/>
              <a:t>We look it up; the whole verse reads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453">
                                            <p:bg/>
                                          </p:spTgt>
                                        </p:tgtEl>
                                        <p:attrNameLst>
                                          <p:attrName>style.visibility</p:attrName>
                                        </p:attrNameLst>
                                      </p:cBhvr>
                                      <p:to>
                                        <p:strVal val="visible"/>
                                      </p:to>
                                    </p:set>
                                    <p:animEffect transition="in" filter="wipe(up)">
                                      <p:cBhvr>
                                        <p:cTn id="7" dur="1000"/>
                                        <p:tgtEl>
                                          <p:spTgt spid="453">
                                            <p:bg/>
                                          </p:spTgt>
                                        </p:tgtEl>
                                      </p:cBhvr>
                                    </p:animEffect>
                                  </p:childTnLst>
                                </p:cTn>
                              </p:par>
                              <p:par>
                                <p:cTn id="8" presetID="22" presetClass="entr" presetSubtype="1" fill="hold" grpId="1" nodeType="withEffect">
                                  <p:stCondLst>
                                    <p:cond delay="0"/>
                                  </p:stCondLst>
                                  <p:iterate>
                                    <p:tmAbs val="0"/>
                                  </p:iterate>
                                  <p:childTnLst>
                                    <p:set>
                                      <p:cBhvr>
                                        <p:cTn id="9" fill="hold"/>
                                        <p:tgtEl>
                                          <p:spTgt spid="453">
                                            <p:txEl>
                                              <p:pRg st="0" end="0"/>
                                            </p:txEl>
                                          </p:spTgt>
                                        </p:tgtEl>
                                        <p:attrNameLst>
                                          <p:attrName>style.visibility</p:attrName>
                                        </p:attrNameLst>
                                      </p:cBhvr>
                                      <p:to>
                                        <p:strVal val="visible"/>
                                      </p:to>
                                    </p:set>
                                    <p:animEffect transition="in" filter="wipe(up)">
                                      <p:cBhvr>
                                        <p:cTn id="10" dur="1000"/>
                                        <p:tgtEl>
                                          <p:spTgt spid="4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 grpId="1" build="p" bldLvl="5"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42</a:t>
            </a:fld>
            <a:endParaRPr/>
          </a:p>
        </p:txBody>
      </p:sp>
      <p:pic>
        <p:nvPicPr>
          <p:cNvPr id="458" name="image.png" descr="image.png"/>
          <p:cNvPicPr>
            <a:picLocks noChangeAspect="1"/>
          </p:cNvPicPr>
          <p:nvPr/>
        </p:nvPicPr>
        <p:blipFill>
          <a:blip r:embed="rId2"/>
          <a:stretch>
            <a:fillRect/>
          </a:stretch>
        </p:blipFill>
        <p:spPr>
          <a:xfrm>
            <a:off x="2971799" y="2565400"/>
            <a:ext cx="17526001" cy="10220325"/>
          </a:xfrm>
          <a:prstGeom prst="rect">
            <a:avLst/>
          </a:prstGeom>
          <a:ln w="12700">
            <a:miter lim="400000"/>
          </a:ln>
        </p:spPr>
      </p:pic>
      <p:sp>
        <p:nvSpPr>
          <p:cNvPr id="459" name="Rectangle"/>
          <p:cNvSpPr/>
          <p:nvPr/>
        </p:nvSpPr>
        <p:spPr>
          <a:xfrm>
            <a:off x="14465300" y="2929721"/>
            <a:ext cx="7076741" cy="7252769"/>
          </a:xfrm>
          <a:prstGeom prst="rect">
            <a:avLst/>
          </a:prstGeom>
          <a:solidFill>
            <a:srgbClr val="FFFB00"/>
          </a:solidFill>
          <a:ln w="12700">
            <a:miter lim="400000"/>
          </a:ln>
          <a:effectLst>
            <a:outerShdw blurRad="38100" dist="25400" dir="5400000" rotWithShape="0">
              <a:srgbClr val="000000">
                <a:alpha val="50000"/>
              </a:srgbClr>
            </a:outerShdw>
          </a:effectLst>
        </p:spPr>
        <p:txBody>
          <a:bodyPr lIns="50800" tIns="50800" rIns="50800" bIns="50800" anchor="ctr"/>
          <a:lstStyle/>
          <a:p>
            <a:pPr defTabSz="914400">
              <a:defRPr sz="3200" i="0">
                <a:solidFill>
                  <a:srgbClr val="FFFFFF">
                    <a:alpha val="73809"/>
                  </a:srgbClr>
                </a:solidFill>
                <a:latin typeface="+mn-lt"/>
                <a:ea typeface="+mn-ea"/>
                <a:cs typeface="+mn-cs"/>
                <a:sym typeface="Helvetica Light"/>
              </a:defRPr>
            </a:pPr>
            <a:endParaRPr/>
          </a:p>
        </p:txBody>
      </p:sp>
      <p:sp>
        <p:nvSpPr>
          <p:cNvPr id="460" name="Surrounding text…"/>
          <p:cNvSpPr txBox="1"/>
          <p:nvPr/>
        </p:nvSpPr>
        <p:spPr>
          <a:xfrm>
            <a:off x="14705117" y="4486274"/>
            <a:ext cx="7501457" cy="5384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spcBef>
                <a:spcPts val="3600"/>
              </a:spcBef>
              <a:defRPr sz="6400" b="1">
                <a:solidFill>
                  <a:srgbClr val="30C500"/>
                </a:solidFill>
                <a:latin typeface="Helvetica"/>
                <a:ea typeface="Helvetica"/>
                <a:cs typeface="Helvetica"/>
                <a:sym typeface="Helvetica"/>
              </a:defRPr>
            </a:pPr>
            <a:r>
              <a:rPr i="0">
                <a:uFill>
                  <a:solidFill>
                    <a:srgbClr val="99CC00"/>
                  </a:solidFill>
                </a:uFill>
              </a:rPr>
              <a:t>Surrounding text</a:t>
            </a:r>
          </a:p>
          <a:p>
            <a:pPr algn="l" defTabSz="914400">
              <a:spcBef>
                <a:spcPts val="3600"/>
              </a:spcBef>
              <a:defRPr sz="6400" b="1">
                <a:latin typeface="Helvetica"/>
                <a:ea typeface="Helvetica"/>
                <a:cs typeface="Helvetica"/>
                <a:sym typeface="Helvetica"/>
              </a:defRPr>
            </a:pPr>
            <a:r>
              <a:rPr i="0">
                <a:solidFill>
                  <a:srgbClr val="800040"/>
                </a:solidFill>
                <a:uFill>
                  <a:solidFill>
                    <a:srgbClr val="800040"/>
                  </a:solidFill>
                </a:uFill>
              </a:rPr>
              <a:t>Book of the Bible</a:t>
            </a:r>
          </a:p>
          <a:p>
            <a:pPr algn="l" defTabSz="914400">
              <a:spcBef>
                <a:spcPts val="3600"/>
              </a:spcBef>
              <a:defRPr sz="6400" b="1">
                <a:solidFill>
                  <a:schemeClr val="accent1">
                    <a:satOff val="-3355"/>
                    <a:lumOff val="26614"/>
                  </a:schemeClr>
                </a:solidFill>
                <a:latin typeface="Helvetica"/>
                <a:ea typeface="Helvetica"/>
                <a:cs typeface="Helvetica"/>
                <a:sym typeface="Helvetica"/>
              </a:defRPr>
            </a:pPr>
            <a:r>
              <a:rPr i="0">
                <a:uFill>
                  <a:solidFill>
                    <a:srgbClr val="009999"/>
                  </a:solidFill>
                </a:uFill>
              </a:rPr>
              <a:t>Whole Bible</a:t>
            </a:r>
          </a:p>
          <a:p>
            <a:pPr algn="l" defTabSz="914400">
              <a:spcBef>
                <a:spcPts val="3600"/>
              </a:spcBef>
              <a:defRPr sz="6400" b="1">
                <a:latin typeface="Helvetica"/>
                <a:ea typeface="Helvetica"/>
                <a:cs typeface="Helvetica"/>
                <a:sym typeface="Helvetica"/>
              </a:defRPr>
            </a:pPr>
            <a:r>
              <a:rPr i="0">
                <a:solidFill>
                  <a:srgbClr val="FF8000"/>
                </a:solidFill>
                <a:uFill>
                  <a:solidFill>
                    <a:srgbClr val="FF8000"/>
                  </a:solidFill>
                </a:uFill>
              </a:rPr>
              <a:t>Bible story</a:t>
            </a:r>
          </a:p>
        </p:txBody>
      </p:sp>
      <p:sp>
        <p:nvSpPr>
          <p:cNvPr id="461" name="Text"/>
          <p:cNvSpPr txBox="1"/>
          <p:nvPr/>
        </p:nvSpPr>
        <p:spPr>
          <a:xfrm>
            <a:off x="14911677" y="3050804"/>
            <a:ext cx="2286001"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6400" b="1" i="0">
                <a:solidFill>
                  <a:srgbClr val="FF0000"/>
                </a:solidFill>
                <a:uFill>
                  <a:solidFill>
                    <a:srgbClr val="FF0000"/>
                  </a:solidFill>
                </a:uFill>
                <a:latin typeface="Helvetica"/>
                <a:ea typeface="Helvetica"/>
                <a:cs typeface="Helvetica"/>
                <a:sym typeface="Helvetica"/>
              </a:defRPr>
            </a:lvl1pPr>
          </a:lstStyle>
          <a:p>
            <a:pPr>
              <a:defRPr i="1">
                <a:solidFill>
                  <a:srgbClr val="000000"/>
                </a:solidFill>
                <a:uFillTx/>
              </a:defRPr>
            </a:pPr>
            <a:r>
              <a:rPr i="0">
                <a:solidFill>
                  <a:srgbClr val="FF0000"/>
                </a:solidFill>
                <a:uFill>
                  <a:solidFill>
                    <a:srgbClr val="FF0000"/>
                  </a:solidFill>
                </a:uFill>
              </a:rPr>
              <a:t>Text</a:t>
            </a:r>
          </a:p>
        </p:txBody>
      </p:sp>
      <p:sp>
        <p:nvSpPr>
          <p:cNvPr id="462" name="2  Context"/>
          <p:cNvSpPr txBox="1"/>
          <p:nvPr/>
        </p:nvSpPr>
        <p:spPr>
          <a:xfrm>
            <a:off x="3657600" y="2410883"/>
            <a:ext cx="4004668"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latin typeface="Rockwell Bold"/>
                <a:ea typeface="Rockwell Bold"/>
                <a:cs typeface="Rockwell Bold"/>
                <a:sym typeface="Rockwell Bold"/>
              </a:defRPr>
            </a:pPr>
            <a:r>
              <a:rPr>
                <a:solidFill>
                  <a:schemeClr val="accent4"/>
                </a:solidFill>
              </a:rPr>
              <a:t>2  Context</a:t>
            </a:r>
            <a:r>
              <a:t> </a:t>
            </a:r>
          </a:p>
        </p:txBody>
      </p:sp>
      <p:sp>
        <p:nvSpPr>
          <p:cNvPr id="463" name="We may approach the context of a passage in ever-widening        circles ."/>
          <p:cNvSpPr txBox="1"/>
          <p:nvPr/>
        </p:nvSpPr>
        <p:spPr>
          <a:xfrm>
            <a:off x="1303866" y="3797299"/>
            <a:ext cx="5516112" cy="429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We may approach the context of a passage in ever-widening        circles</a:t>
            </a:r>
            <a:r>
              <a:rPr sz="1200">
                <a:latin typeface="Times Roman"/>
                <a:ea typeface="Times Roman"/>
                <a:cs typeface="Times Roman"/>
                <a:sym typeface="Times Roman"/>
              </a:rPr>
              <a:t> .</a:t>
            </a:r>
          </a:p>
        </p:txBody>
      </p:sp>
      <p:pic>
        <p:nvPicPr>
          <p:cNvPr id="464" name="Image" descr="Image"/>
          <p:cNvPicPr>
            <a:picLocks noChangeAspect="1"/>
          </p:cNvPicPr>
          <p:nvPr/>
        </p:nvPicPr>
        <p:blipFill>
          <a:blip r:embed="rId3"/>
          <a:stretch>
            <a:fillRect/>
          </a:stretch>
        </p:blipFill>
        <p:spPr>
          <a:xfrm>
            <a:off x="771021" y="10521918"/>
            <a:ext cx="2378378" cy="2353730"/>
          </a:xfrm>
          <a:prstGeom prst="rect">
            <a:avLst/>
          </a:prstGeom>
          <a:ln w="12700">
            <a:miter lim="400000"/>
          </a:ln>
        </p:spPr>
      </p:pic>
      <p:grpSp>
        <p:nvGrpSpPr>
          <p:cNvPr id="467" name="Group"/>
          <p:cNvGrpSpPr/>
          <p:nvPr/>
        </p:nvGrpSpPr>
        <p:grpSpPr>
          <a:xfrm>
            <a:off x="1332777" y="1096660"/>
            <a:ext cx="4777015" cy="1449720"/>
            <a:chOff x="0" y="0"/>
            <a:chExt cx="4777013" cy="1449718"/>
          </a:xfrm>
        </p:grpSpPr>
        <p:sp>
          <p:nvSpPr>
            <p:cNvPr id="465"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466" name="Image" descr="Image"/>
            <p:cNvPicPr>
              <a:picLocks noChangeAspect="1"/>
            </p:cNvPicPr>
            <p:nvPr/>
          </p:nvPicPr>
          <p:blipFill>
            <a:blip r:embed="rId4"/>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460">
                                            <p:bg/>
                                          </p:spTgt>
                                        </p:tgtEl>
                                        <p:attrNameLst>
                                          <p:attrName>style.visibility</p:attrName>
                                        </p:attrNameLst>
                                      </p:cBhvr>
                                      <p:to>
                                        <p:strVal val="visible"/>
                                      </p:to>
                                    </p:set>
                                    <p:animEffect transition="in" filter="wipe(up)">
                                      <p:cBhvr>
                                        <p:cTn id="7" dur="500"/>
                                        <p:tgtEl>
                                          <p:spTgt spid="460">
                                            <p:bg/>
                                          </p:spTgt>
                                        </p:tgtEl>
                                      </p:cBhvr>
                                    </p:animEffect>
                                  </p:childTnLst>
                                </p:cTn>
                              </p:par>
                              <p:par>
                                <p:cTn id="8" presetID="22" presetClass="entr" presetSubtype="1" fill="hold" grpId="1" nodeType="withEffect">
                                  <p:stCondLst>
                                    <p:cond delay="0"/>
                                  </p:stCondLst>
                                  <p:iterate>
                                    <p:tmAbs val="0"/>
                                  </p:iterate>
                                  <p:childTnLst>
                                    <p:set>
                                      <p:cBhvr>
                                        <p:cTn id="9" fill="hold"/>
                                        <p:tgtEl>
                                          <p:spTgt spid="460">
                                            <p:txEl>
                                              <p:pRg st="0" end="0"/>
                                            </p:txEl>
                                          </p:spTgt>
                                        </p:tgtEl>
                                        <p:attrNameLst>
                                          <p:attrName>style.visibility</p:attrName>
                                        </p:attrNameLst>
                                      </p:cBhvr>
                                      <p:to>
                                        <p:strVal val="visible"/>
                                      </p:to>
                                    </p:set>
                                    <p:animEffect transition="in" filter="wipe(up)">
                                      <p:cBhvr>
                                        <p:cTn id="10" dur="500"/>
                                        <p:tgtEl>
                                          <p:spTgt spid="46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460">
                                            <p:txEl>
                                              <p:pRg st="1" end="1"/>
                                            </p:txEl>
                                          </p:spTgt>
                                        </p:tgtEl>
                                        <p:attrNameLst>
                                          <p:attrName>style.visibility</p:attrName>
                                        </p:attrNameLst>
                                      </p:cBhvr>
                                      <p:to>
                                        <p:strVal val="visible"/>
                                      </p:to>
                                    </p:set>
                                    <p:animEffect transition="in" filter="wipe(up)">
                                      <p:cBhvr>
                                        <p:cTn id="15" dur="500"/>
                                        <p:tgtEl>
                                          <p:spTgt spid="46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460">
                                            <p:txEl>
                                              <p:pRg st="2" end="2"/>
                                            </p:txEl>
                                          </p:spTgt>
                                        </p:tgtEl>
                                        <p:attrNameLst>
                                          <p:attrName>style.visibility</p:attrName>
                                        </p:attrNameLst>
                                      </p:cBhvr>
                                      <p:to>
                                        <p:strVal val="visible"/>
                                      </p:to>
                                    </p:set>
                                    <p:animEffect transition="in" filter="wipe(up)">
                                      <p:cBhvr>
                                        <p:cTn id="20" dur="500"/>
                                        <p:tgtEl>
                                          <p:spTgt spid="46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1" nodeType="clickEffect">
                                  <p:stCondLst>
                                    <p:cond delay="0"/>
                                  </p:stCondLst>
                                  <p:iterate>
                                    <p:tmAbs val="0"/>
                                  </p:iterate>
                                  <p:childTnLst>
                                    <p:set>
                                      <p:cBhvr>
                                        <p:cTn id="24" fill="hold"/>
                                        <p:tgtEl>
                                          <p:spTgt spid="460">
                                            <p:txEl>
                                              <p:pRg st="3" end="3"/>
                                            </p:txEl>
                                          </p:spTgt>
                                        </p:tgtEl>
                                        <p:attrNameLst>
                                          <p:attrName>style.visibility</p:attrName>
                                        </p:attrNameLst>
                                      </p:cBhvr>
                                      <p:to>
                                        <p:strVal val="visible"/>
                                      </p:to>
                                    </p:set>
                                    <p:animEffect transition="in" filter="wipe(up)">
                                      <p:cBhvr>
                                        <p:cTn id="25" dur="500"/>
                                        <p:tgtEl>
                                          <p:spTgt spid="4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1" build="p" bldLvl="5"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43</a:t>
            </a:fld>
            <a:endParaRPr/>
          </a:p>
        </p:txBody>
      </p:sp>
      <p:sp>
        <p:nvSpPr>
          <p:cNvPr id="470" name="2  The Context…"/>
          <p:cNvSpPr txBox="1"/>
          <p:nvPr/>
        </p:nvSpPr>
        <p:spPr>
          <a:xfrm>
            <a:off x="3606800" y="2438399"/>
            <a:ext cx="9154121" cy="203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latin typeface="Rockwell Bold"/>
                <a:ea typeface="Rockwell Bold"/>
                <a:cs typeface="Rockwell Bold"/>
                <a:sym typeface="Rockwell Bold"/>
              </a:defRPr>
            </a:pPr>
            <a:r>
              <a:rPr>
                <a:solidFill>
                  <a:schemeClr val="accent4"/>
                </a:solidFill>
              </a:rPr>
              <a:t>2  The Context</a:t>
            </a:r>
            <a:r>
              <a:t>      </a:t>
            </a:r>
          </a:p>
          <a:p>
            <a:pPr algn="just" defTabSz="457200">
              <a:spcBef>
                <a:spcPts val="5000"/>
              </a:spcBef>
              <a:defRPr sz="6000" i="0">
                <a:latin typeface="Rockwell Bold"/>
                <a:ea typeface="Rockwell Bold"/>
                <a:cs typeface="Rockwell Bold"/>
                <a:sym typeface="Rockwell Bold"/>
              </a:defRPr>
            </a:pPr>
            <a:r>
              <a:t>a)  The Surrounding Text</a:t>
            </a:r>
          </a:p>
        </p:txBody>
      </p:sp>
      <p:sp>
        <p:nvSpPr>
          <p:cNvPr id="471" name="Now, under God, the Bible has been carefully constructed.  Each word, verse and passage has been placed deliberately, and for a reason.  So when we seek to understand a verse, we must look at passages around it."/>
          <p:cNvSpPr txBox="1"/>
          <p:nvPr/>
        </p:nvSpPr>
        <p:spPr>
          <a:xfrm>
            <a:off x="3638273" y="9253008"/>
            <a:ext cx="18863053"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Now, under God, the Bible has been carefully constructed.  Each word, verse and passage has been placed deliberately, and for a reason.  So when we seek to understand a verse, we must look at passages around it. </a:t>
            </a:r>
          </a:p>
        </p:txBody>
      </p:sp>
      <p:pic>
        <p:nvPicPr>
          <p:cNvPr id="472"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475" name="Group"/>
          <p:cNvGrpSpPr/>
          <p:nvPr/>
        </p:nvGrpSpPr>
        <p:grpSpPr>
          <a:xfrm>
            <a:off x="1337011" y="1088194"/>
            <a:ext cx="4777014" cy="1449719"/>
            <a:chOff x="0" y="0"/>
            <a:chExt cx="4777013" cy="1449718"/>
          </a:xfrm>
        </p:grpSpPr>
        <p:sp>
          <p:nvSpPr>
            <p:cNvPr id="473"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474"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476" name="When invited to a wedding, it’s always interesting to note who has been placed beside you for the meal. Much thought, blood, sweat and tears have been dedicated to the seating plan. E.g. Have you never said “Why have they put me next to great-aunt Agatha"/>
          <p:cNvSpPr txBox="1"/>
          <p:nvPr/>
        </p:nvSpPr>
        <p:spPr>
          <a:xfrm>
            <a:off x="3632200" y="4711699"/>
            <a:ext cx="17119600" cy="429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When invited to a wedding, it’s always interesting to note who has been placed beside you for the meal. Much thought, blood, sweat and tears have been dedicated to the seating plan. E.g. Have you never said “</a:t>
            </a:r>
            <a:r>
              <a:rPr i="1"/>
              <a:t>Why</a:t>
            </a:r>
            <a:r>
              <a:t> have they put </a:t>
            </a:r>
            <a:r>
              <a:rPr i="1"/>
              <a:t>me</a:t>
            </a:r>
            <a:r>
              <a:t> next to great-aunt Agatha?!’</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471">
                                            <p:bg/>
                                          </p:spTgt>
                                        </p:tgtEl>
                                        <p:attrNameLst>
                                          <p:attrName>style.visibility</p:attrName>
                                        </p:attrNameLst>
                                      </p:cBhvr>
                                      <p:to>
                                        <p:strVal val="visible"/>
                                      </p:to>
                                    </p:set>
                                    <p:animEffect transition="in" filter="wipe(up)">
                                      <p:cBhvr>
                                        <p:cTn id="7" dur="2000"/>
                                        <p:tgtEl>
                                          <p:spTgt spid="471">
                                            <p:bg/>
                                          </p:spTgt>
                                        </p:tgtEl>
                                      </p:cBhvr>
                                    </p:animEffect>
                                  </p:childTnLst>
                                </p:cTn>
                              </p:par>
                              <p:par>
                                <p:cTn id="8" presetID="22" presetClass="entr" presetSubtype="1" fill="hold" grpId="1" nodeType="withEffect">
                                  <p:stCondLst>
                                    <p:cond delay="0"/>
                                  </p:stCondLst>
                                  <p:iterate>
                                    <p:tmAbs val="0"/>
                                  </p:iterate>
                                  <p:childTnLst>
                                    <p:set>
                                      <p:cBhvr>
                                        <p:cTn id="9" fill="hold"/>
                                        <p:tgtEl>
                                          <p:spTgt spid="471">
                                            <p:txEl>
                                              <p:pRg st="0" end="0"/>
                                            </p:txEl>
                                          </p:spTgt>
                                        </p:tgtEl>
                                        <p:attrNameLst>
                                          <p:attrName>style.visibility</p:attrName>
                                        </p:attrNameLst>
                                      </p:cBhvr>
                                      <p:to>
                                        <p:strVal val="visible"/>
                                      </p:to>
                                    </p:set>
                                    <p:animEffect transition="in" filter="wipe(up)">
                                      <p:cBhvr>
                                        <p:cTn id="10" dur="2000"/>
                                        <p:tgtEl>
                                          <p:spTgt spid="4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 grpId="1" build="p" bldLvl="5"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44</a:t>
            </a:fld>
            <a:endParaRPr/>
          </a:p>
        </p:txBody>
      </p:sp>
      <p:sp>
        <p:nvSpPr>
          <p:cNvPr id="479" name="Exploration 2:…"/>
          <p:cNvSpPr txBox="1"/>
          <p:nvPr/>
        </p:nvSpPr>
        <p:spPr>
          <a:xfrm>
            <a:off x="6811382" y="1498600"/>
            <a:ext cx="9728302" cy="208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2400"/>
              </a:spcBef>
              <a:defRPr sz="4800" i="0">
                <a:solidFill>
                  <a:schemeClr val="accent4"/>
                </a:solidFill>
                <a:latin typeface="Avenir Next Regular"/>
                <a:ea typeface="Avenir Next Regular"/>
                <a:cs typeface="Avenir Next Regular"/>
                <a:sym typeface="Avenir Next Regular"/>
              </a:defRPr>
            </a:pPr>
            <a:r>
              <a:rPr b="1"/>
              <a:t>Exploration 2:</a:t>
            </a:r>
          </a:p>
          <a:p>
            <a:pPr>
              <a:spcBef>
                <a:spcPts val="2400"/>
              </a:spcBef>
              <a:defRPr sz="4800" i="0">
                <a:latin typeface="Avenir Next Regular"/>
                <a:ea typeface="Avenir Next Regular"/>
                <a:cs typeface="Avenir Next Regular"/>
                <a:sym typeface="Avenir Next Regular"/>
              </a:defRPr>
            </a:pPr>
            <a:r>
              <a:rPr b="1"/>
              <a:t>Text surrounding Mark 10:35-45</a:t>
            </a:r>
          </a:p>
        </p:txBody>
      </p:sp>
      <p:sp>
        <p:nvSpPr>
          <p:cNvPr id="480" name="Glance through the passages before and after Mark 10:35-45           (i.e. Mark 9:1 to 11:11).  (Yes, this time, glance!  Save your close attention to detail for Mark 10:35-45.)…"/>
          <p:cNvSpPr txBox="1"/>
          <p:nvPr/>
        </p:nvSpPr>
        <p:spPr>
          <a:xfrm>
            <a:off x="2967087" y="5259299"/>
            <a:ext cx="19667526" cy="444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Glance through the passages before and after Mark 10:35-45           </a:t>
            </a:r>
            <a:r>
              <a:rPr b="1"/>
              <a:t>(i.e. Mark 9:1 to 11:11)</a:t>
            </a:r>
            <a:r>
              <a:t>.  (Yes, this time, </a:t>
            </a:r>
            <a:r>
              <a:rPr i="1"/>
              <a:t>glance! </a:t>
            </a:r>
            <a:r>
              <a:t> Save your close attention to detail for Mark 10:35-45.) </a:t>
            </a:r>
          </a:p>
          <a:p>
            <a:pPr algn="l">
              <a:spcBef>
                <a:spcPts val="1200"/>
              </a:spcBef>
              <a:defRPr sz="4800" i="0">
                <a:solidFill>
                  <a:schemeClr val="accent5">
                    <a:hueOff val="-444211"/>
                    <a:satOff val="-14915"/>
                    <a:lumOff val="22857"/>
                  </a:schemeClr>
                </a:solidFill>
                <a:latin typeface="Avenir Next Regular"/>
                <a:ea typeface="Avenir Next Regular"/>
                <a:cs typeface="Avenir Next Regular"/>
                <a:sym typeface="Avenir Next Regular"/>
              </a:defRPr>
            </a:pPr>
            <a:r>
              <a:rPr u="sng"/>
              <a:t>Write down</a:t>
            </a:r>
            <a:r>
              <a:t> anything that seems to be </a:t>
            </a:r>
            <a:r>
              <a:rPr i="1"/>
              <a:t>relevant</a:t>
            </a:r>
            <a:r>
              <a:t> to the questions raised in Exploration 1,   Workbook (on Website) p. 8,  </a:t>
            </a:r>
            <a:r>
              <a:rPr b="1"/>
              <a:t>Slides 34 , 36, 37. </a:t>
            </a:r>
          </a:p>
        </p:txBody>
      </p:sp>
      <p:pic>
        <p:nvPicPr>
          <p:cNvPr id="481"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484" name="Group"/>
          <p:cNvGrpSpPr/>
          <p:nvPr/>
        </p:nvGrpSpPr>
        <p:grpSpPr>
          <a:xfrm>
            <a:off x="1328544" y="1062794"/>
            <a:ext cx="4777015" cy="1449719"/>
            <a:chOff x="0" y="0"/>
            <a:chExt cx="4777013" cy="1449718"/>
          </a:xfrm>
        </p:grpSpPr>
        <p:sp>
          <p:nvSpPr>
            <p:cNvPr id="482"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483"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486" name="Mark 10.35-45…"/>
          <p:cNvSpPr txBox="1"/>
          <p:nvPr/>
        </p:nvSpPr>
        <p:spPr>
          <a:xfrm>
            <a:off x="8890000" y="968374"/>
            <a:ext cx="6400800"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Surrounding Text</a:t>
            </a:r>
          </a:p>
        </p:txBody>
      </p:sp>
      <p:sp>
        <p:nvSpPr>
          <p:cNvPr id="487" name="James and John –                                                         (Mark 9:2ff)…"/>
          <p:cNvSpPr txBox="1"/>
          <p:nvPr/>
        </p:nvSpPr>
        <p:spPr>
          <a:xfrm>
            <a:off x="1965512" y="5378555"/>
            <a:ext cx="21367376" cy="49178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66220" indent="-626533" algn="l" defTabSz="914400">
              <a:spcBef>
                <a:spcPts val="1800"/>
              </a:spcBef>
              <a:buClr>
                <a:srgbClr val="000000"/>
              </a:buClr>
              <a:buSzPct val="100000"/>
              <a:buFont typeface="Arial"/>
              <a:buChar char="•"/>
              <a:defRPr sz="5400"/>
            </a:pPr>
            <a:r>
              <a:t>James and John –                                                         </a:t>
            </a:r>
            <a:r>
              <a:rPr b="1"/>
              <a:t>(Mark 9:2ff)  </a:t>
            </a:r>
          </a:p>
          <a:p>
            <a:pPr algn="l" defTabSz="914400">
              <a:spcBef>
                <a:spcPts val="5600"/>
              </a:spcBef>
              <a:defRPr sz="5400"/>
            </a:pPr>
            <a:r>
              <a:rPr b="1"/>
              <a:t>           </a:t>
            </a:r>
            <a:r>
              <a:t>Disciples of Jesus, and part of the privileged inner three.</a:t>
            </a:r>
          </a:p>
          <a:p>
            <a:pPr marL="643015" indent="-603328" algn="l" defTabSz="914400">
              <a:spcBef>
                <a:spcPts val="6900"/>
              </a:spcBef>
              <a:buClr>
                <a:srgbClr val="000000"/>
              </a:buClr>
              <a:buSzPct val="100000"/>
              <a:buFont typeface="Arial"/>
              <a:buChar char="•"/>
              <a:defRPr sz="5400"/>
            </a:pPr>
            <a:r>
              <a:rPr sz="5200"/>
              <a:t>People expected Messiah to restore David’s kingdom.</a:t>
            </a:r>
            <a:r>
              <a:rPr sz="5200" b="1"/>
              <a:t>   (Mark 11:10)</a:t>
            </a:r>
          </a:p>
          <a:p>
            <a:pPr algn="l" defTabSz="914400">
              <a:spcBef>
                <a:spcPts val="3600"/>
              </a:spcBef>
              <a:defRPr sz="5400" b="1">
                <a:solidFill>
                  <a:srgbClr val="FF0000"/>
                </a:solidFill>
              </a:defRPr>
            </a:pPr>
            <a:r>
              <a:t>Now look for other relevant passages in Mark 9:1 - 11:11</a:t>
            </a:r>
          </a:p>
        </p:txBody>
      </p:sp>
      <p:sp>
        <p:nvSpPr>
          <p:cNvPr id="488" name="Rectangle"/>
          <p:cNvSpPr/>
          <p:nvPr/>
        </p:nvSpPr>
        <p:spPr>
          <a:xfrm>
            <a:off x="408054" y="387317"/>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48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45</a:t>
            </a:fld>
            <a:endParaRPr/>
          </a:p>
        </p:txBody>
      </p:sp>
      <p:pic>
        <p:nvPicPr>
          <p:cNvPr id="490" name="image.png" descr="image.png"/>
          <p:cNvPicPr>
            <a:picLocks noChangeAspect="1"/>
          </p:cNvPicPr>
          <p:nvPr/>
        </p:nvPicPr>
        <p:blipFill>
          <a:blip r:embed="rId2"/>
          <a:stretch>
            <a:fillRect/>
          </a:stretch>
        </p:blipFill>
        <p:spPr>
          <a:xfrm rot="16920000">
            <a:off x="20943510" y="-220861"/>
            <a:ext cx="3159126" cy="3165476"/>
          </a:xfrm>
          <a:prstGeom prst="rect">
            <a:avLst/>
          </a:prstGeom>
          <a:ln w="12700">
            <a:miter lim="400000"/>
          </a:ln>
        </p:spPr>
      </p:pic>
      <p:sp>
        <p:nvSpPr>
          <p:cNvPr id="491"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492" name="Exploration 2"/>
          <p:cNvSpPr txBox="1"/>
          <p:nvPr/>
        </p:nvSpPr>
        <p:spPr>
          <a:xfrm>
            <a:off x="2097020" y="12318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i="0" u="sng"/>
            </a:lvl1pPr>
          </a:lstStyle>
          <a:p>
            <a:pPr>
              <a:defRPr b="0" u="none">
                <a:latin typeface="+mn-lt"/>
                <a:ea typeface="+mn-ea"/>
                <a:cs typeface="+mn-cs"/>
                <a:sym typeface="Helvetica Light"/>
              </a:defRPr>
            </a:pPr>
            <a:r>
              <a:rPr b="1" u="sng">
                <a:latin typeface="Arial"/>
                <a:ea typeface="Arial"/>
                <a:cs typeface="Arial"/>
                <a:sym typeface="Arial"/>
              </a:rPr>
              <a:t>Exploration 2</a:t>
            </a:r>
          </a:p>
        </p:txBody>
      </p:sp>
      <p:sp>
        <p:nvSpPr>
          <p:cNvPr id="493" name="Here are two examples for the surrounding text:"/>
          <p:cNvSpPr txBox="1"/>
          <p:nvPr/>
        </p:nvSpPr>
        <p:spPr>
          <a:xfrm>
            <a:off x="2052066" y="3425983"/>
            <a:ext cx="16413200"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spcBef>
                <a:spcPts val="3600"/>
              </a:spcBef>
              <a:defRPr sz="5400" u="sng">
                <a:solidFill>
                  <a:srgbClr val="FF0000"/>
                </a:solidFill>
              </a:defRPr>
            </a:pPr>
            <a:r>
              <a:rPr b="1"/>
              <a:t>Here are two </a:t>
            </a:r>
            <a:r>
              <a:rPr sz="5200" b="1"/>
              <a:t>examples for the surrounding text: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487">
                                            <p:bg/>
                                          </p:spTgt>
                                        </p:tgtEl>
                                        <p:attrNameLst>
                                          <p:attrName>style.visibility</p:attrName>
                                        </p:attrNameLst>
                                      </p:cBhvr>
                                      <p:to>
                                        <p:strVal val="visible"/>
                                      </p:to>
                                    </p:set>
                                    <p:animEffect transition="in" filter="wipe(up)">
                                      <p:cBhvr>
                                        <p:cTn id="7" dur="500"/>
                                        <p:tgtEl>
                                          <p:spTgt spid="487">
                                            <p:bg/>
                                          </p:spTgt>
                                        </p:tgtEl>
                                      </p:cBhvr>
                                    </p:animEffect>
                                  </p:childTnLst>
                                </p:cTn>
                              </p:par>
                              <p:par>
                                <p:cTn id="8" presetID="22" presetClass="entr" presetSubtype="1" fill="hold" grpId="1" nodeType="withEffect">
                                  <p:stCondLst>
                                    <p:cond delay="0"/>
                                  </p:stCondLst>
                                  <p:iterate>
                                    <p:tmAbs val="0"/>
                                  </p:iterate>
                                  <p:childTnLst>
                                    <p:set>
                                      <p:cBhvr>
                                        <p:cTn id="9" fill="hold"/>
                                        <p:tgtEl>
                                          <p:spTgt spid="487">
                                            <p:txEl>
                                              <p:pRg st="0" end="0"/>
                                            </p:txEl>
                                          </p:spTgt>
                                        </p:tgtEl>
                                        <p:attrNameLst>
                                          <p:attrName>style.visibility</p:attrName>
                                        </p:attrNameLst>
                                      </p:cBhvr>
                                      <p:to>
                                        <p:strVal val="visible"/>
                                      </p:to>
                                    </p:set>
                                    <p:animEffect transition="in" filter="wipe(up)">
                                      <p:cBhvr>
                                        <p:cTn id="10" dur="500"/>
                                        <p:tgtEl>
                                          <p:spTgt spid="487">
                                            <p:txEl>
                                              <p:pRg st="0" end="0"/>
                                            </p:txEl>
                                          </p:spTgt>
                                        </p:tgtEl>
                                      </p:cBhvr>
                                    </p:animEffect>
                                  </p:childTnLst>
                                </p:cTn>
                              </p:par>
                            </p:childTnLst>
                          </p:cTn>
                        </p:par>
                        <p:par>
                          <p:cTn id="11" fill="hold">
                            <p:stCondLst>
                              <p:cond delay="500"/>
                            </p:stCondLst>
                            <p:childTnLst>
                              <p:par>
                                <p:cTn id="12" presetID="22" presetClass="entr" presetSubtype="1" fill="hold" grpId="1" nodeType="afterEffect">
                                  <p:stCondLst>
                                    <p:cond delay="0"/>
                                  </p:stCondLst>
                                  <p:iterate>
                                    <p:tmAbs val="0"/>
                                  </p:iterate>
                                  <p:childTnLst>
                                    <p:set>
                                      <p:cBhvr>
                                        <p:cTn id="13" fill="hold"/>
                                        <p:tgtEl>
                                          <p:spTgt spid="487">
                                            <p:txEl>
                                              <p:pRg st="1" end="1"/>
                                            </p:txEl>
                                          </p:spTgt>
                                        </p:tgtEl>
                                        <p:attrNameLst>
                                          <p:attrName>style.visibility</p:attrName>
                                        </p:attrNameLst>
                                      </p:cBhvr>
                                      <p:to>
                                        <p:strVal val="visible"/>
                                      </p:to>
                                    </p:set>
                                    <p:animEffect transition="in" filter="wipe(up)">
                                      <p:cBhvr>
                                        <p:cTn id="14" dur="500"/>
                                        <p:tgtEl>
                                          <p:spTgt spid="487">
                                            <p:txEl>
                                              <p:pRg st="1" end="1"/>
                                            </p:txEl>
                                          </p:spTgt>
                                        </p:tgtEl>
                                      </p:cBhvr>
                                    </p:animEffect>
                                  </p:childTnLst>
                                </p:cTn>
                              </p:par>
                            </p:childTnLst>
                          </p:cTn>
                        </p:par>
                        <p:par>
                          <p:cTn id="15" fill="hold">
                            <p:stCondLst>
                              <p:cond delay="1000"/>
                            </p:stCondLst>
                            <p:childTnLst>
                              <p:par>
                                <p:cTn id="16" presetID="22" presetClass="entr" presetSubtype="1" fill="hold" grpId="1" nodeType="afterEffect">
                                  <p:stCondLst>
                                    <p:cond delay="0"/>
                                  </p:stCondLst>
                                  <p:iterate>
                                    <p:tmAbs val="0"/>
                                  </p:iterate>
                                  <p:childTnLst>
                                    <p:set>
                                      <p:cBhvr>
                                        <p:cTn id="17" fill="hold"/>
                                        <p:tgtEl>
                                          <p:spTgt spid="487">
                                            <p:txEl>
                                              <p:pRg st="2" end="2"/>
                                            </p:txEl>
                                          </p:spTgt>
                                        </p:tgtEl>
                                        <p:attrNameLst>
                                          <p:attrName>style.visibility</p:attrName>
                                        </p:attrNameLst>
                                      </p:cBhvr>
                                      <p:to>
                                        <p:strVal val="visible"/>
                                      </p:to>
                                    </p:set>
                                    <p:animEffect transition="in" filter="wipe(up)">
                                      <p:cBhvr>
                                        <p:cTn id="18" dur="500"/>
                                        <p:tgtEl>
                                          <p:spTgt spid="48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1" nodeType="clickEffect">
                                  <p:stCondLst>
                                    <p:cond delay="0"/>
                                  </p:stCondLst>
                                  <p:iterate>
                                    <p:tmAbs val="0"/>
                                  </p:iterate>
                                  <p:childTnLst>
                                    <p:set>
                                      <p:cBhvr>
                                        <p:cTn id="22" fill="hold"/>
                                        <p:tgtEl>
                                          <p:spTgt spid="487">
                                            <p:txEl>
                                              <p:pRg st="3" end="3"/>
                                            </p:txEl>
                                          </p:spTgt>
                                        </p:tgtEl>
                                        <p:attrNameLst>
                                          <p:attrName>style.visibility</p:attrName>
                                        </p:attrNameLst>
                                      </p:cBhvr>
                                      <p:to>
                                        <p:strVal val="visible"/>
                                      </p:to>
                                    </p:set>
                                    <p:animEffect transition="in" filter="wipe(up)">
                                      <p:cBhvr>
                                        <p:cTn id="23" dur="500"/>
                                        <p:tgtEl>
                                          <p:spTgt spid="4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1" build="p" bldLvl="5"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49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46</a:t>
            </a:fld>
            <a:endParaRPr/>
          </a:p>
        </p:txBody>
      </p:sp>
      <p:sp>
        <p:nvSpPr>
          <p:cNvPr id="496" name="Mark 10.35-45…"/>
          <p:cNvSpPr txBox="1"/>
          <p:nvPr/>
        </p:nvSpPr>
        <p:spPr>
          <a:xfrm>
            <a:off x="9118600" y="965199"/>
            <a:ext cx="59436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Surrounding Text</a:t>
            </a:r>
          </a:p>
        </p:txBody>
      </p:sp>
      <p:sp>
        <p:nvSpPr>
          <p:cNvPr id="497" name="Exploration 2"/>
          <p:cNvSpPr txBox="1"/>
          <p:nvPr/>
        </p:nvSpPr>
        <p:spPr>
          <a:xfrm>
            <a:off x="2091276" y="1224574"/>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i="0" u="sng"/>
            </a:lvl1pPr>
          </a:lstStyle>
          <a:p>
            <a:pPr>
              <a:defRPr b="0" u="none">
                <a:latin typeface="+mn-lt"/>
                <a:ea typeface="+mn-ea"/>
                <a:cs typeface="+mn-cs"/>
                <a:sym typeface="Helvetica Light"/>
              </a:defRPr>
            </a:pPr>
            <a:r>
              <a:rPr b="1" u="sng">
                <a:latin typeface="Arial"/>
                <a:ea typeface="Arial"/>
                <a:cs typeface="Arial"/>
                <a:sym typeface="Arial"/>
              </a:rPr>
              <a:t>Exploration 2</a:t>
            </a:r>
          </a:p>
        </p:txBody>
      </p:sp>
      <p:sp>
        <p:nvSpPr>
          <p:cNvPr id="498" name="John was “jealously protective” of the disciples’ status.  (Mark 9:38)…"/>
          <p:cNvSpPr txBox="1"/>
          <p:nvPr/>
        </p:nvSpPr>
        <p:spPr>
          <a:xfrm>
            <a:off x="1772326" y="5500403"/>
            <a:ext cx="21194947" cy="5921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508000" indent="-508000" algn="l" defTabSz="914400">
              <a:spcBef>
                <a:spcPts val="3200"/>
              </a:spcBef>
              <a:buClr>
                <a:srgbClr val="000000"/>
              </a:buClr>
              <a:buSzPct val="100000"/>
              <a:buFont typeface="Arial"/>
              <a:buChar char="•"/>
              <a:defRPr sz="5400"/>
            </a:pPr>
            <a:r>
              <a:t>John was “jealously protective” of the disciples’ status.</a:t>
            </a:r>
            <a:r>
              <a:rPr b="1"/>
              <a:t>  (Mark 9:38)</a:t>
            </a:r>
          </a:p>
          <a:p>
            <a:pPr marL="508000" indent="-508000" algn="l" defTabSz="914400">
              <a:spcBef>
                <a:spcPts val="3200"/>
              </a:spcBef>
              <a:buClr>
                <a:srgbClr val="000000"/>
              </a:buClr>
              <a:buSzPct val="100000"/>
              <a:buFont typeface="Arial"/>
              <a:buChar char="•"/>
              <a:defRPr sz="5400"/>
            </a:pPr>
            <a:r>
              <a:t>After the rich man had left sadly, Jesus told the disciples that     those who sacrificed things for His sake would be rewarded;         the first would be last and the last would be first.          </a:t>
            </a:r>
            <a:r>
              <a:rPr b="1"/>
              <a:t>(Mark</a:t>
            </a:r>
            <a:r>
              <a:t> </a:t>
            </a:r>
            <a:r>
              <a:rPr b="1"/>
              <a:t>10:31</a:t>
            </a:r>
            <a:r>
              <a:t>)</a:t>
            </a:r>
          </a:p>
          <a:p>
            <a:pPr marL="508000" indent="-508000" algn="l" defTabSz="914400">
              <a:spcBef>
                <a:spcPts val="3200"/>
              </a:spcBef>
              <a:buClr>
                <a:srgbClr val="000000"/>
              </a:buClr>
              <a:buSzPct val="100000"/>
              <a:buFont typeface="Arial"/>
              <a:buChar char="•"/>
              <a:defRPr sz="5400"/>
            </a:pPr>
            <a:r>
              <a:t>Jesus is on His way to Jerusalem.                                 </a:t>
            </a:r>
            <a:r>
              <a:rPr b="1"/>
              <a:t>(Mark 10:32</a:t>
            </a:r>
            <a:r>
              <a:t>)</a:t>
            </a:r>
          </a:p>
          <a:p>
            <a:pPr marL="508000" indent="-508000" algn="l" defTabSz="914400">
              <a:spcBef>
                <a:spcPts val="3200"/>
              </a:spcBef>
              <a:buClr>
                <a:srgbClr val="000000"/>
              </a:buClr>
              <a:buSzPct val="100000"/>
              <a:buFont typeface="Arial"/>
              <a:buChar char="•"/>
              <a:defRPr sz="5400"/>
            </a:pPr>
            <a:r>
              <a:t>Jesus had just spoken of His death.                         </a:t>
            </a:r>
            <a:r>
              <a:rPr b="1"/>
              <a:t>(Mark</a:t>
            </a:r>
            <a:r>
              <a:t> </a:t>
            </a:r>
            <a:r>
              <a:rPr b="1"/>
              <a:t>10:33,34</a:t>
            </a:r>
            <a:r>
              <a:t>) </a:t>
            </a:r>
          </a:p>
        </p:txBody>
      </p:sp>
      <p:sp>
        <p:nvSpPr>
          <p:cNvPr id="499" name="Look"/>
          <p:cNvSpPr txBox="1"/>
          <p:nvPr/>
        </p:nvSpPr>
        <p:spPr>
          <a:xfrm>
            <a:off x="18649652" y="118744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500" name="Rectangle"/>
          <p:cNvSpPr/>
          <p:nvPr/>
        </p:nvSpPr>
        <p:spPr>
          <a:xfrm>
            <a:off x="408055" y="377824"/>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501" name="46"/>
          <p:cNvSpPr txBox="1"/>
          <p:nvPr/>
        </p:nvSpPr>
        <p:spPr>
          <a:xfrm>
            <a:off x="11506200" y="13040360"/>
            <a:ext cx="1371601" cy="8841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sz="2400"/>
            </a:lvl1pPr>
          </a:lstStyle>
          <a:p>
            <a:pPr>
              <a:defRPr sz="3200"/>
            </a:pPr>
            <a:r>
              <a:rPr sz="2400"/>
              <a:t>46</a:t>
            </a:r>
          </a:p>
        </p:txBody>
      </p:sp>
      <p:pic>
        <p:nvPicPr>
          <p:cNvPr id="502" name="image.png" descr="image.png"/>
          <p:cNvPicPr>
            <a:picLocks noChangeAspect="1"/>
          </p:cNvPicPr>
          <p:nvPr/>
        </p:nvPicPr>
        <p:blipFill>
          <a:blip r:embed="rId2"/>
          <a:stretch>
            <a:fillRect/>
          </a:stretch>
        </p:blipFill>
        <p:spPr>
          <a:xfrm rot="16920000">
            <a:off x="20940149" y="-222085"/>
            <a:ext cx="3159126" cy="3165476"/>
          </a:xfrm>
          <a:prstGeom prst="rect">
            <a:avLst/>
          </a:prstGeom>
          <a:ln w="12700">
            <a:miter lim="400000"/>
          </a:ln>
        </p:spPr>
      </p:pic>
      <p:sp>
        <p:nvSpPr>
          <p:cNvPr id="503" name="We’ve had Surrounding Text, now:"/>
          <p:cNvSpPr txBox="1"/>
          <p:nvPr/>
        </p:nvSpPr>
        <p:spPr>
          <a:xfrm>
            <a:off x="12369800" y="11613370"/>
            <a:ext cx="10356627" cy="841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914400">
              <a:spcBef>
                <a:spcPts val="3600"/>
              </a:spcBef>
              <a:defRPr sz="5200">
                <a:solidFill>
                  <a:srgbClr val="FF0000"/>
                </a:solidFill>
              </a:defRPr>
            </a:lvl1pPr>
          </a:lstStyle>
          <a:p>
            <a:pPr>
              <a:defRPr sz="5400"/>
            </a:pPr>
            <a:r>
              <a:rPr sz="5200"/>
              <a:t>We’ve had Surrounding Text, now: </a:t>
            </a:r>
          </a:p>
        </p:txBody>
      </p:sp>
      <p:sp>
        <p:nvSpPr>
          <p:cNvPr id="504" name="The disciples had argued before about being the greatest.       Jesus had told them that the greatest would be the servant             of all and the last would be first.                               (Mark 9:33 - 37)"/>
          <p:cNvSpPr txBox="1"/>
          <p:nvPr/>
        </p:nvSpPr>
        <p:spPr>
          <a:xfrm>
            <a:off x="1594525" y="2666169"/>
            <a:ext cx="21194949" cy="24413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08000" indent="-508000" algn="l" defTabSz="914400">
              <a:spcBef>
                <a:spcPts val="3200"/>
              </a:spcBef>
              <a:buClr>
                <a:srgbClr val="000000"/>
              </a:buClr>
              <a:buSzPct val="100000"/>
              <a:buFont typeface="Arial"/>
              <a:buChar char="•"/>
              <a:defRPr sz="5400"/>
            </a:pPr>
            <a:r>
              <a:t>The disciples had argued before about being the greatest.       Jesus had told them that the greatest would be the servant             of all and the last would be first.                               </a:t>
            </a:r>
            <a:r>
              <a:rPr b="1"/>
              <a:t>(Mark 9:33 - 37)</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504"/>
                                        </p:tgtEl>
                                        <p:attrNameLst>
                                          <p:attrName>style.visibility</p:attrName>
                                        </p:attrNameLst>
                                      </p:cBhvr>
                                      <p:to>
                                        <p:strVal val="visible"/>
                                      </p:to>
                                    </p:set>
                                    <p:animEffect transition="in" filter="wipe(up)">
                                      <p:cBhvr>
                                        <p:cTn id="7" dur="1000"/>
                                        <p:tgtEl>
                                          <p:spTgt spid="5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498">
                                            <p:bg/>
                                          </p:spTgt>
                                        </p:tgtEl>
                                        <p:attrNameLst>
                                          <p:attrName>style.visibility</p:attrName>
                                        </p:attrNameLst>
                                      </p:cBhvr>
                                      <p:to>
                                        <p:strVal val="visible"/>
                                      </p:to>
                                    </p:set>
                                    <p:animEffect transition="in" filter="wipe(up)">
                                      <p:cBhvr>
                                        <p:cTn id="12" dur="500"/>
                                        <p:tgtEl>
                                          <p:spTgt spid="498">
                                            <p:bg/>
                                          </p:spTgt>
                                        </p:tgtEl>
                                      </p:cBhvr>
                                    </p:animEffect>
                                  </p:childTnLst>
                                </p:cTn>
                              </p:par>
                              <p:par>
                                <p:cTn id="13" presetID="22" presetClass="entr" presetSubtype="1" fill="hold" grpId="2" nodeType="withEffect">
                                  <p:stCondLst>
                                    <p:cond delay="0"/>
                                  </p:stCondLst>
                                  <p:iterate>
                                    <p:tmAbs val="0"/>
                                  </p:iterate>
                                  <p:childTnLst>
                                    <p:set>
                                      <p:cBhvr>
                                        <p:cTn id="14" fill="hold"/>
                                        <p:tgtEl>
                                          <p:spTgt spid="498">
                                            <p:txEl>
                                              <p:pRg st="0" end="0"/>
                                            </p:txEl>
                                          </p:spTgt>
                                        </p:tgtEl>
                                        <p:attrNameLst>
                                          <p:attrName>style.visibility</p:attrName>
                                        </p:attrNameLst>
                                      </p:cBhvr>
                                      <p:to>
                                        <p:strVal val="visible"/>
                                      </p:to>
                                    </p:set>
                                    <p:animEffect transition="in" filter="wipe(up)">
                                      <p:cBhvr>
                                        <p:cTn id="15" dur="500"/>
                                        <p:tgtEl>
                                          <p:spTgt spid="49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2" nodeType="clickEffect">
                                  <p:stCondLst>
                                    <p:cond delay="0"/>
                                  </p:stCondLst>
                                  <p:iterate>
                                    <p:tmAbs val="0"/>
                                  </p:iterate>
                                  <p:childTnLst>
                                    <p:set>
                                      <p:cBhvr>
                                        <p:cTn id="19" fill="hold"/>
                                        <p:tgtEl>
                                          <p:spTgt spid="498">
                                            <p:txEl>
                                              <p:pRg st="1" end="1"/>
                                            </p:txEl>
                                          </p:spTgt>
                                        </p:tgtEl>
                                        <p:attrNameLst>
                                          <p:attrName>style.visibility</p:attrName>
                                        </p:attrNameLst>
                                      </p:cBhvr>
                                      <p:to>
                                        <p:strVal val="visible"/>
                                      </p:to>
                                    </p:set>
                                    <p:animEffect transition="in" filter="wipe(up)">
                                      <p:cBhvr>
                                        <p:cTn id="20" dur="500"/>
                                        <p:tgtEl>
                                          <p:spTgt spid="49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2" nodeType="clickEffect">
                                  <p:stCondLst>
                                    <p:cond delay="0"/>
                                  </p:stCondLst>
                                  <p:iterate>
                                    <p:tmAbs val="0"/>
                                  </p:iterate>
                                  <p:childTnLst>
                                    <p:set>
                                      <p:cBhvr>
                                        <p:cTn id="24" fill="hold"/>
                                        <p:tgtEl>
                                          <p:spTgt spid="498">
                                            <p:txEl>
                                              <p:pRg st="2" end="2"/>
                                            </p:txEl>
                                          </p:spTgt>
                                        </p:tgtEl>
                                        <p:attrNameLst>
                                          <p:attrName>style.visibility</p:attrName>
                                        </p:attrNameLst>
                                      </p:cBhvr>
                                      <p:to>
                                        <p:strVal val="visible"/>
                                      </p:to>
                                    </p:set>
                                    <p:animEffect transition="in" filter="wipe(up)">
                                      <p:cBhvr>
                                        <p:cTn id="25" dur="500"/>
                                        <p:tgtEl>
                                          <p:spTgt spid="49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2" nodeType="clickEffect">
                                  <p:stCondLst>
                                    <p:cond delay="0"/>
                                  </p:stCondLst>
                                  <p:iterate>
                                    <p:tmAbs val="0"/>
                                  </p:iterate>
                                  <p:childTnLst>
                                    <p:set>
                                      <p:cBhvr>
                                        <p:cTn id="29" fill="hold"/>
                                        <p:tgtEl>
                                          <p:spTgt spid="498">
                                            <p:txEl>
                                              <p:pRg st="3" end="3"/>
                                            </p:txEl>
                                          </p:spTgt>
                                        </p:tgtEl>
                                        <p:attrNameLst>
                                          <p:attrName>style.visibility</p:attrName>
                                        </p:attrNameLst>
                                      </p:cBhvr>
                                      <p:to>
                                        <p:strVal val="visible"/>
                                      </p:to>
                                    </p:set>
                                    <p:animEffect transition="in" filter="wipe(up)">
                                      <p:cBhvr>
                                        <p:cTn id="30" dur="500"/>
                                        <p:tgtEl>
                                          <p:spTgt spid="49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3" nodeType="clickEffect">
                                  <p:stCondLst>
                                    <p:cond delay="0"/>
                                  </p:stCondLst>
                                  <p:iterate>
                                    <p:tmAbs val="0"/>
                                  </p:iterate>
                                  <p:childTnLst>
                                    <p:set>
                                      <p:cBhvr>
                                        <p:cTn id="34" fill="hold"/>
                                        <p:tgtEl>
                                          <p:spTgt spid="503"/>
                                        </p:tgtEl>
                                        <p:attrNameLst>
                                          <p:attrName>style.visibility</p:attrName>
                                        </p:attrNameLst>
                                      </p:cBhvr>
                                      <p:to>
                                        <p:strVal val="visible"/>
                                      </p:to>
                                    </p:set>
                                    <p:animEffect transition="in" filter="wipe(left)">
                                      <p:cBhvr>
                                        <p:cTn id="35" dur="80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 grpId="2" build="p" bldLvl="5" animBg="1" advAuto="0"/>
      <p:bldP spid="503" grpId="3" animBg="1" advAuto="0"/>
      <p:bldP spid="504" grpId="1"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47</a:t>
            </a:fld>
            <a:endParaRPr/>
          </a:p>
        </p:txBody>
      </p:sp>
      <p:pic>
        <p:nvPicPr>
          <p:cNvPr id="507" name="image.png" descr="image.png"/>
          <p:cNvPicPr>
            <a:picLocks noChangeAspect="1"/>
          </p:cNvPicPr>
          <p:nvPr/>
        </p:nvPicPr>
        <p:blipFill>
          <a:blip r:embed="rId2"/>
          <a:stretch>
            <a:fillRect/>
          </a:stretch>
        </p:blipFill>
        <p:spPr>
          <a:xfrm>
            <a:off x="3047999" y="2692400"/>
            <a:ext cx="17526001" cy="10220325"/>
          </a:xfrm>
          <a:prstGeom prst="rect">
            <a:avLst/>
          </a:prstGeom>
          <a:ln w="12700">
            <a:miter lim="400000"/>
          </a:ln>
        </p:spPr>
      </p:pic>
      <p:sp>
        <p:nvSpPr>
          <p:cNvPr id="508" name="Rectangle"/>
          <p:cNvSpPr/>
          <p:nvPr/>
        </p:nvSpPr>
        <p:spPr>
          <a:xfrm>
            <a:off x="14630400" y="3311660"/>
            <a:ext cx="7019017" cy="6619190"/>
          </a:xfrm>
          <a:prstGeom prst="rect">
            <a:avLst/>
          </a:prstGeom>
          <a:solidFill>
            <a:srgbClr val="FFFB00"/>
          </a:solidFill>
          <a:ln w="12700">
            <a:miter lim="400000"/>
          </a:ln>
          <a:effectLst>
            <a:outerShdw blurRad="38100" dist="25400" dir="5400000" rotWithShape="0">
              <a:srgbClr val="000000">
                <a:alpha val="50000"/>
              </a:srgbClr>
            </a:outerShdw>
          </a:effectLst>
        </p:spPr>
        <p:txBody>
          <a:bodyPr lIns="50800" tIns="50800" rIns="50800" bIns="50800" anchor="ctr"/>
          <a:lstStyle/>
          <a:p>
            <a:pPr defTabSz="914400">
              <a:defRPr sz="3200" i="0">
                <a:solidFill>
                  <a:srgbClr val="FFFFFF">
                    <a:alpha val="73809"/>
                  </a:srgbClr>
                </a:solidFill>
                <a:latin typeface="+mn-lt"/>
                <a:ea typeface="+mn-ea"/>
                <a:cs typeface="+mn-cs"/>
                <a:sym typeface="Helvetica Light"/>
              </a:defRPr>
            </a:pPr>
            <a:endParaRPr/>
          </a:p>
        </p:txBody>
      </p:sp>
      <p:sp>
        <p:nvSpPr>
          <p:cNvPr id="509" name="Surrounding text…"/>
          <p:cNvSpPr txBox="1"/>
          <p:nvPr/>
        </p:nvSpPr>
        <p:spPr>
          <a:xfrm>
            <a:off x="14705117" y="3823334"/>
            <a:ext cx="7501457" cy="5384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spcBef>
                <a:spcPts val="3600"/>
              </a:spcBef>
              <a:defRPr sz="6400" b="1">
                <a:latin typeface="Helvetica"/>
                <a:ea typeface="Helvetica"/>
                <a:cs typeface="Helvetica"/>
                <a:sym typeface="Helvetica"/>
              </a:defRPr>
            </a:pPr>
            <a:r>
              <a:rPr i="0" dirty="0">
                <a:solidFill>
                  <a:srgbClr val="99CC00"/>
                </a:solidFill>
                <a:uFill>
                  <a:solidFill>
                    <a:srgbClr val="99CC00"/>
                  </a:solidFill>
                </a:uFill>
              </a:rPr>
              <a:t>Surrounding text</a:t>
            </a:r>
          </a:p>
          <a:p>
            <a:pPr algn="l" defTabSz="914400">
              <a:spcBef>
                <a:spcPts val="3600"/>
              </a:spcBef>
              <a:defRPr sz="6400" b="1">
                <a:latin typeface="Helvetica"/>
                <a:ea typeface="Helvetica"/>
                <a:cs typeface="Helvetica"/>
                <a:sym typeface="Helvetica"/>
              </a:defRPr>
            </a:pPr>
            <a:r>
              <a:rPr i="0" dirty="0">
                <a:solidFill>
                  <a:srgbClr val="800040"/>
                </a:solidFill>
                <a:uFill>
                  <a:solidFill>
                    <a:srgbClr val="800040"/>
                  </a:solidFill>
                </a:uFill>
              </a:rPr>
              <a:t>Book of the Bible</a:t>
            </a:r>
          </a:p>
          <a:p>
            <a:pPr algn="l" defTabSz="914400">
              <a:spcBef>
                <a:spcPts val="3600"/>
              </a:spcBef>
              <a:defRPr sz="6400" b="1">
                <a:solidFill>
                  <a:schemeClr val="accent1">
                    <a:satOff val="-3355"/>
                    <a:lumOff val="26614"/>
                  </a:schemeClr>
                </a:solidFill>
                <a:latin typeface="Helvetica"/>
                <a:ea typeface="Helvetica"/>
                <a:cs typeface="Helvetica"/>
                <a:sym typeface="Helvetica"/>
              </a:defRPr>
            </a:pPr>
            <a:endParaRPr i="0" dirty="0">
              <a:uFill>
                <a:solidFill>
                  <a:srgbClr val="009999"/>
                </a:solidFill>
              </a:uFill>
            </a:endParaRPr>
          </a:p>
        </p:txBody>
      </p:sp>
      <p:sp>
        <p:nvSpPr>
          <p:cNvPr id="510" name="Text"/>
          <p:cNvSpPr txBox="1"/>
          <p:nvPr/>
        </p:nvSpPr>
        <p:spPr>
          <a:xfrm>
            <a:off x="14835477" y="3152404"/>
            <a:ext cx="2286001"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6400" b="1" i="0">
                <a:solidFill>
                  <a:srgbClr val="FF0000"/>
                </a:solidFill>
                <a:uFill>
                  <a:solidFill>
                    <a:srgbClr val="FF0000"/>
                  </a:solidFill>
                </a:uFill>
                <a:latin typeface="Helvetica"/>
                <a:ea typeface="Helvetica"/>
                <a:cs typeface="Helvetica"/>
                <a:sym typeface="Helvetica"/>
              </a:defRPr>
            </a:lvl1pPr>
          </a:lstStyle>
          <a:p>
            <a:pPr>
              <a:defRPr i="1">
                <a:solidFill>
                  <a:srgbClr val="000000"/>
                </a:solidFill>
                <a:uFillTx/>
              </a:defRPr>
            </a:pPr>
            <a:r>
              <a:rPr i="0">
                <a:solidFill>
                  <a:srgbClr val="FF0000"/>
                </a:solidFill>
                <a:uFill>
                  <a:solidFill>
                    <a:srgbClr val="FF0000"/>
                  </a:solidFill>
                </a:uFill>
              </a:rPr>
              <a:t>Text</a:t>
            </a:r>
          </a:p>
        </p:txBody>
      </p:sp>
      <p:grpSp>
        <p:nvGrpSpPr>
          <p:cNvPr id="513" name="Group"/>
          <p:cNvGrpSpPr/>
          <p:nvPr/>
        </p:nvGrpSpPr>
        <p:grpSpPr>
          <a:xfrm>
            <a:off x="1328544" y="1075494"/>
            <a:ext cx="4777015" cy="1449719"/>
            <a:chOff x="0" y="0"/>
            <a:chExt cx="4777013" cy="1449718"/>
          </a:xfrm>
        </p:grpSpPr>
        <p:sp>
          <p:nvSpPr>
            <p:cNvPr id="511"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12"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514" name="2  The Context"/>
          <p:cNvSpPr txBox="1"/>
          <p:nvPr/>
        </p:nvSpPr>
        <p:spPr>
          <a:xfrm>
            <a:off x="3611140" y="2453904"/>
            <a:ext cx="5376120"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457200">
              <a:spcBef>
                <a:spcPts val="1000"/>
              </a:spcBef>
              <a:defRPr sz="6000" i="0">
                <a:solidFill>
                  <a:schemeClr val="accent4"/>
                </a:solidFill>
                <a:latin typeface="Rockwell Bold"/>
                <a:ea typeface="Rockwell Bold"/>
                <a:cs typeface="Rockwell Bold"/>
                <a:sym typeface="Rockwell Bold"/>
              </a:defRPr>
            </a:lvl1pPr>
          </a:lstStyle>
          <a:p>
            <a:r>
              <a:t>2  The Context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509">
                                            <p:bg/>
                                          </p:spTgt>
                                        </p:tgtEl>
                                        <p:attrNameLst>
                                          <p:attrName>style.visibility</p:attrName>
                                        </p:attrNameLst>
                                      </p:cBhvr>
                                      <p:to>
                                        <p:strVal val="visible"/>
                                      </p:to>
                                    </p:set>
                                    <p:animEffect transition="in" filter="wipe(up)">
                                      <p:cBhvr>
                                        <p:cTn id="7" dur="700"/>
                                        <p:tgtEl>
                                          <p:spTgt spid="509">
                                            <p:bg/>
                                          </p:spTgt>
                                        </p:tgtEl>
                                      </p:cBhvr>
                                    </p:animEffect>
                                  </p:childTnLst>
                                </p:cTn>
                              </p:par>
                              <p:par>
                                <p:cTn id="8" presetID="22" presetClass="entr" presetSubtype="1" fill="hold" grpId="1" nodeType="withEffect">
                                  <p:stCondLst>
                                    <p:cond delay="0"/>
                                  </p:stCondLst>
                                  <p:iterate>
                                    <p:tmAbs val="0"/>
                                  </p:iterate>
                                  <p:childTnLst>
                                    <p:set>
                                      <p:cBhvr>
                                        <p:cTn id="9" fill="hold"/>
                                        <p:tgtEl>
                                          <p:spTgt spid="509">
                                            <p:txEl>
                                              <p:pRg st="0" end="0"/>
                                            </p:txEl>
                                          </p:spTgt>
                                        </p:tgtEl>
                                        <p:attrNameLst>
                                          <p:attrName>style.visibility</p:attrName>
                                        </p:attrNameLst>
                                      </p:cBhvr>
                                      <p:to>
                                        <p:strVal val="visible"/>
                                      </p:to>
                                    </p:set>
                                    <p:animEffect transition="in" filter="wipe(up)">
                                      <p:cBhvr>
                                        <p:cTn id="10" dur="700"/>
                                        <p:tgtEl>
                                          <p:spTgt spid="50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509">
                                            <p:txEl>
                                              <p:pRg st="1" end="1"/>
                                            </p:txEl>
                                          </p:spTgt>
                                        </p:tgtEl>
                                        <p:attrNameLst>
                                          <p:attrName>style.visibility</p:attrName>
                                        </p:attrNameLst>
                                      </p:cBhvr>
                                      <p:to>
                                        <p:strVal val="visible"/>
                                      </p:to>
                                    </p:set>
                                    <p:animEffect transition="in" filter="wipe(up)">
                                      <p:cBhvr>
                                        <p:cTn id="15" dur="700"/>
                                        <p:tgtEl>
                                          <p:spTgt spid="509">
                                            <p:txEl>
                                              <p:pRg st="1" end="1"/>
                                            </p:txEl>
                                          </p:spTgt>
                                        </p:tgtEl>
                                      </p:cBhvr>
                                    </p:animEffect>
                                  </p:childTnLst>
                                </p:cTn>
                              </p:par>
                            </p:childTnLst>
                          </p:cTn>
                        </p:par>
                        <p:par>
                          <p:cTn id="16" fill="hold">
                            <p:stCondLst>
                              <p:cond delay="700"/>
                            </p:stCondLst>
                            <p:childTnLst>
                              <p:par>
                                <p:cTn id="17" presetID="22" presetClass="entr" presetSubtype="1" fill="hold" grpId="1" nodeType="afterEffect">
                                  <p:stCondLst>
                                    <p:cond delay="0"/>
                                  </p:stCondLst>
                                  <p:iterate>
                                    <p:tmAbs val="0"/>
                                  </p:iterate>
                                  <p:childTnLst>
                                    <p:set>
                                      <p:cBhvr>
                                        <p:cTn id="18" fill="hold"/>
                                        <p:tgtEl>
                                          <p:spTgt spid="509">
                                            <p:txEl>
                                              <p:pRg st="2" end="2"/>
                                            </p:txEl>
                                          </p:spTgt>
                                        </p:tgtEl>
                                        <p:attrNameLst>
                                          <p:attrName>style.visibility</p:attrName>
                                        </p:attrNameLst>
                                      </p:cBhvr>
                                      <p:to>
                                        <p:strVal val="visible"/>
                                      </p:to>
                                    </p:set>
                                    <p:animEffect transition="in" filter="wipe(up)">
                                      <p:cBhvr>
                                        <p:cTn id="19" dur="700"/>
                                        <p:tgtEl>
                                          <p:spTgt spid="509">
                                            <p:txEl>
                                              <p:pRg st="2" end="2"/>
                                            </p:txEl>
                                          </p:spTgt>
                                        </p:tgtEl>
                                      </p:cBhvr>
                                    </p:animEffect>
                                  </p:childTnLst>
                                </p:cTn>
                              </p:par>
                            </p:childTnLst>
                          </p:cTn>
                        </p:par>
                        <p:par>
                          <p:cTn id="20" fill="hold">
                            <p:stCondLst>
                              <p:cond delay="1400"/>
                            </p:stCondLst>
                            <p:childTnLst>
                              <p:par>
                                <p:cTn id="21" presetID="22" presetClass="entr" presetSubtype="1" fill="hold" grpId="1" nodeType="afterEffect">
                                  <p:stCondLst>
                                    <p:cond delay="0"/>
                                  </p:stCondLst>
                                  <p:iterate>
                                    <p:tmAbs val="0"/>
                                  </p:iterate>
                                  <p:childTnLst>
                                    <p:set>
                                      <p:cBhvr>
                                        <p:cTn id="22" fill="hold"/>
                                        <p:tgtEl>
                                          <p:spTgt spid="509">
                                            <p:txEl>
                                              <p:pRg st="3" end="3"/>
                                            </p:txEl>
                                          </p:spTgt>
                                        </p:tgtEl>
                                        <p:attrNameLst>
                                          <p:attrName>style.visibility</p:attrName>
                                        </p:attrNameLst>
                                      </p:cBhvr>
                                      <p:to>
                                        <p:strVal val="visible"/>
                                      </p:to>
                                    </p:set>
                                    <p:animEffect transition="in" filter="wipe(up)">
                                      <p:cBhvr>
                                        <p:cTn id="23" dur="700"/>
                                        <p:tgtEl>
                                          <p:spTgt spid="5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 grpId="1" build="p" bldLvl="5"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48</a:t>
            </a:fld>
            <a:endParaRPr/>
          </a:p>
        </p:txBody>
      </p:sp>
      <p:sp>
        <p:nvSpPr>
          <p:cNvPr id="517" name="2  The Context…"/>
          <p:cNvSpPr txBox="1"/>
          <p:nvPr/>
        </p:nvSpPr>
        <p:spPr>
          <a:xfrm>
            <a:off x="3606800" y="2438399"/>
            <a:ext cx="9112821" cy="203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solidFill>
                  <a:schemeClr val="accent4"/>
                </a:solidFill>
                <a:latin typeface="Rockwell Bold"/>
                <a:ea typeface="Rockwell Bold"/>
                <a:cs typeface="Rockwell Bold"/>
                <a:sym typeface="Rockwell Bold"/>
              </a:defRPr>
            </a:pPr>
            <a:r>
              <a:t>2  The Context      </a:t>
            </a:r>
          </a:p>
          <a:p>
            <a:pPr algn="just" defTabSz="457200">
              <a:spcBef>
                <a:spcPts val="5000"/>
              </a:spcBef>
              <a:defRPr sz="6000" i="0">
                <a:latin typeface="Rockwell Bold"/>
                <a:ea typeface="Rockwell Bold"/>
                <a:cs typeface="Rockwell Bold"/>
                <a:sym typeface="Rockwell Bold"/>
              </a:defRPr>
            </a:pPr>
            <a:r>
              <a:t>b)  The Book of the Bible</a:t>
            </a:r>
          </a:p>
        </p:txBody>
      </p:sp>
      <p:sp>
        <p:nvSpPr>
          <p:cNvPr id="518" name="There are 66 books in the Bible.  Although God is the ultimate ‘author’, they’ve been written through a variety of people from many backgrounds over a period of around 1,500 years. As we read the Bible we need to take into account the context of each boo"/>
          <p:cNvSpPr txBox="1"/>
          <p:nvPr/>
        </p:nvSpPr>
        <p:spPr>
          <a:xfrm>
            <a:off x="3638273" y="5482249"/>
            <a:ext cx="17617549" cy="4512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800" i="0">
                <a:latin typeface="Avenir Next Regular"/>
                <a:ea typeface="Avenir Next Regular"/>
                <a:cs typeface="Avenir Next Regular"/>
                <a:sym typeface="Avenir Next Regular"/>
              </a:defRPr>
            </a:lvl1pPr>
          </a:lstStyle>
          <a:p>
            <a:r>
              <a:t>There are 66 books in the Bible.  Although God is the ultimate ‘author’, they’ve been written through a variety of people from many backgrounds over a period of around 1,500 years. As we read the Bible we need to take into account the context of each book. </a:t>
            </a:r>
            <a:endParaRPr sz="1600">
              <a:latin typeface="Times New Roman"/>
              <a:ea typeface="Times New Roman"/>
              <a:cs typeface="Times New Roman"/>
              <a:sym typeface="Times New Roman"/>
            </a:endParaRPr>
          </a:p>
        </p:txBody>
      </p:sp>
      <p:pic>
        <p:nvPicPr>
          <p:cNvPr id="519"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522" name="Group"/>
          <p:cNvGrpSpPr/>
          <p:nvPr/>
        </p:nvGrpSpPr>
        <p:grpSpPr>
          <a:xfrm>
            <a:off x="1337011" y="1088194"/>
            <a:ext cx="4777014" cy="1449719"/>
            <a:chOff x="0" y="0"/>
            <a:chExt cx="4777013" cy="1449718"/>
          </a:xfrm>
        </p:grpSpPr>
        <p:sp>
          <p:nvSpPr>
            <p:cNvPr id="520"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21"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49</a:t>
            </a:fld>
            <a:endParaRPr/>
          </a:p>
        </p:txBody>
      </p:sp>
      <p:sp>
        <p:nvSpPr>
          <p:cNvPr id="525" name="2  The Context…"/>
          <p:cNvSpPr txBox="1"/>
          <p:nvPr/>
        </p:nvSpPr>
        <p:spPr>
          <a:xfrm>
            <a:off x="3606800" y="2438399"/>
            <a:ext cx="10803881" cy="203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solidFill>
                  <a:schemeClr val="accent4"/>
                </a:solidFill>
                <a:latin typeface="Rockwell Bold"/>
                <a:ea typeface="Rockwell Bold"/>
                <a:cs typeface="Rockwell Bold"/>
                <a:sym typeface="Rockwell Bold"/>
              </a:defRPr>
            </a:pPr>
            <a:r>
              <a:t>2  The Context      </a:t>
            </a:r>
          </a:p>
          <a:p>
            <a:pPr algn="just" defTabSz="457200">
              <a:spcBef>
                <a:spcPts val="5000"/>
              </a:spcBef>
              <a:defRPr sz="6000" i="0">
                <a:latin typeface="Rockwell Bold"/>
                <a:ea typeface="Rockwell Bold"/>
                <a:cs typeface="Rockwell Bold"/>
                <a:sym typeface="Rockwell Bold"/>
              </a:defRPr>
            </a:pPr>
            <a:r>
              <a:t>b)  The Book of the Bible </a:t>
            </a:r>
            <a:r>
              <a:rPr>
                <a:latin typeface="Rockwell"/>
                <a:ea typeface="Rockwell"/>
                <a:cs typeface="Rockwell"/>
                <a:sym typeface="Rockwell"/>
              </a:rPr>
              <a:t>cont</a:t>
            </a:r>
          </a:p>
        </p:txBody>
      </p:sp>
      <p:sp>
        <p:nvSpPr>
          <p:cNvPr id="526" name="Who wrote this book of the Bible?…"/>
          <p:cNvSpPr txBox="1"/>
          <p:nvPr/>
        </p:nvSpPr>
        <p:spPr>
          <a:xfrm>
            <a:off x="4357940" y="6100233"/>
            <a:ext cx="10666819" cy="485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86153" indent="-586153" algn="l">
              <a:spcBef>
                <a:spcPts val="1100"/>
              </a:spcBef>
              <a:buSzPct val="75000"/>
              <a:buChar char="•"/>
              <a:defRPr sz="4800" i="0">
                <a:latin typeface="Avenir Next Regular"/>
                <a:ea typeface="Avenir Next Regular"/>
                <a:cs typeface="Avenir Next Regular"/>
                <a:sym typeface="Avenir Next Regular"/>
              </a:defRPr>
            </a:pPr>
            <a:r>
              <a:t>W</a:t>
            </a:r>
            <a:r>
              <a:rPr i="1"/>
              <a:t>ho </a:t>
            </a:r>
            <a:r>
              <a:t>wrote this book of the Bible?</a:t>
            </a:r>
            <a:endParaRPr sz="1600">
              <a:latin typeface="Times New Roman"/>
              <a:ea typeface="Times New Roman"/>
              <a:cs typeface="Times New Roman"/>
              <a:sym typeface="Times New Roman"/>
            </a:endParaRPr>
          </a:p>
          <a:p>
            <a:pPr marL="586153" indent="-586153" algn="l">
              <a:spcBef>
                <a:spcPts val="1100"/>
              </a:spcBef>
              <a:buSzPct val="75000"/>
              <a:buChar char="•"/>
              <a:defRPr sz="4800" i="0">
                <a:latin typeface="Avenir Next Regular"/>
                <a:ea typeface="Avenir Next Regular"/>
                <a:cs typeface="Avenir Next Regular"/>
                <a:sym typeface="Avenir Next Regular"/>
              </a:defRPr>
            </a:pPr>
            <a:r>
              <a:rPr i="1"/>
              <a:t>What</a:t>
            </a:r>
            <a:r>
              <a:t> is its background?</a:t>
            </a:r>
            <a:endParaRPr sz="1600">
              <a:latin typeface="Times New Roman"/>
              <a:ea typeface="Times New Roman"/>
              <a:cs typeface="Times New Roman"/>
              <a:sym typeface="Times New Roman"/>
            </a:endParaRPr>
          </a:p>
          <a:p>
            <a:pPr marL="586153" indent="-586153" algn="l">
              <a:spcBef>
                <a:spcPts val="1100"/>
              </a:spcBef>
              <a:buSzPct val="75000"/>
              <a:buChar char="•"/>
              <a:defRPr sz="4800" i="0">
                <a:latin typeface="Avenir Next Regular"/>
                <a:ea typeface="Avenir Next Regular"/>
                <a:cs typeface="Avenir Next Regular"/>
                <a:sym typeface="Avenir Next Regular"/>
              </a:defRPr>
            </a:pPr>
            <a:r>
              <a:rPr i="1"/>
              <a:t>When</a:t>
            </a:r>
            <a:r>
              <a:t> was it written?</a:t>
            </a:r>
            <a:endParaRPr sz="1600">
              <a:latin typeface="Times New Roman"/>
              <a:ea typeface="Times New Roman"/>
              <a:cs typeface="Times New Roman"/>
              <a:sym typeface="Times New Roman"/>
            </a:endParaRPr>
          </a:p>
          <a:p>
            <a:pPr marL="586153" indent="-586153" algn="l">
              <a:spcBef>
                <a:spcPts val="1100"/>
              </a:spcBef>
              <a:buSzPct val="75000"/>
              <a:buChar char="•"/>
              <a:defRPr sz="4800" i="0">
                <a:latin typeface="Avenir Next Regular"/>
                <a:ea typeface="Avenir Next Regular"/>
                <a:cs typeface="Avenir Next Regular"/>
                <a:sym typeface="Avenir Next Regular"/>
              </a:defRPr>
            </a:pPr>
            <a:r>
              <a:t>To </a:t>
            </a:r>
            <a:r>
              <a:rPr i="1"/>
              <a:t>whom</a:t>
            </a:r>
            <a:r>
              <a:t> was it written?</a:t>
            </a:r>
          </a:p>
          <a:p>
            <a:pPr marL="586153" indent="-586153" algn="l">
              <a:spcBef>
                <a:spcPts val="1100"/>
              </a:spcBef>
              <a:buSzPct val="75000"/>
              <a:buChar char="•"/>
              <a:defRPr sz="4800" i="0">
                <a:latin typeface="Avenir Next Regular"/>
                <a:ea typeface="Avenir Next Regular"/>
                <a:cs typeface="Avenir Next Regular"/>
                <a:sym typeface="Avenir Next Regular"/>
              </a:defRPr>
            </a:pPr>
            <a:r>
              <a:rPr i="1"/>
              <a:t>Why</a:t>
            </a:r>
            <a:r>
              <a:t> was it written?       </a:t>
            </a:r>
          </a:p>
        </p:txBody>
      </p:sp>
      <p:pic>
        <p:nvPicPr>
          <p:cNvPr id="527"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530" name="Group"/>
          <p:cNvGrpSpPr/>
          <p:nvPr/>
        </p:nvGrpSpPr>
        <p:grpSpPr>
          <a:xfrm>
            <a:off x="1337011" y="1088194"/>
            <a:ext cx="4777014" cy="1449719"/>
            <a:chOff x="0" y="0"/>
            <a:chExt cx="4777013" cy="1449718"/>
          </a:xfrm>
        </p:grpSpPr>
        <p:sp>
          <p:nvSpPr>
            <p:cNvPr id="528"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29"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531" name="So we need to ask: -"/>
          <p:cNvSpPr txBox="1"/>
          <p:nvPr/>
        </p:nvSpPr>
        <p:spPr>
          <a:xfrm>
            <a:off x="3582873" y="4989066"/>
            <a:ext cx="5686654" cy="1299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1100"/>
              </a:spcBef>
              <a:defRPr sz="4800" i="0">
                <a:latin typeface="Avenir Next Regular"/>
                <a:ea typeface="Avenir Next Regular"/>
                <a:cs typeface="Avenir Next Regular"/>
                <a:sym typeface="Avenir Next Regular"/>
              </a:defRPr>
            </a:lvl1pPr>
          </a:lstStyle>
          <a:p>
            <a:r>
              <a:t>So we need to ask: -</a:t>
            </a:r>
            <a:endParaRPr sz="1600">
              <a:latin typeface="Times New Roman"/>
              <a:ea typeface="Times New Roman"/>
              <a:cs typeface="Times New Roman"/>
              <a:sym typeface="Times New Roman"/>
            </a:endParaRP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526">
                                            <p:bg/>
                                          </p:spTgt>
                                        </p:tgtEl>
                                        <p:attrNameLst>
                                          <p:attrName>style.visibility</p:attrName>
                                        </p:attrNameLst>
                                      </p:cBhvr>
                                      <p:to>
                                        <p:strVal val="visible"/>
                                      </p:to>
                                    </p:set>
                                    <p:animEffect transition="in" filter="wipe(left)">
                                      <p:cBhvr>
                                        <p:cTn id="7" dur="1000"/>
                                        <p:tgtEl>
                                          <p:spTgt spid="526">
                                            <p:bg/>
                                          </p:spTgt>
                                        </p:tgtEl>
                                      </p:cBhvr>
                                    </p:animEffect>
                                  </p:childTnLst>
                                </p:cTn>
                              </p:par>
                              <p:par>
                                <p:cTn id="8" presetID="22" presetClass="entr" presetSubtype="8" fill="hold" grpId="1" nodeType="withEffect">
                                  <p:stCondLst>
                                    <p:cond delay="0"/>
                                  </p:stCondLst>
                                  <p:iterate>
                                    <p:tmAbs val="0"/>
                                  </p:iterate>
                                  <p:childTnLst>
                                    <p:set>
                                      <p:cBhvr>
                                        <p:cTn id="9" fill="hold"/>
                                        <p:tgtEl>
                                          <p:spTgt spid="526">
                                            <p:txEl>
                                              <p:pRg st="0" end="0"/>
                                            </p:txEl>
                                          </p:spTgt>
                                        </p:tgtEl>
                                        <p:attrNameLst>
                                          <p:attrName>style.visibility</p:attrName>
                                        </p:attrNameLst>
                                      </p:cBhvr>
                                      <p:to>
                                        <p:strVal val="visible"/>
                                      </p:to>
                                    </p:set>
                                    <p:animEffect transition="in" filter="wipe(left)">
                                      <p:cBhvr>
                                        <p:cTn id="10" dur="1000"/>
                                        <p:tgtEl>
                                          <p:spTgt spid="5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526">
                                            <p:txEl>
                                              <p:pRg st="1" end="1"/>
                                            </p:txEl>
                                          </p:spTgt>
                                        </p:tgtEl>
                                        <p:attrNameLst>
                                          <p:attrName>style.visibility</p:attrName>
                                        </p:attrNameLst>
                                      </p:cBhvr>
                                      <p:to>
                                        <p:strVal val="visible"/>
                                      </p:to>
                                    </p:set>
                                    <p:animEffect transition="in" filter="wipe(left)">
                                      <p:cBhvr>
                                        <p:cTn id="15" dur="1000"/>
                                        <p:tgtEl>
                                          <p:spTgt spid="52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526">
                                            <p:txEl>
                                              <p:pRg st="2" end="2"/>
                                            </p:txEl>
                                          </p:spTgt>
                                        </p:tgtEl>
                                        <p:attrNameLst>
                                          <p:attrName>style.visibility</p:attrName>
                                        </p:attrNameLst>
                                      </p:cBhvr>
                                      <p:to>
                                        <p:strVal val="visible"/>
                                      </p:to>
                                    </p:set>
                                    <p:animEffect transition="in" filter="wipe(left)">
                                      <p:cBhvr>
                                        <p:cTn id="20" dur="1000"/>
                                        <p:tgtEl>
                                          <p:spTgt spid="52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526">
                                            <p:txEl>
                                              <p:pRg st="3" end="3"/>
                                            </p:txEl>
                                          </p:spTgt>
                                        </p:tgtEl>
                                        <p:attrNameLst>
                                          <p:attrName>style.visibility</p:attrName>
                                        </p:attrNameLst>
                                      </p:cBhvr>
                                      <p:to>
                                        <p:strVal val="visible"/>
                                      </p:to>
                                    </p:set>
                                    <p:animEffect transition="in" filter="wipe(left)">
                                      <p:cBhvr>
                                        <p:cTn id="25" dur="1000"/>
                                        <p:tgtEl>
                                          <p:spTgt spid="52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526">
                                            <p:txEl>
                                              <p:pRg st="4" end="4"/>
                                            </p:txEl>
                                          </p:spTgt>
                                        </p:tgtEl>
                                        <p:attrNameLst>
                                          <p:attrName>style.visibility</p:attrName>
                                        </p:attrNameLst>
                                      </p:cBhvr>
                                      <p:to>
                                        <p:strVal val="visible"/>
                                      </p:to>
                                    </p:set>
                                    <p:animEffect transition="in" filter="wipe(left)">
                                      <p:cBhvr>
                                        <p:cTn id="30" dur="1000"/>
                                        <p:tgtEl>
                                          <p:spTgt spid="5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1" build="p" bldLvl="5"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50</a:t>
            </a:fld>
            <a:endParaRPr/>
          </a:p>
        </p:txBody>
      </p:sp>
      <p:sp>
        <p:nvSpPr>
          <p:cNvPr id="534" name="2  The Context…"/>
          <p:cNvSpPr txBox="1"/>
          <p:nvPr/>
        </p:nvSpPr>
        <p:spPr>
          <a:xfrm>
            <a:off x="3606800" y="2438399"/>
            <a:ext cx="9112821" cy="203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solidFill>
                  <a:schemeClr val="accent4"/>
                </a:solidFill>
                <a:latin typeface="Rockwell Bold"/>
                <a:ea typeface="Rockwell Bold"/>
                <a:cs typeface="Rockwell Bold"/>
                <a:sym typeface="Rockwell Bold"/>
              </a:defRPr>
            </a:pPr>
            <a:r>
              <a:t>2  The Context      </a:t>
            </a:r>
          </a:p>
          <a:p>
            <a:pPr algn="just" defTabSz="457200">
              <a:spcBef>
                <a:spcPts val="5000"/>
              </a:spcBef>
              <a:defRPr sz="6000" i="0">
                <a:latin typeface="Rockwell Bold"/>
                <a:ea typeface="Rockwell Bold"/>
                <a:cs typeface="Rockwell Bold"/>
                <a:sym typeface="Rockwell Bold"/>
              </a:defRPr>
            </a:pPr>
            <a:r>
              <a:t>b)  The Book of the Bible</a:t>
            </a:r>
          </a:p>
        </p:txBody>
      </p:sp>
      <p:sp>
        <p:nvSpPr>
          <p:cNvPr id="535" name="·      by John Mark, from Peter’s preaching…"/>
          <p:cNvSpPr txBox="1"/>
          <p:nvPr/>
        </p:nvSpPr>
        <p:spPr>
          <a:xfrm>
            <a:off x="4552673" y="6162129"/>
            <a:ext cx="15278653" cy="52271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800"/>
              </a:spcBef>
              <a:defRPr sz="4800" i="0">
                <a:latin typeface="Avenir Next Regular"/>
                <a:ea typeface="Avenir Next Regular"/>
                <a:cs typeface="Avenir Next Regular"/>
                <a:sym typeface="Avenir Next Regular"/>
              </a:defRPr>
            </a:pPr>
            <a:r>
              <a:rPr>
                <a:latin typeface="Symbol"/>
                <a:ea typeface="Symbol"/>
                <a:cs typeface="Symbol"/>
                <a:sym typeface="Symbol"/>
              </a:rPr>
              <a:t>·</a:t>
            </a:r>
            <a:r>
              <a:rPr sz="933">
                <a:latin typeface="Times New Roman"/>
                <a:ea typeface="Times New Roman"/>
                <a:cs typeface="Times New Roman"/>
                <a:sym typeface="Times New Roman"/>
              </a:rPr>
              <a:t>      </a:t>
            </a:r>
            <a:r>
              <a:t>by John Mark, from Peter’s preaching</a:t>
            </a:r>
            <a:endParaRPr sz="1600">
              <a:latin typeface="Times New Roman"/>
              <a:ea typeface="Times New Roman"/>
              <a:cs typeface="Times New Roman"/>
              <a:sym typeface="Times New Roman"/>
            </a:endParaRPr>
          </a:p>
          <a:p>
            <a:pPr algn="l">
              <a:spcBef>
                <a:spcPts val="1800"/>
              </a:spcBef>
              <a:defRPr sz="4800" i="0">
                <a:latin typeface="Avenir Next Regular"/>
                <a:ea typeface="Avenir Next Regular"/>
                <a:cs typeface="Avenir Next Regular"/>
                <a:sym typeface="Avenir Next Regular"/>
              </a:defRPr>
            </a:pPr>
            <a:r>
              <a:rPr>
                <a:latin typeface="Symbol"/>
                <a:ea typeface="Symbol"/>
                <a:cs typeface="Symbol"/>
                <a:sym typeface="Symbol"/>
              </a:rPr>
              <a:t>·</a:t>
            </a:r>
            <a:r>
              <a:rPr sz="933">
                <a:latin typeface="Times New Roman"/>
                <a:ea typeface="Times New Roman"/>
                <a:cs typeface="Times New Roman"/>
                <a:sym typeface="Times New Roman"/>
              </a:rPr>
              <a:t>      </a:t>
            </a:r>
            <a:r>
              <a:t>during the 60’s AD</a:t>
            </a:r>
            <a:endParaRPr sz="1600">
              <a:latin typeface="Times New Roman"/>
              <a:ea typeface="Times New Roman"/>
              <a:cs typeface="Times New Roman"/>
              <a:sym typeface="Times New Roman"/>
            </a:endParaRPr>
          </a:p>
          <a:p>
            <a:pPr algn="l">
              <a:spcBef>
                <a:spcPts val="1800"/>
              </a:spcBef>
              <a:defRPr sz="4800" i="0">
                <a:latin typeface="Avenir Next Regular"/>
                <a:ea typeface="Avenir Next Regular"/>
                <a:cs typeface="Avenir Next Regular"/>
                <a:sym typeface="Avenir Next Regular"/>
              </a:defRPr>
            </a:pPr>
            <a:r>
              <a:rPr>
                <a:latin typeface="Symbol"/>
                <a:ea typeface="Symbol"/>
                <a:cs typeface="Symbol"/>
                <a:sym typeface="Symbol"/>
              </a:rPr>
              <a:t>·</a:t>
            </a:r>
            <a:r>
              <a:rPr sz="933">
                <a:latin typeface="Times New Roman"/>
                <a:ea typeface="Times New Roman"/>
                <a:cs typeface="Times New Roman"/>
                <a:sym typeface="Times New Roman"/>
              </a:rPr>
              <a:t>      </a:t>
            </a:r>
            <a:r>
              <a:t>for the church in Rome</a:t>
            </a:r>
          </a:p>
          <a:p>
            <a:pPr algn="l">
              <a:spcBef>
                <a:spcPts val="1800"/>
              </a:spcBef>
              <a:defRPr sz="4800" i="0">
                <a:latin typeface="Avenir Next Regular"/>
                <a:ea typeface="Avenir Next Regular"/>
                <a:cs typeface="Avenir Next Regular"/>
                <a:sym typeface="Avenir Next Regular"/>
              </a:defRPr>
            </a:pPr>
            <a:r>
              <a:rPr>
                <a:latin typeface="Symbol"/>
                <a:ea typeface="Symbol"/>
                <a:cs typeface="Symbol"/>
                <a:sym typeface="Symbol"/>
              </a:rPr>
              <a:t>·</a:t>
            </a:r>
            <a:r>
              <a:rPr sz="933">
                <a:latin typeface="Times New Roman"/>
                <a:ea typeface="Times New Roman"/>
                <a:cs typeface="Times New Roman"/>
                <a:sym typeface="Times New Roman"/>
              </a:rPr>
              <a:t>      </a:t>
            </a:r>
            <a:r>
              <a:t>and why? - it was under persecution</a:t>
            </a:r>
          </a:p>
          <a:p>
            <a:pPr algn="l">
              <a:spcBef>
                <a:spcPts val="1800"/>
              </a:spcBef>
              <a:defRPr sz="4800" i="0">
                <a:latin typeface="Avenir Next Regular"/>
                <a:ea typeface="Avenir Next Regular"/>
                <a:cs typeface="Avenir Next Regular"/>
                <a:sym typeface="Avenir Next Regular"/>
              </a:defRPr>
            </a:pPr>
            <a:r>
              <a:t>                                  (see ‘</a:t>
            </a:r>
            <a:r>
              <a:rPr i="1"/>
              <a:t>The New Bible Commentary</a:t>
            </a:r>
            <a:r>
              <a:t>’)</a:t>
            </a:r>
          </a:p>
        </p:txBody>
      </p:sp>
      <p:pic>
        <p:nvPicPr>
          <p:cNvPr id="536"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539" name="Group"/>
          <p:cNvGrpSpPr/>
          <p:nvPr/>
        </p:nvGrpSpPr>
        <p:grpSpPr>
          <a:xfrm>
            <a:off x="1337011" y="1088194"/>
            <a:ext cx="4777014" cy="1449719"/>
            <a:chOff x="0" y="0"/>
            <a:chExt cx="4777013" cy="1449718"/>
          </a:xfrm>
        </p:grpSpPr>
        <p:sp>
          <p:nvSpPr>
            <p:cNvPr id="537"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38"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540" name="Eg. Mark’s Gospel is thought to have been written:-"/>
          <p:cNvSpPr txBox="1"/>
          <p:nvPr/>
        </p:nvSpPr>
        <p:spPr>
          <a:xfrm>
            <a:off x="3657600" y="5114323"/>
            <a:ext cx="14251534"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1800"/>
              </a:spcBef>
              <a:defRPr sz="4800" i="0">
                <a:latin typeface="Avenir Next Regular"/>
                <a:ea typeface="Avenir Next Regular"/>
                <a:cs typeface="Avenir Next Regular"/>
                <a:sym typeface="Avenir Next Regular"/>
              </a:defRPr>
            </a:lvl1pPr>
          </a:lstStyle>
          <a:p>
            <a:r>
              <a:t>Eg. Mark’s Gospel is thought to have been written:-</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535">
                                            <p:bg/>
                                          </p:spTgt>
                                        </p:tgtEl>
                                        <p:attrNameLst>
                                          <p:attrName>style.visibility</p:attrName>
                                        </p:attrNameLst>
                                      </p:cBhvr>
                                      <p:to>
                                        <p:strVal val="visible"/>
                                      </p:to>
                                    </p:set>
                                    <p:animEffect transition="in" filter="wipe(left)">
                                      <p:cBhvr>
                                        <p:cTn id="7" dur="1000"/>
                                        <p:tgtEl>
                                          <p:spTgt spid="535">
                                            <p:bg/>
                                          </p:spTgt>
                                        </p:tgtEl>
                                      </p:cBhvr>
                                    </p:animEffect>
                                  </p:childTnLst>
                                </p:cTn>
                              </p:par>
                              <p:par>
                                <p:cTn id="8" presetID="22" presetClass="entr" presetSubtype="8" fill="hold" grpId="1" nodeType="withEffect">
                                  <p:stCondLst>
                                    <p:cond delay="0"/>
                                  </p:stCondLst>
                                  <p:iterate>
                                    <p:tmAbs val="0"/>
                                  </p:iterate>
                                  <p:childTnLst>
                                    <p:set>
                                      <p:cBhvr>
                                        <p:cTn id="9" fill="hold"/>
                                        <p:tgtEl>
                                          <p:spTgt spid="535">
                                            <p:txEl>
                                              <p:pRg st="0" end="0"/>
                                            </p:txEl>
                                          </p:spTgt>
                                        </p:tgtEl>
                                        <p:attrNameLst>
                                          <p:attrName>style.visibility</p:attrName>
                                        </p:attrNameLst>
                                      </p:cBhvr>
                                      <p:to>
                                        <p:strVal val="visible"/>
                                      </p:to>
                                    </p:set>
                                    <p:animEffect transition="in" filter="wipe(left)">
                                      <p:cBhvr>
                                        <p:cTn id="10" dur="1000"/>
                                        <p:tgtEl>
                                          <p:spTgt spid="53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535">
                                            <p:txEl>
                                              <p:pRg st="1" end="1"/>
                                            </p:txEl>
                                          </p:spTgt>
                                        </p:tgtEl>
                                        <p:attrNameLst>
                                          <p:attrName>style.visibility</p:attrName>
                                        </p:attrNameLst>
                                      </p:cBhvr>
                                      <p:to>
                                        <p:strVal val="visible"/>
                                      </p:to>
                                    </p:set>
                                    <p:animEffect transition="in" filter="wipe(left)">
                                      <p:cBhvr>
                                        <p:cTn id="15" dur="1000"/>
                                        <p:tgtEl>
                                          <p:spTgt spid="53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535">
                                            <p:txEl>
                                              <p:pRg st="2" end="2"/>
                                            </p:txEl>
                                          </p:spTgt>
                                        </p:tgtEl>
                                        <p:attrNameLst>
                                          <p:attrName>style.visibility</p:attrName>
                                        </p:attrNameLst>
                                      </p:cBhvr>
                                      <p:to>
                                        <p:strVal val="visible"/>
                                      </p:to>
                                    </p:set>
                                    <p:animEffect transition="in" filter="wipe(left)">
                                      <p:cBhvr>
                                        <p:cTn id="20" dur="1000"/>
                                        <p:tgtEl>
                                          <p:spTgt spid="53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535">
                                            <p:txEl>
                                              <p:pRg st="3" end="3"/>
                                            </p:txEl>
                                          </p:spTgt>
                                        </p:tgtEl>
                                        <p:attrNameLst>
                                          <p:attrName>style.visibility</p:attrName>
                                        </p:attrNameLst>
                                      </p:cBhvr>
                                      <p:to>
                                        <p:strVal val="visible"/>
                                      </p:to>
                                    </p:set>
                                    <p:animEffect transition="in" filter="wipe(left)">
                                      <p:cBhvr>
                                        <p:cTn id="25" dur="1000"/>
                                        <p:tgtEl>
                                          <p:spTgt spid="535">
                                            <p:txEl>
                                              <p:pRg st="3" end="3"/>
                                            </p:txEl>
                                          </p:spTgt>
                                        </p:tgtEl>
                                      </p:cBhvr>
                                    </p:animEffect>
                                  </p:childTnLst>
                                </p:cTn>
                              </p:par>
                            </p:childTnLst>
                          </p:cTn>
                        </p:par>
                        <p:par>
                          <p:cTn id="26" fill="hold">
                            <p:stCondLst>
                              <p:cond delay="1000"/>
                            </p:stCondLst>
                            <p:childTnLst>
                              <p:par>
                                <p:cTn id="27" presetID="22" presetClass="entr" presetSubtype="8" fill="hold" grpId="1" nodeType="afterEffect">
                                  <p:stCondLst>
                                    <p:cond delay="1000"/>
                                  </p:stCondLst>
                                  <p:iterate>
                                    <p:tmAbs val="0"/>
                                  </p:iterate>
                                  <p:childTnLst>
                                    <p:set>
                                      <p:cBhvr>
                                        <p:cTn id="28" fill="hold"/>
                                        <p:tgtEl>
                                          <p:spTgt spid="535">
                                            <p:txEl>
                                              <p:pRg st="4" end="4"/>
                                            </p:txEl>
                                          </p:spTgt>
                                        </p:tgtEl>
                                        <p:attrNameLst>
                                          <p:attrName>style.visibility</p:attrName>
                                        </p:attrNameLst>
                                      </p:cBhvr>
                                      <p:to>
                                        <p:strVal val="visible"/>
                                      </p:to>
                                    </p:set>
                                    <p:animEffect transition="in" filter="wipe(left)">
                                      <p:cBhvr>
                                        <p:cTn id="29" dur="1000"/>
                                        <p:tgtEl>
                                          <p:spTgt spid="5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 grpId="1" build="p" bldLvl="5"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51</a:t>
            </a:fld>
            <a:endParaRPr/>
          </a:p>
        </p:txBody>
      </p:sp>
      <p:pic>
        <p:nvPicPr>
          <p:cNvPr id="543" name="image.png" descr="image.png"/>
          <p:cNvPicPr>
            <a:picLocks noChangeAspect="1"/>
          </p:cNvPicPr>
          <p:nvPr/>
        </p:nvPicPr>
        <p:blipFill>
          <a:blip r:embed="rId2"/>
          <a:stretch>
            <a:fillRect/>
          </a:stretch>
        </p:blipFill>
        <p:spPr>
          <a:xfrm>
            <a:off x="3047999" y="2692400"/>
            <a:ext cx="17526001" cy="10220325"/>
          </a:xfrm>
          <a:prstGeom prst="rect">
            <a:avLst/>
          </a:prstGeom>
          <a:ln w="12700">
            <a:miter lim="400000"/>
          </a:ln>
        </p:spPr>
      </p:pic>
      <p:sp>
        <p:nvSpPr>
          <p:cNvPr id="544" name="Rectangle"/>
          <p:cNvSpPr/>
          <p:nvPr/>
        </p:nvSpPr>
        <p:spPr>
          <a:xfrm>
            <a:off x="14630400" y="3311660"/>
            <a:ext cx="7019017" cy="6619190"/>
          </a:xfrm>
          <a:prstGeom prst="rect">
            <a:avLst/>
          </a:prstGeom>
          <a:solidFill>
            <a:srgbClr val="FFFB00"/>
          </a:solidFill>
          <a:ln w="12700">
            <a:miter lim="400000"/>
          </a:ln>
          <a:effectLst>
            <a:outerShdw blurRad="38100" dist="25400" dir="5400000" rotWithShape="0">
              <a:srgbClr val="000000">
                <a:alpha val="50000"/>
              </a:srgbClr>
            </a:outerShdw>
          </a:effectLst>
        </p:spPr>
        <p:txBody>
          <a:bodyPr lIns="50800" tIns="50800" rIns="50800" bIns="50800" anchor="ctr"/>
          <a:lstStyle/>
          <a:p>
            <a:pPr defTabSz="914400">
              <a:defRPr sz="3200" i="0">
                <a:solidFill>
                  <a:srgbClr val="FFFFFF">
                    <a:alpha val="73809"/>
                  </a:srgbClr>
                </a:solidFill>
                <a:latin typeface="+mn-lt"/>
                <a:ea typeface="+mn-ea"/>
                <a:cs typeface="+mn-cs"/>
                <a:sym typeface="Helvetica Light"/>
              </a:defRPr>
            </a:pPr>
            <a:endParaRPr/>
          </a:p>
        </p:txBody>
      </p:sp>
      <p:sp>
        <p:nvSpPr>
          <p:cNvPr id="545" name="Text"/>
          <p:cNvSpPr txBox="1"/>
          <p:nvPr/>
        </p:nvSpPr>
        <p:spPr>
          <a:xfrm>
            <a:off x="14771977" y="3152404"/>
            <a:ext cx="2286001"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6400" b="1" i="0">
                <a:solidFill>
                  <a:srgbClr val="FF0000"/>
                </a:solidFill>
                <a:uFill>
                  <a:solidFill>
                    <a:srgbClr val="FF0000"/>
                  </a:solidFill>
                </a:uFill>
                <a:latin typeface="Helvetica"/>
                <a:ea typeface="Helvetica"/>
                <a:cs typeface="Helvetica"/>
                <a:sym typeface="Helvetica"/>
              </a:defRPr>
            </a:lvl1pPr>
          </a:lstStyle>
          <a:p>
            <a:pPr>
              <a:defRPr i="1">
                <a:solidFill>
                  <a:srgbClr val="000000"/>
                </a:solidFill>
                <a:uFillTx/>
              </a:defRPr>
            </a:pPr>
            <a:r>
              <a:rPr i="0">
                <a:solidFill>
                  <a:srgbClr val="FF0000"/>
                </a:solidFill>
                <a:uFill>
                  <a:solidFill>
                    <a:srgbClr val="FF0000"/>
                  </a:solidFill>
                </a:uFill>
              </a:rPr>
              <a:t>Text</a:t>
            </a:r>
          </a:p>
        </p:txBody>
      </p:sp>
      <p:grpSp>
        <p:nvGrpSpPr>
          <p:cNvPr id="548" name="Group"/>
          <p:cNvGrpSpPr/>
          <p:nvPr/>
        </p:nvGrpSpPr>
        <p:grpSpPr>
          <a:xfrm>
            <a:off x="1328544" y="1075494"/>
            <a:ext cx="4777015" cy="1449719"/>
            <a:chOff x="0" y="0"/>
            <a:chExt cx="4777013" cy="1449718"/>
          </a:xfrm>
        </p:grpSpPr>
        <p:sp>
          <p:nvSpPr>
            <p:cNvPr id="546"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47"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549" name="Whole Bible"/>
          <p:cNvSpPr txBox="1"/>
          <p:nvPr/>
        </p:nvSpPr>
        <p:spPr>
          <a:xfrm>
            <a:off x="14755917" y="7413625"/>
            <a:ext cx="7501457"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914400">
              <a:spcBef>
                <a:spcPts val="3600"/>
              </a:spcBef>
              <a:defRPr sz="6400" b="1" i="0">
                <a:solidFill>
                  <a:schemeClr val="accent1">
                    <a:satOff val="-3355"/>
                    <a:lumOff val="26614"/>
                  </a:schemeClr>
                </a:solidFill>
                <a:uFill>
                  <a:solidFill>
                    <a:srgbClr val="009999"/>
                  </a:solidFill>
                </a:uFill>
                <a:latin typeface="Helvetica"/>
                <a:ea typeface="Helvetica"/>
                <a:cs typeface="Helvetica"/>
                <a:sym typeface="Helvetica"/>
              </a:defRPr>
            </a:lvl1pPr>
          </a:lstStyle>
          <a:p>
            <a:pPr>
              <a:defRPr i="1">
                <a:uFillTx/>
              </a:defRPr>
            </a:pPr>
            <a:r>
              <a:rPr i="0">
                <a:uFill>
                  <a:solidFill>
                    <a:srgbClr val="009999"/>
                  </a:solidFill>
                </a:uFill>
              </a:rPr>
              <a:t>Whole Bible</a:t>
            </a:r>
          </a:p>
        </p:txBody>
      </p:sp>
      <p:sp>
        <p:nvSpPr>
          <p:cNvPr id="550" name="Surrounding text…"/>
          <p:cNvSpPr txBox="1"/>
          <p:nvPr/>
        </p:nvSpPr>
        <p:spPr>
          <a:xfrm>
            <a:off x="14741269" y="4603564"/>
            <a:ext cx="6797279" cy="2514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914400">
              <a:spcBef>
                <a:spcPts val="3600"/>
              </a:spcBef>
              <a:defRPr sz="6400" b="1">
                <a:latin typeface="Helvetica"/>
                <a:ea typeface="Helvetica"/>
                <a:cs typeface="Helvetica"/>
                <a:sym typeface="Helvetica"/>
              </a:defRPr>
            </a:pPr>
            <a:r>
              <a:rPr i="0">
                <a:solidFill>
                  <a:srgbClr val="99CC00"/>
                </a:solidFill>
                <a:uFill>
                  <a:solidFill>
                    <a:srgbClr val="99CC00"/>
                  </a:solidFill>
                </a:uFill>
              </a:rPr>
              <a:t>Surrounding text</a:t>
            </a:r>
          </a:p>
          <a:p>
            <a:pPr algn="l" defTabSz="914400">
              <a:spcBef>
                <a:spcPts val="3600"/>
              </a:spcBef>
              <a:defRPr sz="6400" b="1">
                <a:latin typeface="Helvetica"/>
                <a:ea typeface="Helvetica"/>
                <a:cs typeface="Helvetica"/>
                <a:sym typeface="Helvetica"/>
              </a:defRPr>
            </a:pPr>
            <a:r>
              <a:rPr i="0">
                <a:solidFill>
                  <a:srgbClr val="800040"/>
                </a:solidFill>
                <a:uFill>
                  <a:solidFill>
                    <a:srgbClr val="800040"/>
                  </a:solidFill>
                </a:uFill>
              </a:rPr>
              <a:t>Book of the Bible</a:t>
            </a:r>
          </a:p>
        </p:txBody>
      </p:sp>
      <p:sp>
        <p:nvSpPr>
          <p:cNvPr id="551" name="2  The Context"/>
          <p:cNvSpPr txBox="1"/>
          <p:nvPr/>
        </p:nvSpPr>
        <p:spPr>
          <a:xfrm>
            <a:off x="3611140" y="2453904"/>
            <a:ext cx="5376120"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457200">
              <a:spcBef>
                <a:spcPts val="1000"/>
              </a:spcBef>
              <a:defRPr sz="6000" i="0">
                <a:solidFill>
                  <a:schemeClr val="accent4"/>
                </a:solidFill>
                <a:latin typeface="Rockwell Bold"/>
                <a:ea typeface="Rockwell Bold"/>
                <a:cs typeface="Rockwell Bold"/>
                <a:sym typeface="Rockwell Bold"/>
              </a:defRPr>
            </a:lvl1pPr>
          </a:lstStyle>
          <a:p>
            <a:r>
              <a:t>2  The Context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549">
                                            <p:bg/>
                                          </p:spTgt>
                                        </p:tgtEl>
                                        <p:attrNameLst>
                                          <p:attrName>style.visibility</p:attrName>
                                        </p:attrNameLst>
                                      </p:cBhvr>
                                      <p:to>
                                        <p:strVal val="visible"/>
                                      </p:to>
                                    </p:set>
                                    <p:animEffect transition="in" filter="wipe(left)">
                                      <p:cBhvr>
                                        <p:cTn id="7" dur="500"/>
                                        <p:tgtEl>
                                          <p:spTgt spid="549">
                                            <p:bg/>
                                          </p:spTgt>
                                        </p:tgtEl>
                                      </p:cBhvr>
                                    </p:animEffect>
                                  </p:childTnLst>
                                </p:cTn>
                              </p:par>
                              <p:par>
                                <p:cTn id="8" presetID="22" presetClass="entr" presetSubtype="8" fill="hold" grpId="1" nodeType="withEffect">
                                  <p:stCondLst>
                                    <p:cond delay="0"/>
                                  </p:stCondLst>
                                  <p:iterate>
                                    <p:tmAbs val="0"/>
                                  </p:iterate>
                                  <p:childTnLst>
                                    <p:set>
                                      <p:cBhvr>
                                        <p:cTn id="9" fill="hold"/>
                                        <p:tgtEl>
                                          <p:spTgt spid="549">
                                            <p:txEl>
                                              <p:pRg st="0" end="0"/>
                                            </p:txEl>
                                          </p:spTgt>
                                        </p:tgtEl>
                                        <p:attrNameLst>
                                          <p:attrName>style.visibility</p:attrName>
                                        </p:attrNameLst>
                                      </p:cBhvr>
                                      <p:to>
                                        <p:strVal val="visible"/>
                                      </p:to>
                                    </p:set>
                                    <p:animEffect transition="in" filter="wipe(left)">
                                      <p:cBhvr>
                                        <p:cTn id="10" dur="500"/>
                                        <p:tgtEl>
                                          <p:spTgt spid="5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9" grpId="1" build="p" bldLvl="5"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52</a:t>
            </a:fld>
            <a:endParaRPr/>
          </a:p>
        </p:txBody>
      </p:sp>
      <p:sp>
        <p:nvSpPr>
          <p:cNvPr id="554" name="2  The Context…"/>
          <p:cNvSpPr txBox="1"/>
          <p:nvPr/>
        </p:nvSpPr>
        <p:spPr>
          <a:xfrm>
            <a:off x="3606800" y="2413000"/>
            <a:ext cx="7221588" cy="208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400"/>
              </a:spcBef>
              <a:defRPr sz="6000" i="0">
                <a:solidFill>
                  <a:schemeClr val="accent4"/>
                </a:solidFill>
                <a:latin typeface="Rockwell Bold"/>
                <a:ea typeface="Rockwell Bold"/>
                <a:cs typeface="Rockwell Bold"/>
                <a:sym typeface="Rockwell Bold"/>
              </a:defRPr>
            </a:pPr>
            <a:r>
              <a:t>2  The Context      </a:t>
            </a:r>
          </a:p>
          <a:p>
            <a:pPr algn="just" defTabSz="457200">
              <a:spcBef>
                <a:spcPts val="1400"/>
              </a:spcBef>
              <a:defRPr sz="6000" i="0">
                <a:latin typeface="Rockwell Bold"/>
                <a:ea typeface="Rockwell Bold"/>
                <a:cs typeface="Rockwell Bold"/>
                <a:sym typeface="Rockwell Bold"/>
              </a:defRPr>
            </a:pPr>
            <a:r>
              <a:t>c)  The Whole Bible</a:t>
            </a:r>
          </a:p>
        </p:txBody>
      </p:sp>
      <p:sp>
        <p:nvSpPr>
          <p:cNvPr id="555" name="God’s unchanging truth about different subjects is revealed…"/>
          <p:cNvSpPr txBox="1"/>
          <p:nvPr/>
        </p:nvSpPr>
        <p:spPr>
          <a:xfrm>
            <a:off x="3587473" y="5298016"/>
            <a:ext cx="19415159" cy="6464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God’s unchanging truth about different subjects is revealed</a:t>
            </a:r>
            <a:endParaRPr sz="1600">
              <a:latin typeface="Times New Roman"/>
              <a:ea typeface="Times New Roman"/>
              <a:cs typeface="Times New Roman"/>
              <a:sym typeface="Times New Roman"/>
            </a:endParaRPr>
          </a:p>
          <a:p>
            <a:pPr algn="l">
              <a:defRPr sz="4800" i="0">
                <a:latin typeface="Avenir Next Regular"/>
                <a:ea typeface="Avenir Next Regular"/>
                <a:cs typeface="Avenir Next Regular"/>
                <a:sym typeface="Avenir Next Regular"/>
              </a:defRPr>
            </a:pPr>
            <a:r>
              <a:t>throughout the Bible. As this is drawn together, a unifying whole emerges i.e. what does the Bible say about sin, death, Jesus etc?  </a:t>
            </a:r>
          </a:p>
          <a:p>
            <a:pPr algn="l">
              <a:spcBef>
                <a:spcPts val="1500"/>
              </a:spcBef>
              <a:defRPr sz="4800" i="0">
                <a:latin typeface="Avenir Next Regular"/>
                <a:ea typeface="Avenir Next Regular"/>
                <a:cs typeface="Avenir Next Regular"/>
                <a:sym typeface="Avenir Next Regular"/>
              </a:defRPr>
            </a:pPr>
            <a:r>
              <a:t>(The collecting together of Biblical material on a particular subject is referred to as “</a:t>
            </a:r>
            <a:r>
              <a:rPr i="1"/>
              <a:t>Systematic Theology.</a:t>
            </a:r>
            <a:r>
              <a:t>”  Cf p15 slide 64)</a:t>
            </a:r>
          </a:p>
          <a:p>
            <a:pPr algn="l">
              <a:spcBef>
                <a:spcPts val="2400"/>
              </a:spcBef>
              <a:defRPr sz="4800" i="0">
                <a:latin typeface="Avenir Next Regular"/>
                <a:ea typeface="Avenir Next Regular"/>
                <a:cs typeface="Avenir Next Regular"/>
                <a:sym typeface="Avenir Next Regular"/>
              </a:defRPr>
            </a:pPr>
            <a:r>
              <a:t>The Bible interprets itself.  As we seek to understand one passage, it is important to look for other parts of the Bible which relate to it.</a:t>
            </a:r>
          </a:p>
        </p:txBody>
      </p:sp>
      <p:pic>
        <p:nvPicPr>
          <p:cNvPr id="556"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559" name="Group"/>
          <p:cNvGrpSpPr/>
          <p:nvPr/>
        </p:nvGrpSpPr>
        <p:grpSpPr>
          <a:xfrm>
            <a:off x="1337011" y="1088194"/>
            <a:ext cx="4777014" cy="1449719"/>
            <a:chOff x="0" y="0"/>
            <a:chExt cx="4777013" cy="1449718"/>
          </a:xfrm>
        </p:grpSpPr>
        <p:sp>
          <p:nvSpPr>
            <p:cNvPr id="557"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58"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 name="Rounded Rectangle"/>
          <p:cNvSpPr/>
          <p:nvPr/>
        </p:nvSpPr>
        <p:spPr>
          <a:xfrm>
            <a:off x="3064425" y="3028131"/>
            <a:ext cx="20116320" cy="10005627"/>
          </a:xfrm>
          <a:prstGeom prst="roundRect">
            <a:avLst>
              <a:gd name="adj" fmla="val 13359"/>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p:spPr>
        <p:txBody>
          <a:bodyPr lIns="50800" tIns="50800" rIns="50800" bIns="50800" anchor="ctr"/>
          <a:lstStyle/>
          <a:p>
            <a:pPr>
              <a:defRPr sz="3200" i="0">
                <a:latin typeface="+mn-lt"/>
                <a:ea typeface="+mn-ea"/>
                <a:cs typeface="+mn-cs"/>
                <a:sym typeface="Helvetica Light"/>
              </a:defRPr>
            </a:pPr>
            <a:endParaRPr/>
          </a:p>
        </p:txBody>
      </p:sp>
      <p:sp>
        <p:nvSpPr>
          <p:cNvPr id="56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53</a:t>
            </a:fld>
            <a:endParaRPr/>
          </a:p>
        </p:txBody>
      </p:sp>
      <p:sp>
        <p:nvSpPr>
          <p:cNvPr id="563" name="Exploration 3:…"/>
          <p:cNvSpPr txBox="1"/>
          <p:nvPr/>
        </p:nvSpPr>
        <p:spPr>
          <a:xfrm>
            <a:off x="5253380" y="2212989"/>
            <a:ext cx="13877240" cy="198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2400"/>
              </a:spcBef>
              <a:defRPr sz="4800" i="0">
                <a:latin typeface="Avenir Next Regular"/>
                <a:ea typeface="Avenir Next Regular"/>
                <a:cs typeface="Avenir Next Regular"/>
                <a:sym typeface="Avenir Next Regular"/>
              </a:defRPr>
            </a:pPr>
            <a:r>
              <a:rPr b="1"/>
              <a:t>Exploration 3:</a:t>
            </a:r>
          </a:p>
          <a:p>
            <a:pPr>
              <a:spcBef>
                <a:spcPts val="1600"/>
              </a:spcBef>
              <a:defRPr sz="4800" i="0">
                <a:latin typeface="Avenir Next Regular"/>
                <a:ea typeface="Avenir Next Regular"/>
                <a:cs typeface="Avenir Next Regular"/>
                <a:sym typeface="Avenir Next Regular"/>
              </a:defRPr>
            </a:pPr>
            <a:r>
              <a:rPr b="1"/>
              <a:t>   Context of Mark 10:35-45 in the Whole Bible</a:t>
            </a:r>
          </a:p>
        </p:txBody>
      </p:sp>
      <p:sp>
        <p:nvSpPr>
          <p:cNvPr id="564" name="Here are some of the subjects unearthed when we asked quest-ions of the passage. Jot down any other Bible passages you can remember which also address each topic and might shed some light on the meaning of this passage. If you can’t remember chapter and "/>
          <p:cNvSpPr txBox="1"/>
          <p:nvPr/>
        </p:nvSpPr>
        <p:spPr>
          <a:xfrm>
            <a:off x="3797939" y="4047066"/>
            <a:ext cx="18449827" cy="894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Here are some of the subjects unearthed when we asked quest-ions of the passage. Jot down any other Bible passages you can remember which also address each topic and might shed some light on the meaning of this passage. If you can’t remember chapter and verse, just give the gist. </a:t>
            </a:r>
          </a:p>
          <a:p>
            <a:pPr algn="l">
              <a:spcBef>
                <a:spcPts val="2400"/>
              </a:spcBef>
              <a:defRPr sz="4800" b="1" i="0">
                <a:solidFill>
                  <a:schemeClr val="accent5">
                    <a:hueOff val="-444211"/>
                    <a:satOff val="-14915"/>
                    <a:lumOff val="22857"/>
                  </a:schemeClr>
                </a:solidFill>
                <a:latin typeface="Avenir Next Regular"/>
                <a:ea typeface="Avenir Next Regular"/>
                <a:cs typeface="Avenir Next Regular"/>
                <a:sym typeface="Avenir Next Regular"/>
              </a:defRPr>
            </a:pPr>
            <a:r>
              <a:t>Exploration 3:  A few minutes alone then share your thoughts with others on your course.          </a:t>
            </a:r>
          </a:p>
          <a:p>
            <a:pPr algn="l">
              <a:defRPr sz="4800" b="1" i="0">
                <a:solidFill>
                  <a:schemeClr val="accent5">
                    <a:hueOff val="-444211"/>
                    <a:satOff val="-14915"/>
                    <a:lumOff val="22857"/>
                  </a:schemeClr>
                </a:solidFill>
                <a:latin typeface="Avenir Next Regular"/>
                <a:ea typeface="Avenir Next Regular"/>
                <a:cs typeface="Avenir Next Regular"/>
                <a:sym typeface="Avenir Next Regular"/>
              </a:defRPr>
            </a:pPr>
            <a:r>
              <a:t>(T</a:t>
            </a:r>
            <a:r>
              <a:rPr i="1"/>
              <a:t>his bit is </a:t>
            </a:r>
            <a:r>
              <a:rPr i="1" u="sng"/>
              <a:t>very</a:t>
            </a:r>
            <a:r>
              <a:rPr i="1"/>
              <a:t> hard for those unfamiliar with the Bible.)</a:t>
            </a:r>
          </a:p>
          <a:p>
            <a:pPr algn="l">
              <a:spcBef>
                <a:spcPts val="1200"/>
              </a:spcBef>
              <a:defRPr sz="4800" i="0">
                <a:latin typeface="Avenir Next Regular"/>
                <a:ea typeface="Avenir Next Regular"/>
                <a:cs typeface="Avenir Next Regular"/>
                <a:sym typeface="Avenir Next Regular"/>
              </a:defRPr>
            </a:pPr>
            <a:r>
              <a:t>(A Concordance is a useful tool in this exercise. You can even look some up online, eg </a:t>
            </a:r>
            <a:r>
              <a:rPr u="sng">
                <a:hlinkClick r:id="rId2"/>
              </a:rPr>
              <a:t>www.blueletterbible.org</a:t>
            </a:r>
            <a:r>
              <a:t>  )</a:t>
            </a:r>
          </a:p>
        </p:txBody>
      </p:sp>
      <p:pic>
        <p:nvPicPr>
          <p:cNvPr id="565" name="Image" descr="Image"/>
          <p:cNvPicPr>
            <a:picLocks noChangeAspect="1"/>
          </p:cNvPicPr>
          <p:nvPr/>
        </p:nvPicPr>
        <p:blipFill>
          <a:blip r:embed="rId3"/>
          <a:stretch>
            <a:fillRect/>
          </a:stretch>
        </p:blipFill>
        <p:spPr>
          <a:xfrm>
            <a:off x="771021" y="10521918"/>
            <a:ext cx="2378378" cy="2353730"/>
          </a:xfrm>
          <a:prstGeom prst="rect">
            <a:avLst/>
          </a:prstGeom>
          <a:ln w="12700">
            <a:miter lim="400000"/>
          </a:ln>
        </p:spPr>
      </p:pic>
      <p:grpSp>
        <p:nvGrpSpPr>
          <p:cNvPr id="568" name="Group"/>
          <p:cNvGrpSpPr/>
          <p:nvPr/>
        </p:nvGrpSpPr>
        <p:grpSpPr>
          <a:xfrm>
            <a:off x="1328544" y="1100894"/>
            <a:ext cx="4777015" cy="1449719"/>
            <a:chOff x="0" y="0"/>
            <a:chExt cx="4777013" cy="1449718"/>
          </a:xfrm>
        </p:grpSpPr>
        <p:sp>
          <p:nvSpPr>
            <p:cNvPr id="566"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567" name="Image" descr="Image"/>
            <p:cNvPicPr>
              <a:picLocks noChangeAspect="1"/>
            </p:cNvPicPr>
            <p:nvPr/>
          </p:nvPicPr>
          <p:blipFill>
            <a:blip r:embed="rId4"/>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570" name="Mark 10.35-45…"/>
          <p:cNvSpPr txBox="1"/>
          <p:nvPr/>
        </p:nvSpPr>
        <p:spPr>
          <a:xfrm>
            <a:off x="9157667" y="1019174"/>
            <a:ext cx="602739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Context in whole Bible</a:t>
            </a:r>
          </a:p>
        </p:txBody>
      </p:sp>
      <p:sp>
        <p:nvSpPr>
          <p:cNvPr id="571" name="Exploration 3"/>
          <p:cNvSpPr txBox="1"/>
          <p:nvPr/>
        </p:nvSpPr>
        <p:spPr>
          <a:xfrm>
            <a:off x="1568277"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3</a:t>
            </a:r>
          </a:p>
        </p:txBody>
      </p:sp>
      <p:sp>
        <p:nvSpPr>
          <p:cNvPr id="572" name="1)  ‘The importance of seating"/>
          <p:cNvSpPr txBox="1"/>
          <p:nvPr/>
        </p:nvSpPr>
        <p:spPr>
          <a:xfrm>
            <a:off x="1209959" y="3823223"/>
            <a:ext cx="9217026"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defRPr sz="3200"/>
            </a:pPr>
            <a:r>
              <a:rPr sz="4600" b="1">
                <a:solidFill>
                  <a:srgbClr val="FF0000"/>
                </a:solidFill>
                <a:uFill>
                  <a:solidFill>
                    <a:srgbClr val="FF0000"/>
                  </a:solidFill>
                </a:uFill>
              </a:rPr>
              <a:t>1)  ‘</a:t>
            </a:r>
            <a:r>
              <a:rPr sz="4600" b="1" u="sng">
                <a:solidFill>
                  <a:srgbClr val="FF0000"/>
                </a:solidFill>
                <a:uFill>
                  <a:solidFill>
                    <a:srgbClr val="FF0000"/>
                  </a:solidFill>
                </a:uFill>
              </a:rPr>
              <a:t>The importance of seating</a:t>
            </a:r>
          </a:p>
        </p:txBody>
      </p:sp>
      <p:sp>
        <p:nvSpPr>
          <p:cNvPr id="573" name="A sign of honour"/>
          <p:cNvSpPr txBox="1"/>
          <p:nvPr/>
        </p:nvSpPr>
        <p:spPr>
          <a:xfrm>
            <a:off x="10857351" y="3926389"/>
            <a:ext cx="5184776" cy="799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sz="4400" b="1"/>
            </a:lvl1pPr>
          </a:lstStyle>
          <a:p>
            <a:r>
              <a:t> A sign of honour </a:t>
            </a:r>
          </a:p>
        </p:txBody>
      </p:sp>
      <p:sp>
        <p:nvSpPr>
          <p:cNvPr id="574" name="a)  On earth    –   (Jesus) “noted how the guests (Pharisees)…"/>
          <p:cNvSpPr txBox="1"/>
          <p:nvPr/>
        </p:nvSpPr>
        <p:spPr>
          <a:xfrm>
            <a:off x="2989525" y="4823407"/>
            <a:ext cx="19110395" cy="1535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r>
              <a:t>a)  On earth    –   (Jesus) “noted how the guests (Pharisees)</a:t>
            </a:r>
          </a:p>
          <a:p>
            <a:pPr algn="l" defTabSz="914400">
              <a:lnSpc>
                <a:spcPct val="120000"/>
              </a:lnSpc>
            </a:pPr>
            <a:r>
              <a:t>                              picked the places of honour ”                      (Luke 14:7)</a:t>
            </a:r>
          </a:p>
        </p:txBody>
      </p:sp>
      <p:sp>
        <p:nvSpPr>
          <p:cNvPr id="575" name="b)  In heaven  –  Jesus is seated on God’s right               (Colossians 3:1)"/>
          <p:cNvSpPr txBox="1"/>
          <p:nvPr/>
        </p:nvSpPr>
        <p:spPr>
          <a:xfrm>
            <a:off x="2954602" y="6509391"/>
            <a:ext cx="19348944"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r>
              <a:t>b)  In heaven  –  Jesus is seated on God’s right               (Colossians 3:1)</a:t>
            </a:r>
          </a:p>
        </p:txBody>
      </p:sp>
      <p:sp>
        <p:nvSpPr>
          <p:cNvPr id="576" name="“Since, then, you have been raised with Christ, set your hearts on…"/>
          <p:cNvSpPr txBox="1"/>
          <p:nvPr/>
        </p:nvSpPr>
        <p:spPr>
          <a:xfrm>
            <a:off x="4990374" y="7393638"/>
            <a:ext cx="17423875" cy="1535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r>
              <a:t>“Since, then, you have been raised with Christ, set your hearts on</a:t>
            </a:r>
          </a:p>
          <a:p>
            <a:pPr algn="l" defTabSz="914400"/>
            <a:r>
              <a:t>     things above, where Christ is, seated at the right hand of God.”</a:t>
            </a:r>
          </a:p>
        </p:txBody>
      </p:sp>
      <p:sp>
        <p:nvSpPr>
          <p:cNvPr id="577" name="2)  Greatness in the kingdom"/>
          <p:cNvSpPr txBox="1"/>
          <p:nvPr/>
        </p:nvSpPr>
        <p:spPr>
          <a:xfrm>
            <a:off x="1549397" y="8896766"/>
            <a:ext cx="8538150"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defRPr sz="3200"/>
            </a:pPr>
            <a:r>
              <a:rPr sz="4600" b="1">
                <a:solidFill>
                  <a:srgbClr val="FF0000"/>
                </a:solidFill>
                <a:uFill>
                  <a:solidFill>
                    <a:srgbClr val="FF0000"/>
                  </a:solidFill>
                </a:uFill>
              </a:rPr>
              <a:t>2)  </a:t>
            </a:r>
            <a:r>
              <a:rPr sz="4600" b="1" u="sng">
                <a:solidFill>
                  <a:srgbClr val="FF0000"/>
                </a:solidFill>
                <a:uFill>
                  <a:solidFill>
                    <a:srgbClr val="FF0000"/>
                  </a:solidFill>
                </a:uFill>
              </a:rPr>
              <a:t>Greatness in the kingdom</a:t>
            </a:r>
            <a:r>
              <a:rPr sz="4600"/>
              <a:t> </a:t>
            </a:r>
          </a:p>
        </p:txBody>
      </p:sp>
      <p:sp>
        <p:nvSpPr>
          <p:cNvPr id="578" name="Rectangle"/>
          <p:cNvSpPr/>
          <p:nvPr/>
        </p:nvSpPr>
        <p:spPr>
          <a:xfrm>
            <a:off x="408054" y="377823"/>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57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54</a:t>
            </a:fld>
            <a:endParaRPr/>
          </a:p>
        </p:txBody>
      </p:sp>
      <p:pic>
        <p:nvPicPr>
          <p:cNvPr id="580" name="image.png" descr="image.png"/>
          <p:cNvPicPr>
            <a:picLocks noChangeAspect="1"/>
          </p:cNvPicPr>
          <p:nvPr/>
        </p:nvPicPr>
        <p:blipFill>
          <a:blip r:embed="rId2"/>
          <a:stretch>
            <a:fillRect/>
          </a:stretch>
        </p:blipFill>
        <p:spPr>
          <a:xfrm rot="16920000">
            <a:off x="20981623" y="-220405"/>
            <a:ext cx="3159126" cy="3165476"/>
          </a:xfrm>
          <a:prstGeom prst="rect">
            <a:avLst/>
          </a:prstGeom>
          <a:ln w="12700">
            <a:miter lim="400000"/>
          </a:ln>
        </p:spPr>
      </p:pic>
      <p:sp>
        <p:nvSpPr>
          <p:cNvPr id="581"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582" name="“Among those born of women there has not risen anyone…"/>
          <p:cNvSpPr txBox="1"/>
          <p:nvPr/>
        </p:nvSpPr>
        <p:spPr>
          <a:xfrm>
            <a:off x="6776016" y="9857041"/>
            <a:ext cx="15415403" cy="25728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20000"/>
              </a:lnSpc>
            </a:pPr>
            <a:r>
              <a:rPr dirty="0"/>
              <a:t>“Among those born of women there has not risen anyone</a:t>
            </a:r>
          </a:p>
          <a:p>
            <a:pPr algn="l">
              <a:lnSpc>
                <a:spcPct val="120000"/>
              </a:lnSpc>
            </a:pPr>
            <a:r>
              <a:rPr dirty="0"/>
              <a:t> greater than John the Baptist;   yet he who is least in the</a:t>
            </a:r>
          </a:p>
          <a:p>
            <a:pPr algn="l">
              <a:lnSpc>
                <a:spcPct val="120000"/>
              </a:lnSpc>
            </a:pPr>
            <a:r>
              <a:rPr dirty="0"/>
              <a:t> kingdom of heaven is greater than he.”    (Matthew 11:11)</a:t>
            </a:r>
          </a:p>
        </p:txBody>
      </p:sp>
      <p:sp>
        <p:nvSpPr>
          <p:cNvPr id="583" name="Here are 4 examples"/>
          <p:cNvSpPr txBox="1"/>
          <p:nvPr/>
        </p:nvSpPr>
        <p:spPr>
          <a:xfrm>
            <a:off x="2689906" y="2340844"/>
            <a:ext cx="6931758" cy="86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914400">
              <a:spcBef>
                <a:spcPts val="3600"/>
              </a:spcBef>
              <a:defRPr sz="5400" b="1" u="sng"/>
            </a:pPr>
            <a:r>
              <a:rPr>
                <a:solidFill>
                  <a:schemeClr val="accent5">
                    <a:hueOff val="-444211"/>
                    <a:satOff val="-14915"/>
                    <a:lumOff val="22857"/>
                  </a:schemeClr>
                </a:solidFill>
              </a:rPr>
              <a:t>Here are 4 examples</a:t>
            </a:r>
            <a:r>
              <a:rPr sz="5200">
                <a:solidFill>
                  <a:schemeClr val="accent5">
                    <a:hueOff val="-444211"/>
                    <a:satOff val="-14915"/>
                    <a:lumOff val="22857"/>
                  </a:schemeClr>
                </a:solidFill>
              </a:rPr>
              <a:t> </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2" nodeType="clickEffect">
                                  <p:stCondLst>
                                    <p:cond delay="0"/>
                                  </p:stCondLst>
                                  <p:iterate>
                                    <p:tmAbs val="0"/>
                                  </p:iterate>
                                  <p:childTnLst>
                                    <p:set>
                                      <p:cBhvr>
                                        <p:cTn id="10" fill="hold"/>
                                        <p:tgtEl>
                                          <p:spTgt spid="574">
                                            <p:bg/>
                                          </p:spTgt>
                                        </p:tgtEl>
                                        <p:attrNameLst>
                                          <p:attrName>style.visibility</p:attrName>
                                        </p:attrNameLst>
                                      </p:cBhvr>
                                      <p:to>
                                        <p:strVal val="visible"/>
                                      </p:to>
                                    </p:set>
                                    <p:animEffect transition="in" filter="wipe(left)">
                                      <p:cBhvr>
                                        <p:cTn id="11" dur="1000"/>
                                        <p:tgtEl>
                                          <p:spTgt spid="574">
                                            <p:bg/>
                                          </p:spTgt>
                                        </p:tgtEl>
                                      </p:cBhvr>
                                    </p:animEffect>
                                  </p:childTnLst>
                                </p:cTn>
                              </p:par>
                              <p:par>
                                <p:cTn id="12" presetID="22" presetClass="entr" presetSubtype="8" fill="hold" grpId="2" nodeType="withEffect">
                                  <p:stCondLst>
                                    <p:cond delay="0"/>
                                  </p:stCondLst>
                                  <p:iterate>
                                    <p:tmAbs val="0"/>
                                  </p:iterate>
                                  <p:childTnLst>
                                    <p:set>
                                      <p:cBhvr>
                                        <p:cTn id="13" fill="hold"/>
                                        <p:tgtEl>
                                          <p:spTgt spid="574">
                                            <p:txEl>
                                              <p:pRg st="0" end="0"/>
                                            </p:txEl>
                                          </p:spTgt>
                                        </p:tgtEl>
                                        <p:attrNameLst>
                                          <p:attrName>style.visibility</p:attrName>
                                        </p:attrNameLst>
                                      </p:cBhvr>
                                      <p:to>
                                        <p:strVal val="visible"/>
                                      </p:to>
                                    </p:set>
                                    <p:animEffect transition="in" filter="wipe(left)">
                                      <p:cBhvr>
                                        <p:cTn id="14" dur="1000"/>
                                        <p:tgtEl>
                                          <p:spTgt spid="574">
                                            <p:txEl>
                                              <p:pRg st="0" end="0"/>
                                            </p:txEl>
                                          </p:spTgt>
                                        </p:tgtEl>
                                      </p:cBhvr>
                                    </p:animEffect>
                                  </p:childTnLst>
                                </p:cTn>
                              </p:par>
                            </p:childTnLst>
                          </p:cTn>
                        </p:par>
                        <p:par>
                          <p:cTn id="15" fill="hold">
                            <p:stCondLst>
                              <p:cond delay="1000"/>
                            </p:stCondLst>
                            <p:childTnLst>
                              <p:par>
                                <p:cTn id="16" presetID="22" presetClass="entr" presetSubtype="8" fill="hold" grpId="2" nodeType="afterEffect">
                                  <p:stCondLst>
                                    <p:cond delay="0"/>
                                  </p:stCondLst>
                                  <p:iterate>
                                    <p:tmAbs val="0"/>
                                  </p:iterate>
                                  <p:childTnLst>
                                    <p:set>
                                      <p:cBhvr>
                                        <p:cTn id="17" fill="hold"/>
                                        <p:tgtEl>
                                          <p:spTgt spid="574">
                                            <p:txEl>
                                              <p:pRg st="1" end="1"/>
                                            </p:txEl>
                                          </p:spTgt>
                                        </p:tgtEl>
                                        <p:attrNameLst>
                                          <p:attrName>style.visibility</p:attrName>
                                        </p:attrNameLst>
                                      </p:cBhvr>
                                      <p:to>
                                        <p:strVal val="visible"/>
                                      </p:to>
                                    </p:set>
                                    <p:animEffect transition="in" filter="wipe(left)">
                                      <p:cBhvr>
                                        <p:cTn id="18" dur="1000"/>
                                        <p:tgtEl>
                                          <p:spTgt spid="57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3" nodeType="clickEffect">
                                  <p:stCondLst>
                                    <p:cond delay="0"/>
                                  </p:stCondLst>
                                  <p:iterate>
                                    <p:tmAbs val="0"/>
                                  </p:iterate>
                                  <p:childTnLst>
                                    <p:set>
                                      <p:cBhvr>
                                        <p:cTn id="22" fill="hold"/>
                                        <p:tgtEl>
                                          <p:spTgt spid="575"/>
                                        </p:tgtEl>
                                        <p:attrNameLst>
                                          <p:attrName>style.visibility</p:attrName>
                                        </p:attrNameLst>
                                      </p:cBhvr>
                                      <p:to>
                                        <p:strVal val="visible"/>
                                      </p:to>
                                    </p:set>
                                    <p:animEffect transition="in" filter="wipe(left)">
                                      <p:cBhvr>
                                        <p:cTn id="23" dur="1000"/>
                                        <p:tgtEl>
                                          <p:spTgt spid="575"/>
                                        </p:tgtEl>
                                      </p:cBhvr>
                                    </p:animEffect>
                                  </p:childTnLst>
                                </p:cTn>
                              </p:par>
                            </p:childTnLst>
                          </p:cTn>
                        </p:par>
                        <p:par>
                          <p:cTn id="24" fill="hold">
                            <p:stCondLst>
                              <p:cond delay="1000"/>
                            </p:stCondLst>
                            <p:childTnLst>
                              <p:par>
                                <p:cTn id="25" presetID="22" presetClass="entr" presetSubtype="8" fill="hold" grpId="4" nodeType="afterEffect">
                                  <p:stCondLst>
                                    <p:cond delay="0"/>
                                  </p:stCondLst>
                                  <p:iterate>
                                    <p:tmAbs val="0"/>
                                  </p:iterate>
                                  <p:childTnLst>
                                    <p:set>
                                      <p:cBhvr>
                                        <p:cTn id="26" fill="hold"/>
                                        <p:tgtEl>
                                          <p:spTgt spid="576">
                                            <p:bg/>
                                          </p:spTgt>
                                        </p:tgtEl>
                                        <p:attrNameLst>
                                          <p:attrName>style.visibility</p:attrName>
                                        </p:attrNameLst>
                                      </p:cBhvr>
                                      <p:to>
                                        <p:strVal val="visible"/>
                                      </p:to>
                                    </p:set>
                                    <p:animEffect transition="in" filter="wipe(left)">
                                      <p:cBhvr>
                                        <p:cTn id="27" dur="1000"/>
                                        <p:tgtEl>
                                          <p:spTgt spid="576">
                                            <p:bg/>
                                          </p:spTgt>
                                        </p:tgtEl>
                                      </p:cBhvr>
                                    </p:animEffect>
                                  </p:childTnLst>
                                </p:cTn>
                              </p:par>
                              <p:par>
                                <p:cTn id="28" presetID="22" presetClass="entr" presetSubtype="8" fill="hold" grpId="4" nodeType="withEffect">
                                  <p:stCondLst>
                                    <p:cond delay="0"/>
                                  </p:stCondLst>
                                  <p:iterate>
                                    <p:tmAbs val="0"/>
                                  </p:iterate>
                                  <p:childTnLst>
                                    <p:set>
                                      <p:cBhvr>
                                        <p:cTn id="29" fill="hold"/>
                                        <p:tgtEl>
                                          <p:spTgt spid="576">
                                            <p:txEl>
                                              <p:pRg st="0" end="0"/>
                                            </p:txEl>
                                          </p:spTgt>
                                        </p:tgtEl>
                                        <p:attrNameLst>
                                          <p:attrName>style.visibility</p:attrName>
                                        </p:attrNameLst>
                                      </p:cBhvr>
                                      <p:to>
                                        <p:strVal val="visible"/>
                                      </p:to>
                                    </p:set>
                                    <p:animEffect transition="in" filter="wipe(left)">
                                      <p:cBhvr>
                                        <p:cTn id="30" dur="1000"/>
                                        <p:tgtEl>
                                          <p:spTgt spid="576">
                                            <p:txEl>
                                              <p:pRg st="0" end="0"/>
                                            </p:txEl>
                                          </p:spTgt>
                                        </p:tgtEl>
                                      </p:cBhvr>
                                    </p:animEffect>
                                  </p:childTnLst>
                                </p:cTn>
                              </p:par>
                            </p:childTnLst>
                          </p:cTn>
                        </p:par>
                        <p:par>
                          <p:cTn id="31" fill="hold">
                            <p:stCondLst>
                              <p:cond delay="2000"/>
                            </p:stCondLst>
                            <p:childTnLst>
                              <p:par>
                                <p:cTn id="32" presetID="22" presetClass="entr" presetSubtype="8" fill="hold" grpId="4" nodeType="afterEffect">
                                  <p:stCondLst>
                                    <p:cond delay="0"/>
                                  </p:stCondLst>
                                  <p:iterate>
                                    <p:tmAbs val="0"/>
                                  </p:iterate>
                                  <p:childTnLst>
                                    <p:set>
                                      <p:cBhvr>
                                        <p:cTn id="33" fill="hold"/>
                                        <p:tgtEl>
                                          <p:spTgt spid="576">
                                            <p:txEl>
                                              <p:pRg st="1" end="1"/>
                                            </p:txEl>
                                          </p:spTgt>
                                        </p:tgtEl>
                                        <p:attrNameLst>
                                          <p:attrName>style.visibility</p:attrName>
                                        </p:attrNameLst>
                                      </p:cBhvr>
                                      <p:to>
                                        <p:strVal val="visible"/>
                                      </p:to>
                                    </p:set>
                                    <p:animEffect transition="in" filter="wipe(left)">
                                      <p:cBhvr>
                                        <p:cTn id="34" dur="1000"/>
                                        <p:tgtEl>
                                          <p:spTgt spid="57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5" nodeType="clickEffect">
                                  <p:stCondLst>
                                    <p:cond delay="0"/>
                                  </p:stCondLst>
                                  <p:iterate>
                                    <p:tmAbs val="0"/>
                                  </p:iterate>
                                  <p:childTnLst>
                                    <p:set>
                                      <p:cBhvr>
                                        <p:cTn id="38" fill="hold"/>
                                        <p:tgtEl>
                                          <p:spTgt spid="582">
                                            <p:bg/>
                                          </p:spTgt>
                                        </p:tgtEl>
                                        <p:attrNameLst>
                                          <p:attrName>style.visibility</p:attrName>
                                        </p:attrNameLst>
                                      </p:cBhvr>
                                      <p:to>
                                        <p:strVal val="visible"/>
                                      </p:to>
                                    </p:set>
                                    <p:animEffect transition="in" filter="wipe(left)">
                                      <p:cBhvr>
                                        <p:cTn id="39" dur="800"/>
                                        <p:tgtEl>
                                          <p:spTgt spid="582">
                                            <p:bg/>
                                          </p:spTgt>
                                        </p:tgtEl>
                                      </p:cBhvr>
                                    </p:animEffect>
                                  </p:childTnLst>
                                </p:cTn>
                              </p:par>
                              <p:par>
                                <p:cTn id="40" presetID="22" presetClass="entr" presetSubtype="8" fill="hold" grpId="5" nodeType="withEffect">
                                  <p:stCondLst>
                                    <p:cond delay="0"/>
                                  </p:stCondLst>
                                  <p:iterate>
                                    <p:tmAbs val="0"/>
                                  </p:iterate>
                                  <p:childTnLst>
                                    <p:set>
                                      <p:cBhvr>
                                        <p:cTn id="41" fill="hold"/>
                                        <p:tgtEl>
                                          <p:spTgt spid="582">
                                            <p:txEl>
                                              <p:pRg st="0" end="0"/>
                                            </p:txEl>
                                          </p:spTgt>
                                        </p:tgtEl>
                                        <p:attrNameLst>
                                          <p:attrName>style.visibility</p:attrName>
                                        </p:attrNameLst>
                                      </p:cBhvr>
                                      <p:to>
                                        <p:strVal val="visible"/>
                                      </p:to>
                                    </p:set>
                                    <p:animEffect transition="in" filter="wipe(left)">
                                      <p:cBhvr>
                                        <p:cTn id="42" dur="800"/>
                                        <p:tgtEl>
                                          <p:spTgt spid="582">
                                            <p:txEl>
                                              <p:pRg st="0" end="0"/>
                                            </p:txEl>
                                          </p:spTgt>
                                        </p:tgtEl>
                                      </p:cBhvr>
                                    </p:animEffect>
                                  </p:childTnLst>
                                </p:cTn>
                              </p:par>
                            </p:childTnLst>
                          </p:cTn>
                        </p:par>
                        <p:par>
                          <p:cTn id="43" fill="hold">
                            <p:stCondLst>
                              <p:cond delay="800"/>
                            </p:stCondLst>
                            <p:childTnLst>
                              <p:par>
                                <p:cTn id="44" presetID="22" presetClass="entr" presetSubtype="8" fill="hold" grpId="5" nodeType="afterEffect">
                                  <p:stCondLst>
                                    <p:cond delay="0"/>
                                  </p:stCondLst>
                                  <p:iterate>
                                    <p:tmAbs val="0"/>
                                  </p:iterate>
                                  <p:childTnLst>
                                    <p:set>
                                      <p:cBhvr>
                                        <p:cTn id="45" fill="hold"/>
                                        <p:tgtEl>
                                          <p:spTgt spid="582">
                                            <p:txEl>
                                              <p:pRg st="1" end="1"/>
                                            </p:txEl>
                                          </p:spTgt>
                                        </p:tgtEl>
                                        <p:attrNameLst>
                                          <p:attrName>style.visibility</p:attrName>
                                        </p:attrNameLst>
                                      </p:cBhvr>
                                      <p:to>
                                        <p:strVal val="visible"/>
                                      </p:to>
                                    </p:set>
                                    <p:animEffect transition="in" filter="wipe(left)">
                                      <p:cBhvr>
                                        <p:cTn id="46" dur="800"/>
                                        <p:tgtEl>
                                          <p:spTgt spid="582">
                                            <p:txEl>
                                              <p:pRg st="1" end="1"/>
                                            </p:txEl>
                                          </p:spTgt>
                                        </p:tgtEl>
                                      </p:cBhvr>
                                    </p:animEffect>
                                  </p:childTnLst>
                                </p:cTn>
                              </p:par>
                            </p:childTnLst>
                          </p:cTn>
                        </p:par>
                        <p:par>
                          <p:cTn id="47" fill="hold">
                            <p:stCondLst>
                              <p:cond delay="1600"/>
                            </p:stCondLst>
                            <p:childTnLst>
                              <p:par>
                                <p:cTn id="48" presetID="22" presetClass="entr" presetSubtype="8" fill="hold" grpId="5" nodeType="afterEffect">
                                  <p:stCondLst>
                                    <p:cond delay="0"/>
                                  </p:stCondLst>
                                  <p:iterate>
                                    <p:tmAbs val="0"/>
                                  </p:iterate>
                                  <p:childTnLst>
                                    <p:set>
                                      <p:cBhvr>
                                        <p:cTn id="49" fill="hold"/>
                                        <p:tgtEl>
                                          <p:spTgt spid="582">
                                            <p:txEl>
                                              <p:pRg st="2" end="2"/>
                                            </p:txEl>
                                          </p:spTgt>
                                        </p:tgtEl>
                                        <p:attrNameLst>
                                          <p:attrName>style.visibility</p:attrName>
                                        </p:attrNameLst>
                                      </p:cBhvr>
                                      <p:to>
                                        <p:strVal val="visible"/>
                                      </p:to>
                                    </p:set>
                                    <p:animEffect transition="in" filter="wipe(left)">
                                      <p:cBhvr>
                                        <p:cTn id="50" dur="800"/>
                                        <p:tgtEl>
                                          <p:spTgt spid="5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 grpId="1" animBg="1" advAuto="0"/>
      <p:bldP spid="574" grpId="2" build="p" bldLvl="5" animBg="1" advAuto="0"/>
      <p:bldP spid="575" grpId="3" animBg="1" advAuto="0"/>
      <p:bldP spid="576" grpId="4" build="p" bldLvl="5" animBg="1" advAuto="0"/>
      <p:bldP spid="582" grpId="5" build="p" bldLvl="5"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585" name="Mark 10.35-45…"/>
          <p:cNvSpPr txBox="1"/>
          <p:nvPr/>
        </p:nvSpPr>
        <p:spPr>
          <a:xfrm>
            <a:off x="9141792" y="1019174"/>
            <a:ext cx="602739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Context in whole Bible</a:t>
            </a:r>
          </a:p>
        </p:txBody>
      </p:sp>
      <p:sp>
        <p:nvSpPr>
          <p:cNvPr id="586" name="Exploration 3"/>
          <p:cNvSpPr txBox="1"/>
          <p:nvPr/>
        </p:nvSpPr>
        <p:spPr>
          <a:xfrm>
            <a:off x="1588447"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3</a:t>
            </a:r>
          </a:p>
        </p:txBody>
      </p:sp>
      <p:sp>
        <p:nvSpPr>
          <p:cNvPr id="587" name="3)   Sharing in Jesus / with Jesus"/>
          <p:cNvSpPr txBox="1"/>
          <p:nvPr/>
        </p:nvSpPr>
        <p:spPr>
          <a:xfrm>
            <a:off x="1309323" y="2900045"/>
            <a:ext cx="9791701"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marL="685800" indent="-646112" defTabSz="914400">
              <a:spcBef>
                <a:spcPts val="2800"/>
              </a:spcBef>
              <a:defRPr sz="3200"/>
            </a:pPr>
            <a:r>
              <a:rPr sz="4600" b="1">
                <a:solidFill>
                  <a:srgbClr val="FF0000"/>
                </a:solidFill>
                <a:uFill>
                  <a:solidFill>
                    <a:srgbClr val="FF0000"/>
                  </a:solidFill>
                </a:uFill>
              </a:rPr>
              <a:t>3)   </a:t>
            </a:r>
            <a:r>
              <a:rPr sz="4600" b="1" u="sng">
                <a:solidFill>
                  <a:srgbClr val="FF0000"/>
                </a:solidFill>
                <a:uFill>
                  <a:solidFill>
                    <a:srgbClr val="FF0000"/>
                  </a:solidFill>
                </a:uFill>
              </a:rPr>
              <a:t>Sharing in Jesus / with Jesus</a:t>
            </a:r>
          </a:p>
        </p:txBody>
      </p:sp>
      <p:sp>
        <p:nvSpPr>
          <p:cNvPr id="588" name="“I want to know Christ – yes, to know the power of His resurrection and participation in His sufferings, becoming like Him in His death, and so somehow to attain the resurrection from the dead.”   (Philippians 3:10)"/>
          <p:cNvSpPr txBox="1"/>
          <p:nvPr/>
        </p:nvSpPr>
        <p:spPr>
          <a:xfrm>
            <a:off x="3264453" y="4158472"/>
            <a:ext cx="16415762" cy="3225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lnSpc>
                <a:spcPct val="120000"/>
              </a:lnSpc>
            </a:pPr>
            <a:r>
              <a:t>“I want to know Christ – yes, to know the power of His resurrection and participation in His sufferings, becoming like Him in His death, and so somehow to attain the resurrection from the dead.”   (Philippians 3:10)</a:t>
            </a:r>
          </a:p>
        </p:txBody>
      </p:sp>
      <p:sp>
        <p:nvSpPr>
          <p:cNvPr id="589" name="Rectangle"/>
          <p:cNvSpPr/>
          <p:nvPr/>
        </p:nvSpPr>
        <p:spPr>
          <a:xfrm>
            <a:off x="408054" y="377823"/>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59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55</a:t>
            </a:fld>
            <a:endParaRPr/>
          </a:p>
        </p:txBody>
      </p:sp>
      <p:pic>
        <p:nvPicPr>
          <p:cNvPr id="591" name="image.png" descr="image.png"/>
          <p:cNvPicPr>
            <a:picLocks noChangeAspect="1"/>
          </p:cNvPicPr>
          <p:nvPr/>
        </p:nvPicPr>
        <p:blipFill>
          <a:blip r:embed="rId2"/>
          <a:stretch>
            <a:fillRect/>
          </a:stretch>
        </p:blipFill>
        <p:spPr>
          <a:xfrm rot="16920000">
            <a:off x="20987590" y="-222085"/>
            <a:ext cx="3159126" cy="3165476"/>
          </a:xfrm>
          <a:prstGeom prst="rect">
            <a:avLst/>
          </a:prstGeom>
          <a:ln w="12700">
            <a:miter lim="400000"/>
          </a:ln>
        </p:spPr>
      </p:pic>
      <p:sp>
        <p:nvSpPr>
          <p:cNvPr id="592"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593" name="4)   Servant leader"/>
          <p:cNvSpPr txBox="1"/>
          <p:nvPr/>
        </p:nvSpPr>
        <p:spPr>
          <a:xfrm>
            <a:off x="728287" y="8315912"/>
            <a:ext cx="6911057" cy="666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400">
              <a:defRPr sz="3200"/>
            </a:pPr>
            <a:r>
              <a:rPr sz="4600" b="1">
                <a:solidFill>
                  <a:srgbClr val="FF0000"/>
                </a:solidFill>
                <a:uFill>
                  <a:solidFill>
                    <a:srgbClr val="FF0000"/>
                  </a:solidFill>
                </a:uFill>
              </a:rPr>
              <a:t>4)   Servant leader </a:t>
            </a:r>
          </a:p>
        </p:txBody>
      </p:sp>
      <p:sp>
        <p:nvSpPr>
          <p:cNvPr id="594" name="“Moses was a very humble man, more humble than anyone else on the face of the earth.”  (Numbers 12:3)"/>
          <p:cNvSpPr txBox="1"/>
          <p:nvPr/>
        </p:nvSpPr>
        <p:spPr>
          <a:xfrm>
            <a:off x="3241376" y="9266170"/>
            <a:ext cx="17082882" cy="1668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l" defTabSz="914400">
              <a:lnSpc>
                <a:spcPct val="120000"/>
              </a:lnSpc>
            </a:lvl1pPr>
          </a:lstStyle>
          <a:p>
            <a:r>
              <a:t>“Moses was a very humble man, more humble than anyone else on the face of the earth.”  (Numbers 12:3)</a:t>
            </a:r>
          </a:p>
        </p:txBody>
      </p:sp>
      <p:sp>
        <p:nvSpPr>
          <p:cNvPr id="595" name="Now try some by yourself:"/>
          <p:cNvSpPr txBox="1"/>
          <p:nvPr/>
        </p:nvSpPr>
        <p:spPr>
          <a:xfrm>
            <a:off x="7699088" y="11417413"/>
            <a:ext cx="8538149"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b="1" u="sng">
                <a:solidFill>
                  <a:srgbClr val="FF0000"/>
                </a:solidFill>
                <a:uFill>
                  <a:solidFill>
                    <a:srgbClr val="FF0000"/>
                  </a:solidFill>
                </a:uFill>
              </a:defRPr>
            </a:lvl1pPr>
          </a:lstStyle>
          <a:p>
            <a:pPr>
              <a:defRPr sz="3200" b="0">
                <a:solidFill>
                  <a:srgbClr val="000000"/>
                </a:solidFill>
                <a:uFillTx/>
              </a:defRPr>
            </a:pPr>
            <a:r>
              <a:rPr sz="4600" b="1">
                <a:solidFill>
                  <a:srgbClr val="FF0000"/>
                </a:solidFill>
                <a:uFill>
                  <a:solidFill>
                    <a:srgbClr val="FF0000"/>
                  </a:solidFill>
                </a:uFill>
              </a:rPr>
              <a:t>Now try some by yourself:</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588"/>
                                        </p:tgtEl>
                                        <p:attrNameLst>
                                          <p:attrName>style.visibility</p:attrName>
                                        </p:attrNameLst>
                                      </p:cBhvr>
                                      <p:to>
                                        <p:strVal val="visible"/>
                                      </p:to>
                                    </p:set>
                                    <p:animEffect transition="in" filter="wipe(up)">
                                      <p:cBhvr>
                                        <p:cTn id="7" dur="1500"/>
                                        <p:tgtEl>
                                          <p:spTgt spid="5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594"/>
                                        </p:tgtEl>
                                        <p:attrNameLst>
                                          <p:attrName>style.visibility</p:attrName>
                                        </p:attrNameLst>
                                      </p:cBhvr>
                                      <p:to>
                                        <p:strVal val="visible"/>
                                      </p:to>
                                    </p:set>
                                    <p:animEffect transition="in" filter="wipe(up)">
                                      <p:cBhvr>
                                        <p:cTn id="12" dur="900"/>
                                        <p:tgtEl>
                                          <p:spTgt spid="59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3" nodeType="clickEffect">
                                  <p:stCondLst>
                                    <p:cond delay="0"/>
                                  </p:stCondLst>
                                  <p:iterate>
                                    <p:tmAbs val="0"/>
                                  </p:iterate>
                                  <p:childTnLst>
                                    <p:set>
                                      <p:cBhvr>
                                        <p:cTn id="16" fill="hold"/>
                                        <p:tgtEl>
                                          <p:spTgt spid="595"/>
                                        </p:tgtEl>
                                        <p:attrNameLst>
                                          <p:attrName>style.visibility</p:attrName>
                                        </p:attrNameLst>
                                      </p:cBhvr>
                                      <p:to>
                                        <p:strVal val="visible"/>
                                      </p:to>
                                    </p:set>
                                    <p:anim calcmode="lin" valueType="num">
                                      <p:cBhvr>
                                        <p:cTn id="17" dur="1000" fill="hold"/>
                                        <p:tgtEl>
                                          <p:spTgt spid="595"/>
                                        </p:tgtEl>
                                        <p:attrNameLst>
                                          <p:attrName>ppt_x</p:attrName>
                                        </p:attrNameLst>
                                      </p:cBhvr>
                                      <p:tavLst>
                                        <p:tav tm="0">
                                          <p:val>
                                            <p:strVal val="0-#ppt_w/2"/>
                                          </p:val>
                                        </p:tav>
                                        <p:tav tm="100000">
                                          <p:val>
                                            <p:strVal val="#ppt_x"/>
                                          </p:val>
                                        </p:tav>
                                      </p:tavLst>
                                    </p:anim>
                                    <p:anim calcmode="lin" valueType="num">
                                      <p:cBhvr>
                                        <p:cTn id="18" dur="1000" fill="hold"/>
                                        <p:tgtEl>
                                          <p:spTgt spid="5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 grpId="1" animBg="1" advAuto="0"/>
      <p:bldP spid="594" grpId="2" animBg="1" advAuto="0"/>
      <p:bldP spid="595" grpId="3"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597" name="Mark 10.35-45…"/>
          <p:cNvSpPr txBox="1"/>
          <p:nvPr/>
        </p:nvSpPr>
        <p:spPr>
          <a:xfrm>
            <a:off x="9141792" y="1019174"/>
            <a:ext cx="602739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Context in whole Bible</a:t>
            </a:r>
          </a:p>
        </p:txBody>
      </p:sp>
      <p:sp>
        <p:nvSpPr>
          <p:cNvPr id="598" name="Exploration 3"/>
          <p:cNvSpPr txBox="1"/>
          <p:nvPr/>
        </p:nvSpPr>
        <p:spPr>
          <a:xfrm>
            <a:off x="1588447"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3</a:t>
            </a:r>
          </a:p>
        </p:txBody>
      </p:sp>
      <p:sp>
        <p:nvSpPr>
          <p:cNvPr id="599" name="5)   Baptism"/>
          <p:cNvSpPr txBox="1"/>
          <p:nvPr/>
        </p:nvSpPr>
        <p:spPr>
          <a:xfrm>
            <a:off x="1356565" y="2918297"/>
            <a:ext cx="3898901"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defRPr sz="3200"/>
            </a:pPr>
            <a:r>
              <a:rPr sz="4600" b="1">
                <a:solidFill>
                  <a:srgbClr val="FF0000"/>
                </a:solidFill>
                <a:uFill>
                  <a:solidFill>
                    <a:srgbClr val="FF0000"/>
                  </a:solidFill>
                </a:uFill>
              </a:rPr>
              <a:t>5)   </a:t>
            </a:r>
            <a:r>
              <a:rPr sz="4600" b="1" u="sng">
                <a:solidFill>
                  <a:srgbClr val="FF0000"/>
                </a:solidFill>
                <a:uFill>
                  <a:solidFill>
                    <a:srgbClr val="FF0000"/>
                  </a:solidFill>
                </a:uFill>
              </a:rPr>
              <a:t>Baptism</a:t>
            </a:r>
          </a:p>
        </p:txBody>
      </p:sp>
      <p:sp>
        <p:nvSpPr>
          <p:cNvPr id="600" name="“When all the people were being baptised, Jesus was baptised too.”   (Luke 3:21)"/>
          <p:cNvSpPr txBox="1"/>
          <p:nvPr/>
        </p:nvSpPr>
        <p:spPr>
          <a:xfrm>
            <a:off x="2399485" y="4826352"/>
            <a:ext cx="20606067" cy="855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sz="4400">
                <a:latin typeface="Helvetica"/>
                <a:ea typeface="Helvetica"/>
                <a:cs typeface="Helvetica"/>
                <a:sym typeface="Helvetica"/>
              </a:defRPr>
            </a:lvl1pPr>
          </a:lstStyle>
          <a:p>
            <a:r>
              <a:t>“When all the people were being baptised, Jesus was baptised too.”   (Luke 3:21)</a:t>
            </a:r>
          </a:p>
        </p:txBody>
      </p:sp>
      <p:sp>
        <p:nvSpPr>
          <p:cNvPr id="601" name="“He will baptise you with the Holy Spirit.”                                               (Mark 1:8)"/>
          <p:cNvSpPr txBox="1"/>
          <p:nvPr/>
        </p:nvSpPr>
        <p:spPr>
          <a:xfrm>
            <a:off x="2281831" y="3982671"/>
            <a:ext cx="20606067" cy="799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914400">
              <a:defRPr sz="4400"/>
            </a:lvl1pPr>
          </a:lstStyle>
          <a:p>
            <a:r>
              <a:t>“He will baptise you with the Holy Spirit.”                                               (Mark 1:8)</a:t>
            </a:r>
          </a:p>
        </p:txBody>
      </p:sp>
      <p:sp>
        <p:nvSpPr>
          <p:cNvPr id="602" name="6)  The Cup"/>
          <p:cNvSpPr txBox="1"/>
          <p:nvPr/>
        </p:nvSpPr>
        <p:spPr>
          <a:xfrm>
            <a:off x="1638731" y="5863287"/>
            <a:ext cx="3334569"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685800" indent="-646112" defTabSz="914400">
              <a:spcBef>
                <a:spcPts val="2800"/>
              </a:spcBef>
              <a:defRPr b="1">
                <a:solidFill>
                  <a:srgbClr val="FF0000"/>
                </a:solidFill>
                <a:uFill>
                  <a:solidFill>
                    <a:srgbClr val="FF0000"/>
                  </a:solidFill>
                </a:uFill>
              </a:defRPr>
            </a:pPr>
            <a:r>
              <a:t>6)  </a:t>
            </a:r>
            <a:r>
              <a:rPr u="sng"/>
              <a:t>The Cup</a:t>
            </a:r>
          </a:p>
        </p:txBody>
      </p:sp>
      <p:sp>
        <p:nvSpPr>
          <p:cNvPr id="603" name="Rectangle"/>
          <p:cNvSpPr/>
          <p:nvPr/>
        </p:nvSpPr>
        <p:spPr>
          <a:xfrm>
            <a:off x="408054" y="377823"/>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60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56</a:t>
            </a:fld>
            <a:endParaRPr/>
          </a:p>
        </p:txBody>
      </p:sp>
      <p:pic>
        <p:nvPicPr>
          <p:cNvPr id="605" name="image.png" descr="image.png"/>
          <p:cNvPicPr>
            <a:picLocks noChangeAspect="1"/>
          </p:cNvPicPr>
          <p:nvPr/>
        </p:nvPicPr>
        <p:blipFill>
          <a:blip r:embed="rId2"/>
          <a:stretch>
            <a:fillRect/>
          </a:stretch>
        </p:blipFill>
        <p:spPr>
          <a:xfrm rot="16920000">
            <a:off x="20987590" y="-222085"/>
            <a:ext cx="3159126" cy="3165476"/>
          </a:xfrm>
          <a:prstGeom prst="rect">
            <a:avLst/>
          </a:prstGeom>
          <a:ln w="12700">
            <a:miter lim="400000"/>
          </a:ln>
        </p:spPr>
      </p:pic>
      <p:sp>
        <p:nvSpPr>
          <p:cNvPr id="606"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607" name="“Take this cup (of suffering) from me… Yet not what I will,…"/>
          <p:cNvSpPr txBox="1"/>
          <p:nvPr/>
        </p:nvSpPr>
        <p:spPr>
          <a:xfrm>
            <a:off x="2709006" y="6766219"/>
            <a:ext cx="19987024" cy="1434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lgn="l" defTabSz="914400">
              <a:defRPr sz="4400"/>
            </a:pPr>
            <a:r>
              <a:t>“Take this cup (of suffering) from me… Yet not what I will, </a:t>
            </a:r>
          </a:p>
          <a:p>
            <a:pPr algn="l" defTabSz="914400">
              <a:defRPr sz="4400"/>
            </a:pPr>
            <a:r>
              <a:t>                        but Your will be done.”                                               (Mark 14:36)   </a:t>
            </a:r>
          </a:p>
        </p:txBody>
      </p:sp>
      <p:sp>
        <p:nvSpPr>
          <p:cNvPr id="608" name="“He (The Servant) was pierced for our transgressions….…"/>
          <p:cNvSpPr txBox="1"/>
          <p:nvPr/>
        </p:nvSpPr>
        <p:spPr>
          <a:xfrm>
            <a:off x="2872436" y="8993615"/>
            <a:ext cx="19660165" cy="1353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defRPr sz="4400"/>
            </a:pPr>
            <a:r>
              <a:t>“He (The Servant) was pierced for our transgressions….  </a:t>
            </a:r>
          </a:p>
          <a:p>
            <a:pPr algn="l" defTabSz="914400">
              <a:defRPr sz="4400"/>
            </a:pPr>
            <a:r>
              <a:t>   He was crushed for our iniquities…"                                             (Isaiah 53:5)</a:t>
            </a:r>
          </a:p>
        </p:txBody>
      </p:sp>
      <p:sp>
        <p:nvSpPr>
          <p:cNvPr id="609" name="7)   Suffering"/>
          <p:cNvSpPr txBox="1"/>
          <p:nvPr/>
        </p:nvSpPr>
        <p:spPr>
          <a:xfrm>
            <a:off x="1322794" y="8123654"/>
            <a:ext cx="4178301" cy="84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defRPr sz="3200"/>
            </a:pPr>
            <a:r>
              <a:rPr sz="4600" b="1">
                <a:solidFill>
                  <a:srgbClr val="FF0000"/>
                </a:solidFill>
                <a:uFill>
                  <a:solidFill>
                    <a:srgbClr val="FF0000"/>
                  </a:solidFill>
                </a:uFill>
              </a:rPr>
              <a:t>7)   </a:t>
            </a:r>
            <a:r>
              <a:rPr sz="4600" b="1" u="sng">
                <a:solidFill>
                  <a:srgbClr val="FF0000"/>
                </a:solidFill>
                <a:uFill>
                  <a:solidFill>
                    <a:srgbClr val="FF0000"/>
                  </a:solidFill>
                </a:uFill>
              </a:rPr>
              <a:t>Suffering</a:t>
            </a:r>
          </a:p>
        </p:txBody>
      </p:sp>
      <p:sp>
        <p:nvSpPr>
          <p:cNvPr id="610" name="N.B.   In looking for cross references that may be relevant, we cast the net wide! However, what we ‘catch’ needs to be sifted.  Some references will shed light on the passage before you, some will not!"/>
          <p:cNvSpPr txBox="1"/>
          <p:nvPr/>
        </p:nvSpPr>
        <p:spPr>
          <a:xfrm>
            <a:off x="1285871" y="10603867"/>
            <a:ext cx="21232139" cy="22211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914400">
              <a:defRPr i="0"/>
            </a:pPr>
            <a:r>
              <a:rPr b="1"/>
              <a:t> </a:t>
            </a:r>
            <a:r>
              <a:t>N.B.  </a:t>
            </a:r>
            <a:r>
              <a:rPr b="1"/>
              <a:t> </a:t>
            </a:r>
            <a:r>
              <a:t>In looking for cross references that may be relevant, we cast the net wide! However, what we ‘catch’ needs to be sifted.  Some references will shed light on the passage before you, some will not!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601"/>
                                        </p:tgtEl>
                                        <p:attrNameLst>
                                          <p:attrName>style.visibility</p:attrName>
                                        </p:attrNameLst>
                                      </p:cBhvr>
                                      <p:to>
                                        <p:strVal val="visible"/>
                                      </p:to>
                                    </p:set>
                                    <p:animEffect transition="in" filter="wipe(left)">
                                      <p:cBhvr>
                                        <p:cTn id="7" dur="1000"/>
                                        <p:tgtEl>
                                          <p:spTgt spid="6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600"/>
                                        </p:tgtEl>
                                        <p:attrNameLst>
                                          <p:attrName>style.visibility</p:attrName>
                                        </p:attrNameLst>
                                      </p:cBhvr>
                                      <p:to>
                                        <p:strVal val="visible"/>
                                      </p:to>
                                    </p:set>
                                    <p:animEffect transition="in" filter="wipe(left)">
                                      <p:cBhvr>
                                        <p:cTn id="12" dur="700"/>
                                        <p:tgtEl>
                                          <p:spTgt spid="6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3" nodeType="clickEffect">
                                  <p:stCondLst>
                                    <p:cond delay="0"/>
                                  </p:stCondLst>
                                  <p:iterate>
                                    <p:tmAbs val="0"/>
                                  </p:iterate>
                                  <p:childTnLst>
                                    <p:set>
                                      <p:cBhvr>
                                        <p:cTn id="16" fill="hold"/>
                                        <p:tgtEl>
                                          <p:spTgt spid="607">
                                            <p:bg/>
                                          </p:spTgt>
                                        </p:tgtEl>
                                        <p:attrNameLst>
                                          <p:attrName>style.visibility</p:attrName>
                                        </p:attrNameLst>
                                      </p:cBhvr>
                                      <p:to>
                                        <p:strVal val="visible"/>
                                      </p:to>
                                    </p:set>
                                    <p:animEffect transition="in" filter="wipe(left)">
                                      <p:cBhvr>
                                        <p:cTn id="17" dur="1000"/>
                                        <p:tgtEl>
                                          <p:spTgt spid="607">
                                            <p:bg/>
                                          </p:spTgt>
                                        </p:tgtEl>
                                      </p:cBhvr>
                                    </p:animEffect>
                                  </p:childTnLst>
                                </p:cTn>
                              </p:par>
                              <p:par>
                                <p:cTn id="18" presetID="22" presetClass="entr" presetSubtype="8" fill="hold" grpId="3" nodeType="withEffect">
                                  <p:stCondLst>
                                    <p:cond delay="0"/>
                                  </p:stCondLst>
                                  <p:iterate>
                                    <p:tmAbs val="0"/>
                                  </p:iterate>
                                  <p:childTnLst>
                                    <p:set>
                                      <p:cBhvr>
                                        <p:cTn id="19" fill="hold"/>
                                        <p:tgtEl>
                                          <p:spTgt spid="607">
                                            <p:txEl>
                                              <p:pRg st="0" end="0"/>
                                            </p:txEl>
                                          </p:spTgt>
                                        </p:tgtEl>
                                        <p:attrNameLst>
                                          <p:attrName>style.visibility</p:attrName>
                                        </p:attrNameLst>
                                      </p:cBhvr>
                                      <p:to>
                                        <p:strVal val="visible"/>
                                      </p:to>
                                    </p:set>
                                    <p:animEffect transition="in" filter="wipe(left)">
                                      <p:cBhvr>
                                        <p:cTn id="20" dur="1000"/>
                                        <p:tgtEl>
                                          <p:spTgt spid="607">
                                            <p:txEl>
                                              <p:pRg st="0" end="0"/>
                                            </p:txEl>
                                          </p:spTgt>
                                        </p:tgtEl>
                                      </p:cBhvr>
                                    </p:animEffect>
                                  </p:childTnLst>
                                </p:cTn>
                              </p:par>
                            </p:childTnLst>
                          </p:cTn>
                        </p:par>
                        <p:par>
                          <p:cTn id="21" fill="hold">
                            <p:stCondLst>
                              <p:cond delay="1000"/>
                            </p:stCondLst>
                            <p:childTnLst>
                              <p:par>
                                <p:cTn id="22" presetID="22" presetClass="entr" presetSubtype="8" fill="hold" grpId="3" nodeType="afterEffect">
                                  <p:stCondLst>
                                    <p:cond delay="0"/>
                                  </p:stCondLst>
                                  <p:iterate>
                                    <p:tmAbs val="0"/>
                                  </p:iterate>
                                  <p:childTnLst>
                                    <p:set>
                                      <p:cBhvr>
                                        <p:cTn id="23" fill="hold"/>
                                        <p:tgtEl>
                                          <p:spTgt spid="607">
                                            <p:txEl>
                                              <p:pRg st="1" end="1"/>
                                            </p:txEl>
                                          </p:spTgt>
                                        </p:tgtEl>
                                        <p:attrNameLst>
                                          <p:attrName>style.visibility</p:attrName>
                                        </p:attrNameLst>
                                      </p:cBhvr>
                                      <p:to>
                                        <p:strVal val="visible"/>
                                      </p:to>
                                    </p:set>
                                    <p:animEffect transition="in" filter="wipe(left)">
                                      <p:cBhvr>
                                        <p:cTn id="24" dur="1000"/>
                                        <p:tgtEl>
                                          <p:spTgt spid="60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4" nodeType="clickEffect">
                                  <p:stCondLst>
                                    <p:cond delay="0"/>
                                  </p:stCondLst>
                                  <p:iterate>
                                    <p:tmAbs val="0"/>
                                  </p:iterate>
                                  <p:childTnLst>
                                    <p:set>
                                      <p:cBhvr>
                                        <p:cTn id="28" fill="hold"/>
                                        <p:tgtEl>
                                          <p:spTgt spid="608">
                                            <p:bg/>
                                          </p:spTgt>
                                        </p:tgtEl>
                                        <p:attrNameLst>
                                          <p:attrName>style.visibility</p:attrName>
                                        </p:attrNameLst>
                                      </p:cBhvr>
                                      <p:to>
                                        <p:strVal val="visible"/>
                                      </p:to>
                                    </p:set>
                                    <p:animEffect transition="in" filter="wipe(left)">
                                      <p:cBhvr>
                                        <p:cTn id="29" dur="900"/>
                                        <p:tgtEl>
                                          <p:spTgt spid="608">
                                            <p:bg/>
                                          </p:spTgt>
                                        </p:tgtEl>
                                      </p:cBhvr>
                                    </p:animEffect>
                                  </p:childTnLst>
                                </p:cTn>
                              </p:par>
                              <p:par>
                                <p:cTn id="30" presetID="22" presetClass="entr" presetSubtype="8" fill="hold" grpId="4" nodeType="withEffect">
                                  <p:stCondLst>
                                    <p:cond delay="0"/>
                                  </p:stCondLst>
                                  <p:iterate>
                                    <p:tmAbs val="0"/>
                                  </p:iterate>
                                  <p:childTnLst>
                                    <p:set>
                                      <p:cBhvr>
                                        <p:cTn id="31" fill="hold"/>
                                        <p:tgtEl>
                                          <p:spTgt spid="608">
                                            <p:txEl>
                                              <p:pRg st="0" end="0"/>
                                            </p:txEl>
                                          </p:spTgt>
                                        </p:tgtEl>
                                        <p:attrNameLst>
                                          <p:attrName>style.visibility</p:attrName>
                                        </p:attrNameLst>
                                      </p:cBhvr>
                                      <p:to>
                                        <p:strVal val="visible"/>
                                      </p:to>
                                    </p:set>
                                    <p:animEffect transition="in" filter="wipe(left)">
                                      <p:cBhvr>
                                        <p:cTn id="32" dur="900"/>
                                        <p:tgtEl>
                                          <p:spTgt spid="608">
                                            <p:txEl>
                                              <p:pRg st="0" end="0"/>
                                            </p:txEl>
                                          </p:spTgt>
                                        </p:tgtEl>
                                      </p:cBhvr>
                                    </p:animEffect>
                                  </p:childTnLst>
                                </p:cTn>
                              </p:par>
                            </p:childTnLst>
                          </p:cTn>
                        </p:par>
                        <p:par>
                          <p:cTn id="33" fill="hold">
                            <p:stCondLst>
                              <p:cond delay="900"/>
                            </p:stCondLst>
                            <p:childTnLst>
                              <p:par>
                                <p:cTn id="34" presetID="22" presetClass="entr" presetSubtype="8" fill="hold" grpId="4" nodeType="afterEffect">
                                  <p:stCondLst>
                                    <p:cond delay="0"/>
                                  </p:stCondLst>
                                  <p:iterate>
                                    <p:tmAbs val="0"/>
                                  </p:iterate>
                                  <p:childTnLst>
                                    <p:set>
                                      <p:cBhvr>
                                        <p:cTn id="35" fill="hold"/>
                                        <p:tgtEl>
                                          <p:spTgt spid="608">
                                            <p:txEl>
                                              <p:pRg st="1" end="1"/>
                                            </p:txEl>
                                          </p:spTgt>
                                        </p:tgtEl>
                                        <p:attrNameLst>
                                          <p:attrName>style.visibility</p:attrName>
                                        </p:attrNameLst>
                                      </p:cBhvr>
                                      <p:to>
                                        <p:strVal val="visible"/>
                                      </p:to>
                                    </p:set>
                                    <p:animEffect transition="in" filter="wipe(left)">
                                      <p:cBhvr>
                                        <p:cTn id="36" dur="900"/>
                                        <p:tgtEl>
                                          <p:spTgt spid="608">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5" nodeType="clickEffect">
                                  <p:stCondLst>
                                    <p:cond delay="0"/>
                                  </p:stCondLst>
                                  <p:iterate>
                                    <p:tmAbs val="0"/>
                                  </p:iterate>
                                  <p:childTnLst>
                                    <p:set>
                                      <p:cBhvr>
                                        <p:cTn id="40" fill="hold"/>
                                        <p:tgtEl>
                                          <p:spTgt spid="610"/>
                                        </p:tgtEl>
                                        <p:attrNameLst>
                                          <p:attrName>style.visibility</p:attrName>
                                        </p:attrNameLst>
                                      </p:cBhvr>
                                      <p:to>
                                        <p:strVal val="visible"/>
                                      </p:to>
                                    </p:set>
                                    <p:animEffect transition="in" filter="wipe(up)">
                                      <p:cBhvr>
                                        <p:cTn id="41" dur="1250"/>
                                        <p:tgtEl>
                                          <p:spTgt spid="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 grpId="2" animBg="1" advAuto="0"/>
      <p:bldP spid="601" grpId="1" animBg="1" advAuto="0"/>
      <p:bldP spid="607" grpId="3" build="p" bldLvl="5" animBg="1" advAuto="0"/>
      <p:bldP spid="608" grpId="4" build="p" bldLvl="5" animBg="1" advAuto="0"/>
      <p:bldP spid="610" grpId="5" animBg="1" advAuto="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57</a:t>
            </a:fld>
            <a:endParaRPr/>
          </a:p>
        </p:txBody>
      </p:sp>
      <p:pic>
        <p:nvPicPr>
          <p:cNvPr id="613" name="image.png" descr="image.png"/>
          <p:cNvPicPr>
            <a:picLocks noChangeAspect="1"/>
          </p:cNvPicPr>
          <p:nvPr/>
        </p:nvPicPr>
        <p:blipFill>
          <a:blip r:embed="rId2"/>
          <a:stretch>
            <a:fillRect/>
          </a:stretch>
        </p:blipFill>
        <p:spPr>
          <a:xfrm>
            <a:off x="3047999" y="2743199"/>
            <a:ext cx="17526001" cy="10220326"/>
          </a:xfrm>
          <a:prstGeom prst="rect">
            <a:avLst/>
          </a:prstGeom>
          <a:ln w="12700">
            <a:miter lim="400000"/>
          </a:ln>
        </p:spPr>
      </p:pic>
      <p:sp>
        <p:nvSpPr>
          <p:cNvPr id="614" name="Rectangle"/>
          <p:cNvSpPr/>
          <p:nvPr/>
        </p:nvSpPr>
        <p:spPr>
          <a:xfrm>
            <a:off x="14630400" y="3311660"/>
            <a:ext cx="7019017" cy="6619190"/>
          </a:xfrm>
          <a:prstGeom prst="rect">
            <a:avLst/>
          </a:prstGeom>
          <a:solidFill>
            <a:srgbClr val="FFFB00"/>
          </a:solidFill>
          <a:ln w="12700">
            <a:miter lim="400000"/>
          </a:ln>
          <a:effectLst>
            <a:outerShdw blurRad="38100" dist="25400" dir="5400000" rotWithShape="0">
              <a:srgbClr val="000000">
                <a:alpha val="50000"/>
              </a:srgbClr>
            </a:outerShdw>
          </a:effectLst>
        </p:spPr>
        <p:txBody>
          <a:bodyPr lIns="50800" tIns="50800" rIns="50800" bIns="50800" anchor="ctr"/>
          <a:lstStyle/>
          <a:p>
            <a:pPr defTabSz="914400">
              <a:defRPr sz="3200" i="0">
                <a:solidFill>
                  <a:srgbClr val="FFFFFF">
                    <a:alpha val="73809"/>
                  </a:srgbClr>
                </a:solidFill>
                <a:latin typeface="+mn-lt"/>
                <a:ea typeface="+mn-ea"/>
                <a:cs typeface="+mn-cs"/>
                <a:sym typeface="Helvetica Light"/>
              </a:defRPr>
            </a:pPr>
            <a:endParaRPr/>
          </a:p>
        </p:txBody>
      </p:sp>
      <p:sp>
        <p:nvSpPr>
          <p:cNvPr id="615" name="Surrounding text…"/>
          <p:cNvSpPr txBox="1"/>
          <p:nvPr/>
        </p:nvSpPr>
        <p:spPr>
          <a:xfrm>
            <a:off x="14705117" y="3983354"/>
            <a:ext cx="7501457" cy="5384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spcBef>
                <a:spcPts val="3600"/>
              </a:spcBef>
              <a:defRPr sz="6400" b="1">
                <a:latin typeface="Helvetica"/>
                <a:ea typeface="Helvetica"/>
                <a:cs typeface="Helvetica"/>
                <a:sym typeface="Helvetica"/>
              </a:defRPr>
            </a:pPr>
            <a:r>
              <a:rPr i="0" dirty="0">
                <a:solidFill>
                  <a:srgbClr val="99CC00"/>
                </a:solidFill>
                <a:uFill>
                  <a:solidFill>
                    <a:srgbClr val="99CC00"/>
                  </a:solidFill>
                </a:uFill>
              </a:rPr>
              <a:t>Surrounding text</a:t>
            </a:r>
          </a:p>
          <a:p>
            <a:pPr algn="l" defTabSz="914400">
              <a:spcBef>
                <a:spcPts val="3600"/>
              </a:spcBef>
              <a:defRPr sz="6400" b="1">
                <a:latin typeface="Helvetica"/>
                <a:ea typeface="Helvetica"/>
                <a:cs typeface="Helvetica"/>
                <a:sym typeface="Helvetica"/>
              </a:defRPr>
            </a:pPr>
            <a:r>
              <a:rPr i="0" dirty="0">
                <a:solidFill>
                  <a:srgbClr val="800040"/>
                </a:solidFill>
                <a:uFill>
                  <a:solidFill>
                    <a:srgbClr val="800040"/>
                  </a:solidFill>
                </a:uFill>
              </a:rPr>
              <a:t>Book of the Bible</a:t>
            </a:r>
          </a:p>
          <a:p>
            <a:pPr algn="l" defTabSz="914400">
              <a:spcBef>
                <a:spcPts val="3600"/>
              </a:spcBef>
              <a:defRPr sz="6400" b="1">
                <a:solidFill>
                  <a:schemeClr val="accent1">
                    <a:satOff val="-3355"/>
                    <a:lumOff val="26614"/>
                  </a:schemeClr>
                </a:solidFill>
                <a:latin typeface="Helvetica"/>
                <a:ea typeface="Helvetica"/>
                <a:cs typeface="Helvetica"/>
                <a:sym typeface="Helvetica"/>
              </a:defRPr>
            </a:pPr>
            <a:r>
              <a:rPr i="0" dirty="0">
                <a:uFill>
                  <a:solidFill>
                    <a:srgbClr val="009999"/>
                  </a:solidFill>
                </a:uFill>
              </a:rPr>
              <a:t>Whole Bible</a:t>
            </a:r>
          </a:p>
        </p:txBody>
      </p:sp>
      <p:sp>
        <p:nvSpPr>
          <p:cNvPr id="616" name="Text"/>
          <p:cNvSpPr txBox="1"/>
          <p:nvPr/>
        </p:nvSpPr>
        <p:spPr>
          <a:xfrm>
            <a:off x="14352877" y="3152404"/>
            <a:ext cx="2286001"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6400" b="1" i="0">
                <a:solidFill>
                  <a:srgbClr val="FF0000"/>
                </a:solidFill>
                <a:uFill>
                  <a:solidFill>
                    <a:srgbClr val="FF0000"/>
                  </a:solidFill>
                </a:uFill>
                <a:latin typeface="Helvetica"/>
                <a:ea typeface="Helvetica"/>
                <a:cs typeface="Helvetica"/>
                <a:sym typeface="Helvetica"/>
              </a:defRPr>
            </a:lvl1pPr>
          </a:lstStyle>
          <a:p>
            <a:pPr>
              <a:defRPr i="1">
                <a:solidFill>
                  <a:srgbClr val="000000"/>
                </a:solidFill>
                <a:uFillTx/>
              </a:defRPr>
            </a:pPr>
            <a:r>
              <a:rPr i="0">
                <a:solidFill>
                  <a:srgbClr val="FF0000"/>
                </a:solidFill>
                <a:uFill>
                  <a:solidFill>
                    <a:srgbClr val="FF0000"/>
                  </a:solidFill>
                </a:uFill>
              </a:rPr>
              <a:t>Text</a:t>
            </a:r>
          </a:p>
        </p:txBody>
      </p:sp>
      <p:sp>
        <p:nvSpPr>
          <p:cNvPr id="617" name="Bible story"/>
          <p:cNvSpPr txBox="1"/>
          <p:nvPr/>
        </p:nvSpPr>
        <p:spPr>
          <a:xfrm>
            <a:off x="14713122" y="8690234"/>
            <a:ext cx="4314826" cy="1079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914400">
              <a:spcBef>
                <a:spcPts val="3600"/>
              </a:spcBef>
              <a:defRPr sz="6400" b="1" i="0">
                <a:solidFill>
                  <a:srgbClr val="FF8000"/>
                </a:solidFill>
                <a:uFill>
                  <a:solidFill>
                    <a:srgbClr val="FF8000"/>
                  </a:solidFill>
                </a:uFill>
                <a:latin typeface="Helvetica"/>
                <a:ea typeface="Helvetica"/>
                <a:cs typeface="Helvetica"/>
                <a:sym typeface="Helvetica"/>
              </a:defRPr>
            </a:lvl1pPr>
          </a:lstStyle>
          <a:p>
            <a:pPr>
              <a:defRPr i="1">
                <a:solidFill>
                  <a:srgbClr val="000000"/>
                </a:solidFill>
                <a:uFillTx/>
              </a:defRPr>
            </a:pPr>
            <a:r>
              <a:rPr i="0" dirty="0">
                <a:solidFill>
                  <a:srgbClr val="FF8000"/>
                </a:solidFill>
                <a:uFill>
                  <a:solidFill>
                    <a:srgbClr val="FF8000"/>
                  </a:solidFill>
                </a:uFill>
              </a:rPr>
              <a:t>Bible story</a:t>
            </a:r>
          </a:p>
        </p:txBody>
      </p:sp>
      <p:grpSp>
        <p:nvGrpSpPr>
          <p:cNvPr id="620" name="Group"/>
          <p:cNvGrpSpPr/>
          <p:nvPr/>
        </p:nvGrpSpPr>
        <p:grpSpPr>
          <a:xfrm>
            <a:off x="1104177" y="1252206"/>
            <a:ext cx="4777015" cy="1449719"/>
            <a:chOff x="0" y="0"/>
            <a:chExt cx="4777013" cy="1449718"/>
          </a:xfrm>
        </p:grpSpPr>
        <p:sp>
          <p:nvSpPr>
            <p:cNvPr id="618"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619"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621" name="2  The Context"/>
          <p:cNvSpPr txBox="1"/>
          <p:nvPr/>
        </p:nvSpPr>
        <p:spPr>
          <a:xfrm>
            <a:off x="3331740" y="2669804"/>
            <a:ext cx="5376120"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457200">
              <a:spcBef>
                <a:spcPts val="1000"/>
              </a:spcBef>
              <a:defRPr sz="6000" i="0">
                <a:solidFill>
                  <a:schemeClr val="accent4"/>
                </a:solidFill>
                <a:latin typeface="Rockwell Bold"/>
                <a:ea typeface="Rockwell Bold"/>
                <a:cs typeface="Rockwell Bold"/>
                <a:sym typeface="Rockwell Bold"/>
              </a:defRPr>
            </a:lvl1pPr>
          </a:lstStyle>
          <a:p>
            <a:r>
              <a:t>2  The Context</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type="lt">
                                    <p:tmAbs val="100"/>
                                  </p:iterate>
                                  <p:childTnLst>
                                    <p:set>
                                      <p:cBhvr>
                                        <p:cTn id="6" fill="hold"/>
                                        <p:tgtEl>
                                          <p:spTgt spid="6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 grpId="1"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58</a:t>
            </a:fld>
            <a:endParaRPr/>
          </a:p>
        </p:txBody>
      </p:sp>
      <p:pic>
        <p:nvPicPr>
          <p:cNvPr id="62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2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26" name="From all eternity, God purposed a people for Himself who would bring Him glory. They were to be a bride for His son: He would love them and they would love Him. The Bible describes how this relationship came about, and so may be seen as a ‘love story’.…"/>
          <p:cNvSpPr txBox="1"/>
          <p:nvPr/>
        </p:nvSpPr>
        <p:spPr>
          <a:xfrm>
            <a:off x="3345122" y="6465569"/>
            <a:ext cx="19690997" cy="5880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800"/>
              </a:spcBef>
              <a:defRPr sz="4400" i="0">
                <a:latin typeface="Avenir Next Regular"/>
                <a:ea typeface="Avenir Next Regular"/>
                <a:cs typeface="Avenir Next Regular"/>
                <a:sym typeface="Avenir Next Regular"/>
              </a:defRPr>
            </a:pPr>
            <a:r>
              <a:rPr sz="4500"/>
              <a:t>From all eternity, God purposed a people for Himself who would bring Him glory. They were to be a bride for His son: He would love them and they would love Him. The Bible describes how this relationship came about, and so may be seen as a ‘love story’.</a:t>
            </a:r>
            <a:r>
              <a:t>  </a:t>
            </a:r>
          </a:p>
          <a:p>
            <a:pPr algn="l">
              <a:spcBef>
                <a:spcPts val="400"/>
              </a:spcBef>
              <a:defRPr sz="4500" i="0">
                <a:latin typeface="Avenir Next Regular"/>
                <a:ea typeface="Avenir Next Regular"/>
                <a:cs typeface="Avenir Next Regular"/>
                <a:sym typeface="Avenir Next Regular"/>
              </a:defRPr>
            </a:pPr>
            <a:r>
              <a:t>It begins in Genesis with God’s creation of man, male and female, in His image, and their expression of it in human marriage. It concludes in Revel-ation with The Marriage in Heaven of Jesus and His people, ‘The Church’.</a:t>
            </a:r>
          </a:p>
        </p:txBody>
      </p:sp>
      <p:sp>
        <p:nvSpPr>
          <p:cNvPr id="627" name="The Bible tells a story."/>
          <p:cNvSpPr txBox="1"/>
          <p:nvPr/>
        </p:nvSpPr>
        <p:spPr>
          <a:xfrm>
            <a:off x="3370122" y="5259916"/>
            <a:ext cx="626455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800"/>
              </a:spcBef>
              <a:defRPr sz="4800" i="0">
                <a:latin typeface="Avenir Next Regular"/>
                <a:ea typeface="Avenir Next Regular"/>
                <a:cs typeface="Avenir Next Regular"/>
                <a:sym typeface="Avenir Next Regular"/>
              </a:defRPr>
            </a:lvl1pPr>
          </a:lstStyle>
          <a:p>
            <a:r>
              <a:t>The Bible tells a story. </a:t>
            </a:r>
          </a:p>
        </p:txBody>
      </p:sp>
      <p:sp>
        <p:nvSpPr>
          <p:cNvPr id="628" name="2  The Context…"/>
          <p:cNvSpPr txBox="1"/>
          <p:nvPr/>
        </p:nvSpPr>
        <p:spPr>
          <a:xfrm>
            <a:off x="3327400" y="2679714"/>
            <a:ext cx="6895654" cy="203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just" defTabSz="457200">
              <a:spcBef>
                <a:spcPts val="1000"/>
              </a:spcBef>
              <a:defRPr sz="6000" i="0">
                <a:solidFill>
                  <a:schemeClr val="accent4"/>
                </a:solidFill>
                <a:latin typeface="Rockwell Bold"/>
                <a:ea typeface="Rockwell Bold"/>
                <a:cs typeface="Rockwell Bold"/>
                <a:sym typeface="Rockwell Bold"/>
              </a:defRPr>
            </a:pPr>
            <a:r>
              <a:t>2  The Context      </a:t>
            </a:r>
          </a:p>
          <a:p>
            <a:pPr algn="just" defTabSz="457200">
              <a:spcBef>
                <a:spcPts val="5000"/>
              </a:spcBef>
              <a:defRPr sz="6000" i="0">
                <a:latin typeface="Rockwell Bold"/>
                <a:ea typeface="Rockwell Bold"/>
                <a:cs typeface="Rockwell Bold"/>
                <a:sym typeface="Rockwell Bold"/>
              </a:defRPr>
            </a:pPr>
            <a:r>
              <a:t>d)  The Bible Story</a:t>
            </a:r>
          </a:p>
        </p:txBody>
      </p:sp>
      <p:grpSp>
        <p:nvGrpSpPr>
          <p:cNvPr id="631" name="Group"/>
          <p:cNvGrpSpPr/>
          <p:nvPr/>
        </p:nvGrpSpPr>
        <p:grpSpPr>
          <a:xfrm>
            <a:off x="1108411" y="1265994"/>
            <a:ext cx="4777014" cy="1449719"/>
            <a:chOff x="0" y="0"/>
            <a:chExt cx="4777013" cy="1449718"/>
          </a:xfrm>
        </p:grpSpPr>
        <p:sp>
          <p:nvSpPr>
            <p:cNvPr id="629"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630"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626">
                                            <p:bg/>
                                          </p:spTgt>
                                        </p:tgtEl>
                                        <p:attrNameLst>
                                          <p:attrName>style.visibility</p:attrName>
                                        </p:attrNameLst>
                                      </p:cBhvr>
                                      <p:to>
                                        <p:strVal val="visible"/>
                                      </p:to>
                                    </p:set>
                                    <p:animEffect transition="in" filter="wipe(up)">
                                      <p:cBhvr>
                                        <p:cTn id="7" dur="1000"/>
                                        <p:tgtEl>
                                          <p:spTgt spid="626">
                                            <p:bg/>
                                          </p:spTgt>
                                        </p:tgtEl>
                                      </p:cBhvr>
                                    </p:animEffect>
                                  </p:childTnLst>
                                </p:cTn>
                              </p:par>
                              <p:par>
                                <p:cTn id="8" presetID="22" presetClass="entr" presetSubtype="1" fill="hold" grpId="1" nodeType="withEffect">
                                  <p:stCondLst>
                                    <p:cond delay="0"/>
                                  </p:stCondLst>
                                  <p:iterate>
                                    <p:tmAbs val="0"/>
                                  </p:iterate>
                                  <p:childTnLst>
                                    <p:set>
                                      <p:cBhvr>
                                        <p:cTn id="9" fill="hold"/>
                                        <p:tgtEl>
                                          <p:spTgt spid="626">
                                            <p:txEl>
                                              <p:pRg st="0" end="0"/>
                                            </p:txEl>
                                          </p:spTgt>
                                        </p:tgtEl>
                                        <p:attrNameLst>
                                          <p:attrName>style.visibility</p:attrName>
                                        </p:attrNameLst>
                                      </p:cBhvr>
                                      <p:to>
                                        <p:strVal val="visible"/>
                                      </p:to>
                                    </p:set>
                                    <p:animEffect transition="in" filter="wipe(up)">
                                      <p:cBhvr>
                                        <p:cTn id="10" dur="1000"/>
                                        <p:tgtEl>
                                          <p:spTgt spid="6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626">
                                            <p:txEl>
                                              <p:pRg st="1" end="1"/>
                                            </p:txEl>
                                          </p:spTgt>
                                        </p:tgtEl>
                                        <p:attrNameLst>
                                          <p:attrName>style.visibility</p:attrName>
                                        </p:attrNameLst>
                                      </p:cBhvr>
                                      <p:to>
                                        <p:strVal val="visible"/>
                                      </p:to>
                                    </p:set>
                                    <p:animEffect transition="in" filter="wipe(up)">
                                      <p:cBhvr>
                                        <p:cTn id="15" dur="1000"/>
                                        <p:tgtEl>
                                          <p:spTgt spid="6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 grpId="1" build="p" bldLvl="5"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59</a:t>
            </a:fld>
            <a:endParaRPr/>
          </a:p>
        </p:txBody>
      </p:sp>
      <p:pic>
        <p:nvPicPr>
          <p:cNvPr id="63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3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36" name="Bible Story  cont"/>
          <p:cNvSpPr txBox="1"/>
          <p:nvPr/>
        </p:nvSpPr>
        <p:spPr>
          <a:xfrm>
            <a:off x="1660748" y="1202266"/>
            <a:ext cx="5924104"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r>
              <a:t> </a:t>
            </a:r>
          </a:p>
        </p:txBody>
      </p:sp>
      <p:sp>
        <p:nvSpPr>
          <p:cNvPr id="637" name="i)    The introduction of the characters…"/>
          <p:cNvSpPr txBox="1"/>
          <p:nvPr/>
        </p:nvSpPr>
        <p:spPr>
          <a:xfrm>
            <a:off x="2526965" y="6404934"/>
            <a:ext cx="10892160" cy="3615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i="0">
                <a:latin typeface="Avenir Next Regular"/>
                <a:ea typeface="Avenir Next Regular"/>
                <a:cs typeface="Avenir Next Regular"/>
                <a:sym typeface="Avenir Next Regular"/>
              </a:defRPr>
            </a:pPr>
            <a:r>
              <a:t>  i)    The introduction of the characters </a:t>
            </a:r>
            <a:endParaRPr sz="1600">
              <a:latin typeface="Times New Roman"/>
              <a:ea typeface="Times New Roman"/>
              <a:cs typeface="Times New Roman"/>
              <a:sym typeface="Times New Roman"/>
            </a:endParaRPr>
          </a:p>
          <a:p>
            <a:pPr algn="l">
              <a:spcBef>
                <a:spcPts val="400"/>
              </a:spcBef>
              <a:defRPr sz="4800" i="0">
                <a:latin typeface="Avenir Next Regular"/>
                <a:ea typeface="Avenir Next Regular"/>
                <a:cs typeface="Avenir Next Regular"/>
                <a:sym typeface="Avenir Next Regular"/>
              </a:defRPr>
            </a:pPr>
            <a:r>
              <a:rPr sz="1600">
                <a:latin typeface="Times New Roman"/>
                <a:ea typeface="Times New Roman"/>
                <a:cs typeface="Times New Roman"/>
                <a:sym typeface="Times New Roman"/>
              </a:rPr>
              <a:t>   </a:t>
            </a:r>
            <a:r>
              <a:t>ii)    The Problem – separation   </a:t>
            </a:r>
          </a:p>
          <a:p>
            <a:pPr algn="l">
              <a:spcBef>
                <a:spcPts val="400"/>
              </a:spcBef>
              <a:defRPr sz="4800" i="0">
                <a:latin typeface="Avenir Next Regular"/>
                <a:ea typeface="Avenir Next Regular"/>
                <a:cs typeface="Avenir Next Regular"/>
                <a:sym typeface="Avenir Next Regular"/>
              </a:defRPr>
            </a:pPr>
            <a:r>
              <a:t>iii)    The Hope - rescue  </a:t>
            </a:r>
          </a:p>
          <a:p>
            <a:pPr algn="l">
              <a:spcBef>
                <a:spcPts val="400"/>
              </a:spcBef>
              <a:defRPr sz="4800" i="0">
                <a:latin typeface="Avenir Next Regular"/>
                <a:ea typeface="Avenir Next Regular"/>
                <a:cs typeface="Avenir Next Regular"/>
                <a:sym typeface="Avenir Next Regular"/>
              </a:defRPr>
            </a:pPr>
            <a:r>
              <a:t>iv)    The need - reconciliation</a:t>
            </a:r>
          </a:p>
        </p:txBody>
      </p:sp>
      <p:sp>
        <p:nvSpPr>
          <p:cNvPr id="638" name="The story of the Bible is in fact the Love story from which all the ‘classic’ love stories get their pattern - Jane Austen, Mills &amp; Boone, Walt Disney and all!  The plot development in these human love stories mirrors that of the one described in the Bib"/>
          <p:cNvSpPr txBox="1"/>
          <p:nvPr/>
        </p:nvSpPr>
        <p:spPr>
          <a:xfrm>
            <a:off x="2865631" y="2436283"/>
            <a:ext cx="18652737"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800"/>
              </a:spcBef>
              <a:defRPr sz="4800" i="0">
                <a:latin typeface="Avenir Next Regular"/>
                <a:ea typeface="Avenir Next Regular"/>
                <a:cs typeface="Avenir Next Regular"/>
                <a:sym typeface="Avenir Next Regular"/>
              </a:defRPr>
            </a:pPr>
            <a:r>
              <a:t>The story of the Bible is in fact </a:t>
            </a:r>
            <a:r>
              <a:rPr b="1" i="1"/>
              <a:t>the</a:t>
            </a:r>
            <a:r>
              <a:rPr b="1"/>
              <a:t> </a:t>
            </a:r>
            <a:r>
              <a:t>Love story from which all the ‘classic’ love stories get their pattern - Jane Austen, Mills &amp; Boone, Walt Disney and all!  The plot development in these </a:t>
            </a:r>
            <a:r>
              <a:rPr i="1"/>
              <a:t>human</a:t>
            </a:r>
            <a:r>
              <a:t> love stories </a:t>
            </a:r>
            <a:r>
              <a:rPr i="1"/>
              <a:t>mirrors</a:t>
            </a:r>
            <a:r>
              <a:t> that of the one described in the Bible.</a:t>
            </a:r>
          </a:p>
        </p:txBody>
      </p:sp>
      <p:sp>
        <p:nvSpPr>
          <p:cNvPr id="639" name="See how the parallel stories progress on p 14,15  / next 4 slides."/>
          <p:cNvSpPr txBox="1"/>
          <p:nvPr/>
        </p:nvSpPr>
        <p:spPr>
          <a:xfrm>
            <a:off x="4393471" y="10822483"/>
            <a:ext cx="10141154"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800"/>
              </a:spcBef>
              <a:defRPr sz="4800">
                <a:solidFill>
                  <a:schemeClr val="accent5">
                    <a:hueOff val="-444211"/>
                    <a:satOff val="-14915"/>
                    <a:lumOff val="22857"/>
                  </a:schemeClr>
                </a:solidFill>
                <a:latin typeface="Avenir Next Regular"/>
                <a:ea typeface="Avenir Next Regular"/>
                <a:cs typeface="Avenir Next Regular"/>
                <a:sym typeface="Avenir Next Regular"/>
              </a:defRPr>
            </a:lvl1pPr>
          </a:lstStyle>
          <a:p>
            <a:r>
              <a:t>See how the parallel stories progress on p 14,15  / next 4 slides.</a:t>
            </a:r>
          </a:p>
        </p:txBody>
      </p:sp>
      <p:sp>
        <p:nvSpPr>
          <p:cNvPr id="640" name="v)    The emotions - extreme!…"/>
          <p:cNvSpPr txBox="1"/>
          <p:nvPr/>
        </p:nvSpPr>
        <p:spPr>
          <a:xfrm>
            <a:off x="13762231" y="6327903"/>
            <a:ext cx="9090884" cy="4504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i="0">
                <a:latin typeface="Avenir Next Regular"/>
                <a:ea typeface="Avenir Next Regular"/>
                <a:cs typeface="Avenir Next Regular"/>
                <a:sym typeface="Avenir Next Regular"/>
              </a:defRPr>
            </a:pPr>
            <a:r>
              <a:t>   v)    The emotions - extreme!</a:t>
            </a:r>
          </a:p>
          <a:p>
            <a:pPr algn="l">
              <a:spcBef>
                <a:spcPts val="400"/>
              </a:spcBef>
              <a:defRPr sz="4800" i="0">
                <a:latin typeface="Avenir Next Regular"/>
                <a:ea typeface="Avenir Next Regular"/>
                <a:cs typeface="Avenir Next Regular"/>
                <a:sym typeface="Avenir Next Regular"/>
              </a:defRPr>
            </a:pPr>
            <a:r>
              <a:t>  vi)</a:t>
            </a:r>
            <a:r>
              <a:rPr sz="4300"/>
              <a:t>     </a:t>
            </a:r>
            <a:r>
              <a:t>The Attempts - thwarted </a:t>
            </a:r>
            <a:endParaRPr sz="1600">
              <a:latin typeface="Times New Roman"/>
              <a:ea typeface="Times New Roman"/>
              <a:cs typeface="Times New Roman"/>
              <a:sym typeface="Times New Roman"/>
            </a:endParaRPr>
          </a:p>
          <a:p>
            <a:pPr algn="l">
              <a:spcBef>
                <a:spcPts val="400"/>
              </a:spcBef>
              <a:defRPr sz="4800" i="0">
                <a:latin typeface="Avenir Next Regular"/>
                <a:ea typeface="Avenir Next Regular"/>
                <a:cs typeface="Avenir Next Regular"/>
                <a:sym typeface="Avenir Next Regular"/>
              </a:defRPr>
            </a:pPr>
            <a:r>
              <a:rPr sz="1600">
                <a:latin typeface="Times New Roman"/>
                <a:ea typeface="Times New Roman"/>
                <a:cs typeface="Times New Roman"/>
                <a:sym typeface="Times New Roman"/>
              </a:rPr>
              <a:t>  </a:t>
            </a:r>
            <a:r>
              <a:t>vii)</a:t>
            </a:r>
            <a:r>
              <a:rPr sz="4200"/>
              <a:t>      </a:t>
            </a:r>
            <a:r>
              <a:t>The Solution – surprising   </a:t>
            </a:r>
          </a:p>
          <a:p>
            <a:pPr algn="l">
              <a:spcBef>
                <a:spcPts val="400"/>
              </a:spcBef>
              <a:defRPr sz="4800" i="0">
                <a:latin typeface="Avenir Next Regular"/>
                <a:ea typeface="Avenir Next Regular"/>
                <a:cs typeface="Avenir Next Regular"/>
                <a:sym typeface="Avenir Next Regular"/>
              </a:defRPr>
            </a:pPr>
            <a:r>
              <a:t>viii)     The Resolution - effective  </a:t>
            </a:r>
          </a:p>
          <a:p>
            <a:pPr algn="l">
              <a:spcBef>
                <a:spcPts val="400"/>
              </a:spcBef>
              <a:defRPr sz="4800" i="0">
                <a:latin typeface="Avenir Next Regular"/>
                <a:ea typeface="Avenir Next Regular"/>
                <a:cs typeface="Avenir Next Regular"/>
                <a:sym typeface="Avenir Next Regular"/>
              </a:defRPr>
            </a:pPr>
            <a:r>
              <a:t>  ix)     The Finish - marriage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637">
                                            <p:bg/>
                                          </p:spTgt>
                                        </p:tgtEl>
                                        <p:attrNameLst>
                                          <p:attrName>style.visibility</p:attrName>
                                        </p:attrNameLst>
                                      </p:cBhvr>
                                      <p:to>
                                        <p:strVal val="visible"/>
                                      </p:to>
                                    </p:set>
                                    <p:animEffect transition="in" filter="wipe(up)">
                                      <p:cBhvr>
                                        <p:cTn id="7" dur="1000"/>
                                        <p:tgtEl>
                                          <p:spTgt spid="637">
                                            <p:bg/>
                                          </p:spTgt>
                                        </p:tgtEl>
                                      </p:cBhvr>
                                    </p:animEffect>
                                  </p:childTnLst>
                                </p:cTn>
                              </p:par>
                              <p:par>
                                <p:cTn id="8" presetID="22" presetClass="entr" presetSubtype="1" fill="hold" grpId="1" nodeType="withEffect">
                                  <p:stCondLst>
                                    <p:cond delay="0"/>
                                  </p:stCondLst>
                                  <p:iterate>
                                    <p:tmAbs val="0"/>
                                  </p:iterate>
                                  <p:childTnLst>
                                    <p:set>
                                      <p:cBhvr>
                                        <p:cTn id="9" fill="hold"/>
                                        <p:tgtEl>
                                          <p:spTgt spid="637">
                                            <p:txEl>
                                              <p:pRg st="0" end="0"/>
                                            </p:txEl>
                                          </p:spTgt>
                                        </p:tgtEl>
                                        <p:attrNameLst>
                                          <p:attrName>style.visibility</p:attrName>
                                        </p:attrNameLst>
                                      </p:cBhvr>
                                      <p:to>
                                        <p:strVal val="visible"/>
                                      </p:to>
                                    </p:set>
                                    <p:animEffect transition="in" filter="wipe(up)">
                                      <p:cBhvr>
                                        <p:cTn id="10" dur="1000"/>
                                        <p:tgtEl>
                                          <p:spTgt spid="63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637">
                                            <p:txEl>
                                              <p:pRg st="1" end="1"/>
                                            </p:txEl>
                                          </p:spTgt>
                                        </p:tgtEl>
                                        <p:attrNameLst>
                                          <p:attrName>style.visibility</p:attrName>
                                        </p:attrNameLst>
                                      </p:cBhvr>
                                      <p:to>
                                        <p:strVal val="visible"/>
                                      </p:to>
                                    </p:set>
                                    <p:animEffect transition="in" filter="wipe(up)">
                                      <p:cBhvr>
                                        <p:cTn id="15" dur="1000"/>
                                        <p:tgtEl>
                                          <p:spTgt spid="63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637">
                                            <p:txEl>
                                              <p:pRg st="2" end="2"/>
                                            </p:txEl>
                                          </p:spTgt>
                                        </p:tgtEl>
                                        <p:attrNameLst>
                                          <p:attrName>style.visibility</p:attrName>
                                        </p:attrNameLst>
                                      </p:cBhvr>
                                      <p:to>
                                        <p:strVal val="visible"/>
                                      </p:to>
                                    </p:set>
                                    <p:animEffect transition="in" filter="wipe(up)">
                                      <p:cBhvr>
                                        <p:cTn id="20" dur="1000"/>
                                        <p:tgtEl>
                                          <p:spTgt spid="63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1" nodeType="clickEffect">
                                  <p:stCondLst>
                                    <p:cond delay="0"/>
                                  </p:stCondLst>
                                  <p:iterate>
                                    <p:tmAbs val="0"/>
                                  </p:iterate>
                                  <p:childTnLst>
                                    <p:set>
                                      <p:cBhvr>
                                        <p:cTn id="24" fill="hold"/>
                                        <p:tgtEl>
                                          <p:spTgt spid="637">
                                            <p:txEl>
                                              <p:pRg st="3" end="3"/>
                                            </p:txEl>
                                          </p:spTgt>
                                        </p:tgtEl>
                                        <p:attrNameLst>
                                          <p:attrName>style.visibility</p:attrName>
                                        </p:attrNameLst>
                                      </p:cBhvr>
                                      <p:to>
                                        <p:strVal val="visible"/>
                                      </p:to>
                                    </p:set>
                                    <p:animEffect transition="in" filter="wipe(up)">
                                      <p:cBhvr>
                                        <p:cTn id="25" dur="1000"/>
                                        <p:tgtEl>
                                          <p:spTgt spid="63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2" nodeType="clickEffect">
                                  <p:stCondLst>
                                    <p:cond delay="0"/>
                                  </p:stCondLst>
                                  <p:iterate>
                                    <p:tmAbs val="0"/>
                                  </p:iterate>
                                  <p:childTnLst>
                                    <p:set>
                                      <p:cBhvr>
                                        <p:cTn id="29" fill="hold"/>
                                        <p:tgtEl>
                                          <p:spTgt spid="640">
                                            <p:bg/>
                                          </p:spTgt>
                                        </p:tgtEl>
                                        <p:attrNameLst>
                                          <p:attrName>style.visibility</p:attrName>
                                        </p:attrNameLst>
                                      </p:cBhvr>
                                      <p:to>
                                        <p:strVal val="visible"/>
                                      </p:to>
                                    </p:set>
                                    <p:animEffect transition="in" filter="wipe(up)">
                                      <p:cBhvr>
                                        <p:cTn id="30" dur="1000"/>
                                        <p:tgtEl>
                                          <p:spTgt spid="640">
                                            <p:bg/>
                                          </p:spTgt>
                                        </p:tgtEl>
                                      </p:cBhvr>
                                    </p:animEffect>
                                  </p:childTnLst>
                                </p:cTn>
                              </p:par>
                              <p:par>
                                <p:cTn id="31" presetID="22" presetClass="entr" presetSubtype="1" fill="hold" grpId="2" nodeType="withEffect">
                                  <p:stCondLst>
                                    <p:cond delay="0"/>
                                  </p:stCondLst>
                                  <p:iterate>
                                    <p:tmAbs val="0"/>
                                  </p:iterate>
                                  <p:childTnLst>
                                    <p:set>
                                      <p:cBhvr>
                                        <p:cTn id="32" fill="hold"/>
                                        <p:tgtEl>
                                          <p:spTgt spid="640">
                                            <p:txEl>
                                              <p:pRg st="0" end="0"/>
                                            </p:txEl>
                                          </p:spTgt>
                                        </p:tgtEl>
                                        <p:attrNameLst>
                                          <p:attrName>style.visibility</p:attrName>
                                        </p:attrNameLst>
                                      </p:cBhvr>
                                      <p:to>
                                        <p:strVal val="visible"/>
                                      </p:to>
                                    </p:set>
                                    <p:animEffect transition="in" filter="wipe(up)">
                                      <p:cBhvr>
                                        <p:cTn id="33" dur="1000"/>
                                        <p:tgtEl>
                                          <p:spTgt spid="640">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2" nodeType="clickEffect">
                                  <p:stCondLst>
                                    <p:cond delay="0"/>
                                  </p:stCondLst>
                                  <p:iterate>
                                    <p:tmAbs val="0"/>
                                  </p:iterate>
                                  <p:childTnLst>
                                    <p:set>
                                      <p:cBhvr>
                                        <p:cTn id="37" fill="hold"/>
                                        <p:tgtEl>
                                          <p:spTgt spid="640">
                                            <p:txEl>
                                              <p:pRg st="1" end="1"/>
                                            </p:txEl>
                                          </p:spTgt>
                                        </p:tgtEl>
                                        <p:attrNameLst>
                                          <p:attrName>style.visibility</p:attrName>
                                        </p:attrNameLst>
                                      </p:cBhvr>
                                      <p:to>
                                        <p:strVal val="visible"/>
                                      </p:to>
                                    </p:set>
                                    <p:animEffect transition="in" filter="wipe(up)">
                                      <p:cBhvr>
                                        <p:cTn id="38" dur="1000"/>
                                        <p:tgtEl>
                                          <p:spTgt spid="640">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2" nodeType="clickEffect">
                                  <p:stCondLst>
                                    <p:cond delay="0"/>
                                  </p:stCondLst>
                                  <p:iterate>
                                    <p:tmAbs val="0"/>
                                  </p:iterate>
                                  <p:childTnLst>
                                    <p:set>
                                      <p:cBhvr>
                                        <p:cTn id="42" fill="hold"/>
                                        <p:tgtEl>
                                          <p:spTgt spid="640">
                                            <p:txEl>
                                              <p:pRg st="2" end="2"/>
                                            </p:txEl>
                                          </p:spTgt>
                                        </p:tgtEl>
                                        <p:attrNameLst>
                                          <p:attrName>style.visibility</p:attrName>
                                        </p:attrNameLst>
                                      </p:cBhvr>
                                      <p:to>
                                        <p:strVal val="visible"/>
                                      </p:to>
                                    </p:set>
                                    <p:animEffect transition="in" filter="wipe(up)">
                                      <p:cBhvr>
                                        <p:cTn id="43" dur="1000"/>
                                        <p:tgtEl>
                                          <p:spTgt spid="640">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2" nodeType="clickEffect">
                                  <p:stCondLst>
                                    <p:cond delay="0"/>
                                  </p:stCondLst>
                                  <p:iterate>
                                    <p:tmAbs val="0"/>
                                  </p:iterate>
                                  <p:childTnLst>
                                    <p:set>
                                      <p:cBhvr>
                                        <p:cTn id="47" fill="hold"/>
                                        <p:tgtEl>
                                          <p:spTgt spid="640">
                                            <p:txEl>
                                              <p:pRg st="3" end="3"/>
                                            </p:txEl>
                                          </p:spTgt>
                                        </p:tgtEl>
                                        <p:attrNameLst>
                                          <p:attrName>style.visibility</p:attrName>
                                        </p:attrNameLst>
                                      </p:cBhvr>
                                      <p:to>
                                        <p:strVal val="visible"/>
                                      </p:to>
                                    </p:set>
                                    <p:animEffect transition="in" filter="wipe(up)">
                                      <p:cBhvr>
                                        <p:cTn id="48" dur="1000"/>
                                        <p:tgtEl>
                                          <p:spTgt spid="640">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2" nodeType="clickEffect">
                                  <p:stCondLst>
                                    <p:cond delay="0"/>
                                  </p:stCondLst>
                                  <p:iterate>
                                    <p:tmAbs val="0"/>
                                  </p:iterate>
                                  <p:childTnLst>
                                    <p:set>
                                      <p:cBhvr>
                                        <p:cTn id="52" fill="hold"/>
                                        <p:tgtEl>
                                          <p:spTgt spid="640">
                                            <p:txEl>
                                              <p:pRg st="4" end="4"/>
                                            </p:txEl>
                                          </p:spTgt>
                                        </p:tgtEl>
                                        <p:attrNameLst>
                                          <p:attrName>style.visibility</p:attrName>
                                        </p:attrNameLst>
                                      </p:cBhvr>
                                      <p:to>
                                        <p:strVal val="visible"/>
                                      </p:to>
                                    </p:set>
                                    <p:animEffect transition="in" filter="wipe(up)">
                                      <p:cBhvr>
                                        <p:cTn id="53" dur="1000"/>
                                        <p:tgtEl>
                                          <p:spTgt spid="640">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3" nodeType="clickEffect">
                                  <p:stCondLst>
                                    <p:cond delay="0"/>
                                  </p:stCondLst>
                                  <p:iterate>
                                    <p:tmAbs val="0"/>
                                  </p:iterate>
                                  <p:childTnLst>
                                    <p:set>
                                      <p:cBhvr>
                                        <p:cTn id="57" fill="hold"/>
                                        <p:tgtEl>
                                          <p:spTgt spid="639"/>
                                        </p:tgtEl>
                                        <p:attrNameLst>
                                          <p:attrName>style.visibility</p:attrName>
                                        </p:attrNameLst>
                                      </p:cBhvr>
                                      <p:to>
                                        <p:strVal val="visible"/>
                                      </p:to>
                                    </p:set>
                                    <p:animEffect transition="in" filter="wipe(left)">
                                      <p:cBhvr>
                                        <p:cTn id="58" dur="1000"/>
                                        <p:tgtEl>
                                          <p:spTgt spid="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 grpId="1" build="p" bldLvl="5" animBg="1" advAuto="0"/>
      <p:bldP spid="639" grpId="3" animBg="1" advAuto="0"/>
      <p:bldP spid="640" grpId="2" build="p" bldLvl="5"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60</a:t>
            </a:fld>
            <a:endParaRPr/>
          </a:p>
        </p:txBody>
      </p:sp>
      <p:pic>
        <p:nvPicPr>
          <p:cNvPr id="64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4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45" name="Bible Story  cont"/>
          <p:cNvSpPr txBox="1"/>
          <p:nvPr/>
        </p:nvSpPr>
        <p:spPr>
          <a:xfrm>
            <a:off x="1770835" y="1198033"/>
            <a:ext cx="571239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646" name="The lovers are introduced.  All is well.   What can go wrong?…"/>
          <p:cNvSpPr txBox="1"/>
          <p:nvPr/>
        </p:nvSpPr>
        <p:spPr>
          <a:xfrm>
            <a:off x="4488122" y="3561291"/>
            <a:ext cx="17853395" cy="2626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900"/>
              </a:spcBef>
              <a:defRPr sz="4800" i="0">
                <a:latin typeface="Avenir Next Regular"/>
                <a:ea typeface="Avenir Next Regular"/>
                <a:cs typeface="Avenir Next Regular"/>
                <a:sym typeface="Avenir Next Regular"/>
              </a:defRPr>
            </a:pPr>
            <a:r>
              <a:rPr dirty="0"/>
              <a:t>The lovers are introduced.  All is well.   What can go wrong?</a:t>
            </a:r>
          </a:p>
          <a:p>
            <a:pPr algn="l">
              <a:spcBef>
                <a:spcPts val="2400"/>
              </a:spcBef>
              <a:defRPr sz="4800" i="0">
                <a:latin typeface="Avenir Next Regular"/>
                <a:ea typeface="Avenir Next Regular"/>
                <a:cs typeface="Avenir Next Regular"/>
                <a:sym typeface="Avenir Next Regular"/>
              </a:defRPr>
            </a:pPr>
            <a:r>
              <a:rPr i="1" dirty="0"/>
              <a:t>God created man (male and female) in His own image and they are happy together in the Garden of Eden.</a:t>
            </a:r>
            <a:r>
              <a:rPr dirty="0"/>
              <a:t>                </a:t>
            </a:r>
            <a:r>
              <a:rPr sz="3600" i="1" dirty="0">
                <a:latin typeface="Helvetica"/>
                <a:ea typeface="Helvetica"/>
                <a:cs typeface="Helvetica"/>
                <a:sym typeface="Helvetica"/>
              </a:rPr>
              <a:t> </a:t>
            </a:r>
            <a:r>
              <a:rPr sz="3600" b="1" i="1" dirty="0">
                <a:latin typeface="Helvetica"/>
                <a:ea typeface="Helvetica"/>
                <a:cs typeface="Helvetica"/>
                <a:sym typeface="Helvetica"/>
              </a:rPr>
              <a:t>(</a:t>
            </a:r>
            <a:r>
              <a:rPr sz="4000" b="1" i="1" dirty="0">
                <a:latin typeface="Helvetica"/>
                <a:ea typeface="Helvetica"/>
                <a:cs typeface="Helvetica"/>
                <a:sym typeface="Helvetica"/>
              </a:rPr>
              <a:t>Genesis 1,2)</a:t>
            </a:r>
          </a:p>
        </p:txBody>
      </p:sp>
      <p:sp>
        <p:nvSpPr>
          <p:cNvPr id="647" name="Bible:"/>
          <p:cNvSpPr txBox="1"/>
          <p:nvPr/>
        </p:nvSpPr>
        <p:spPr>
          <a:xfrm>
            <a:off x="2023015" y="4514881"/>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48" name="Human:"/>
          <p:cNvSpPr txBox="1"/>
          <p:nvPr/>
        </p:nvSpPr>
        <p:spPr>
          <a:xfrm>
            <a:off x="1529036" y="7824893"/>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rPr dirty="0"/>
              <a:t>   Human: </a:t>
            </a:r>
          </a:p>
        </p:txBody>
      </p:sp>
      <p:sp>
        <p:nvSpPr>
          <p:cNvPr id="649" name="Human:"/>
          <p:cNvSpPr txBox="1"/>
          <p:nvPr/>
        </p:nvSpPr>
        <p:spPr>
          <a:xfrm>
            <a:off x="1529036" y="3501028"/>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a:t>
            </a:r>
            <a:r>
              <a:t>Human</a:t>
            </a:r>
            <a:r>
              <a:rPr i="1"/>
              <a:t>:</a:t>
            </a:r>
            <a:r>
              <a:t> </a:t>
            </a:r>
          </a:p>
        </p:txBody>
      </p:sp>
      <p:sp>
        <p:nvSpPr>
          <p:cNvPr id="650" name="Bible:"/>
          <p:cNvSpPr txBox="1"/>
          <p:nvPr/>
        </p:nvSpPr>
        <p:spPr>
          <a:xfrm>
            <a:off x="2197903" y="9583615"/>
            <a:ext cx="2318614"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dirty="0"/>
              <a:t>   Bible:</a:t>
            </a:r>
            <a:r>
              <a:rPr dirty="0"/>
              <a:t> </a:t>
            </a:r>
          </a:p>
        </p:txBody>
      </p:sp>
      <p:sp>
        <p:nvSpPr>
          <p:cNvPr id="651" name="ii)  The Problem – separation…"/>
          <p:cNvSpPr txBox="1"/>
          <p:nvPr/>
        </p:nvSpPr>
        <p:spPr>
          <a:xfrm>
            <a:off x="4615075" y="6711949"/>
            <a:ext cx="17692518" cy="462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ii)  The Problem – separation </a:t>
            </a:r>
          </a:p>
          <a:p>
            <a:pPr algn="l">
              <a:spcBef>
                <a:spcPts val="1300"/>
              </a:spcBef>
              <a:defRPr sz="4800" i="0">
                <a:latin typeface="Avenir Next Regular"/>
                <a:ea typeface="Avenir Next Regular"/>
                <a:cs typeface="Avenir Next Regular"/>
                <a:sym typeface="Avenir Next Regular"/>
              </a:defRPr>
            </a:pPr>
            <a:r>
              <a:rPr dirty="0"/>
              <a:t>The path of true love seldom runs smooth! There’s an obstacle: a ‘baddy’ threatens to separate the lovers forever. </a:t>
            </a:r>
          </a:p>
          <a:p>
            <a:pPr algn="l">
              <a:spcBef>
                <a:spcPts val="1300"/>
              </a:spcBef>
              <a:defRPr sz="4800" i="0">
                <a:latin typeface="Avenir Next Regular"/>
                <a:ea typeface="Avenir Next Regular"/>
                <a:cs typeface="Avenir Next Regular"/>
                <a:sym typeface="Avenir Next Regular"/>
              </a:defRPr>
            </a:pPr>
            <a:r>
              <a:rPr i="1" dirty="0"/>
              <a:t>The Devil tempts man to sin. This sin is a barrier that separates mankind from God.  Death results.</a:t>
            </a:r>
            <a:r>
              <a:rPr dirty="0"/>
              <a:t>                                  </a:t>
            </a:r>
            <a:r>
              <a:rPr i="1" dirty="0"/>
              <a:t> </a:t>
            </a:r>
            <a:r>
              <a:rPr sz="4000" b="1" i="1" dirty="0">
                <a:latin typeface="Helvetica"/>
                <a:ea typeface="Helvetica"/>
                <a:cs typeface="Helvetica"/>
                <a:sym typeface="Helvetica"/>
              </a:rPr>
              <a:t>(Genesis 3)</a:t>
            </a:r>
          </a:p>
        </p:txBody>
      </p:sp>
      <p:sp>
        <p:nvSpPr>
          <p:cNvPr id="652" name="i)  The introduction of the characters"/>
          <p:cNvSpPr txBox="1"/>
          <p:nvPr/>
        </p:nvSpPr>
        <p:spPr>
          <a:xfrm>
            <a:off x="4415180" y="2476499"/>
            <a:ext cx="10600640"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u="none"/>
              <a:t>  </a:t>
            </a:r>
            <a:r>
              <a:t>i)  The introduction of the characters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646">
                                            <p:bg/>
                                          </p:spTgt>
                                        </p:tgtEl>
                                        <p:attrNameLst>
                                          <p:attrName>style.visibility</p:attrName>
                                        </p:attrNameLst>
                                      </p:cBhvr>
                                      <p:to>
                                        <p:strVal val="visible"/>
                                      </p:to>
                                    </p:set>
                                    <p:animEffect transition="in" filter="wipe(up)">
                                      <p:cBhvr>
                                        <p:cTn id="7" dur="1000"/>
                                        <p:tgtEl>
                                          <p:spTgt spid="646">
                                            <p:bg/>
                                          </p:spTgt>
                                        </p:tgtEl>
                                      </p:cBhvr>
                                    </p:animEffect>
                                  </p:childTnLst>
                                </p:cTn>
                              </p:par>
                              <p:par>
                                <p:cTn id="8" presetID="22" presetClass="entr" presetSubtype="1" fill="hold" grpId="1" nodeType="withEffect">
                                  <p:stCondLst>
                                    <p:cond delay="0"/>
                                  </p:stCondLst>
                                  <p:iterate>
                                    <p:tmAbs val="0"/>
                                  </p:iterate>
                                  <p:childTnLst>
                                    <p:set>
                                      <p:cBhvr>
                                        <p:cTn id="9" fill="hold"/>
                                        <p:tgtEl>
                                          <p:spTgt spid="646">
                                            <p:txEl>
                                              <p:pRg st="0" end="0"/>
                                            </p:txEl>
                                          </p:spTgt>
                                        </p:tgtEl>
                                        <p:attrNameLst>
                                          <p:attrName>style.visibility</p:attrName>
                                        </p:attrNameLst>
                                      </p:cBhvr>
                                      <p:to>
                                        <p:strVal val="visible"/>
                                      </p:to>
                                    </p:set>
                                    <p:animEffect transition="in" filter="wipe(up)">
                                      <p:cBhvr>
                                        <p:cTn id="10" dur="1000"/>
                                        <p:tgtEl>
                                          <p:spTgt spid="64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646">
                                            <p:txEl>
                                              <p:pRg st="1" end="1"/>
                                            </p:txEl>
                                          </p:spTgt>
                                        </p:tgtEl>
                                        <p:attrNameLst>
                                          <p:attrName>style.visibility</p:attrName>
                                        </p:attrNameLst>
                                      </p:cBhvr>
                                      <p:to>
                                        <p:strVal val="visible"/>
                                      </p:to>
                                    </p:set>
                                    <p:animEffect transition="in" filter="wipe(up)">
                                      <p:cBhvr>
                                        <p:cTn id="15" dur="1000"/>
                                        <p:tgtEl>
                                          <p:spTgt spid="64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2" nodeType="clickEffect">
                                  <p:stCondLst>
                                    <p:cond delay="0"/>
                                  </p:stCondLst>
                                  <p:iterate>
                                    <p:tmAbs val="0"/>
                                  </p:iterate>
                                  <p:childTnLst>
                                    <p:set>
                                      <p:cBhvr>
                                        <p:cTn id="19" fill="hold"/>
                                        <p:tgtEl>
                                          <p:spTgt spid="651">
                                            <p:bg/>
                                          </p:spTgt>
                                        </p:tgtEl>
                                        <p:attrNameLst>
                                          <p:attrName>style.visibility</p:attrName>
                                        </p:attrNameLst>
                                      </p:cBhvr>
                                      <p:to>
                                        <p:strVal val="visible"/>
                                      </p:to>
                                    </p:set>
                                    <p:animEffect transition="in" filter="wipe(up)">
                                      <p:cBhvr>
                                        <p:cTn id="20" dur="1000"/>
                                        <p:tgtEl>
                                          <p:spTgt spid="651">
                                            <p:bg/>
                                          </p:spTgt>
                                        </p:tgtEl>
                                      </p:cBhvr>
                                    </p:animEffect>
                                  </p:childTnLst>
                                </p:cTn>
                              </p:par>
                              <p:par>
                                <p:cTn id="21" presetID="22" presetClass="entr" presetSubtype="1" fill="hold" grpId="2" nodeType="withEffect">
                                  <p:stCondLst>
                                    <p:cond delay="0"/>
                                  </p:stCondLst>
                                  <p:iterate>
                                    <p:tmAbs val="0"/>
                                  </p:iterate>
                                  <p:childTnLst>
                                    <p:set>
                                      <p:cBhvr>
                                        <p:cTn id="22" fill="hold"/>
                                        <p:tgtEl>
                                          <p:spTgt spid="651">
                                            <p:txEl>
                                              <p:pRg st="0" end="0"/>
                                            </p:txEl>
                                          </p:spTgt>
                                        </p:tgtEl>
                                        <p:attrNameLst>
                                          <p:attrName>style.visibility</p:attrName>
                                        </p:attrNameLst>
                                      </p:cBhvr>
                                      <p:to>
                                        <p:strVal val="visible"/>
                                      </p:to>
                                    </p:set>
                                    <p:animEffect transition="in" filter="wipe(up)">
                                      <p:cBhvr>
                                        <p:cTn id="23" dur="1000"/>
                                        <p:tgtEl>
                                          <p:spTgt spid="651">
                                            <p:txEl>
                                              <p:pRg st="0" end="0"/>
                                            </p:txEl>
                                          </p:spTgt>
                                        </p:tgtEl>
                                      </p:cBhvr>
                                    </p:animEffect>
                                  </p:childTnLst>
                                </p:cTn>
                              </p:par>
                            </p:childTnLst>
                          </p:cTn>
                        </p:par>
                        <p:par>
                          <p:cTn id="24" fill="hold">
                            <p:stCondLst>
                              <p:cond delay="1000"/>
                            </p:stCondLst>
                            <p:childTnLst>
                              <p:par>
                                <p:cTn id="25" presetID="22" presetClass="entr" presetSubtype="1" fill="hold" grpId="2" nodeType="afterEffect">
                                  <p:stCondLst>
                                    <p:cond delay="0"/>
                                  </p:stCondLst>
                                  <p:iterate>
                                    <p:tmAbs val="0"/>
                                  </p:iterate>
                                  <p:childTnLst>
                                    <p:set>
                                      <p:cBhvr>
                                        <p:cTn id="26" fill="hold"/>
                                        <p:tgtEl>
                                          <p:spTgt spid="651">
                                            <p:txEl>
                                              <p:pRg st="1" end="1"/>
                                            </p:txEl>
                                          </p:spTgt>
                                        </p:tgtEl>
                                        <p:attrNameLst>
                                          <p:attrName>style.visibility</p:attrName>
                                        </p:attrNameLst>
                                      </p:cBhvr>
                                      <p:to>
                                        <p:strVal val="visible"/>
                                      </p:to>
                                    </p:set>
                                    <p:animEffect transition="in" filter="wipe(up)">
                                      <p:cBhvr>
                                        <p:cTn id="27" dur="1000"/>
                                        <p:tgtEl>
                                          <p:spTgt spid="65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2" nodeType="clickEffect">
                                  <p:stCondLst>
                                    <p:cond delay="0"/>
                                  </p:stCondLst>
                                  <p:iterate>
                                    <p:tmAbs val="0"/>
                                  </p:iterate>
                                  <p:childTnLst>
                                    <p:set>
                                      <p:cBhvr>
                                        <p:cTn id="31" fill="hold"/>
                                        <p:tgtEl>
                                          <p:spTgt spid="651">
                                            <p:txEl>
                                              <p:pRg st="2" end="2"/>
                                            </p:txEl>
                                          </p:spTgt>
                                        </p:tgtEl>
                                        <p:attrNameLst>
                                          <p:attrName>style.visibility</p:attrName>
                                        </p:attrNameLst>
                                      </p:cBhvr>
                                      <p:to>
                                        <p:strVal val="visible"/>
                                      </p:to>
                                    </p:set>
                                    <p:animEffect transition="in" filter="wipe(up)">
                                      <p:cBhvr>
                                        <p:cTn id="32" dur="1000"/>
                                        <p:tgtEl>
                                          <p:spTgt spid="6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 grpId="1" build="p" bldLvl="5" animBg="1" advAuto="0"/>
      <p:bldP spid="651" grpId="2" build="p" bldLvl="5"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61</a:t>
            </a:fld>
            <a:endParaRPr/>
          </a:p>
        </p:txBody>
      </p:sp>
      <p:pic>
        <p:nvPicPr>
          <p:cNvPr id="655"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56"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57" name="Bible Story  cont"/>
          <p:cNvSpPr txBox="1"/>
          <p:nvPr/>
        </p:nvSpPr>
        <p:spPr>
          <a:xfrm>
            <a:off x="1775068" y="1185333"/>
            <a:ext cx="571239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658" name="iii)  The Hope – rescue…"/>
          <p:cNvSpPr txBox="1"/>
          <p:nvPr/>
        </p:nvSpPr>
        <p:spPr>
          <a:xfrm>
            <a:off x="4589722" y="2531367"/>
            <a:ext cx="17946425" cy="44114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iii)  The Hope – rescue</a:t>
            </a:r>
          </a:p>
          <a:p>
            <a:pPr algn="l">
              <a:spcBef>
                <a:spcPts val="1200"/>
              </a:spcBef>
              <a:defRPr sz="4800" i="0">
                <a:latin typeface="Avenir Next Regular"/>
                <a:ea typeface="Avenir Next Regular"/>
                <a:cs typeface="Avenir Next Regular"/>
                <a:sym typeface="Avenir Next Regular"/>
              </a:defRPr>
            </a:pPr>
            <a:r>
              <a:rPr dirty="0"/>
              <a:t>One day, somehow, someone will bring the lovers together.</a:t>
            </a:r>
          </a:p>
          <a:p>
            <a:pPr algn="l">
              <a:spcBef>
                <a:spcPts val="3000"/>
              </a:spcBef>
              <a:defRPr sz="4800" i="0">
                <a:latin typeface="Avenir Next Regular"/>
                <a:ea typeface="Avenir Next Regular"/>
                <a:cs typeface="Avenir Next Regular"/>
                <a:sym typeface="Avenir Next Regular"/>
              </a:defRPr>
            </a:pPr>
            <a:r>
              <a:rPr i="1" dirty="0"/>
              <a:t>God calls an individual, promises and preserves a nation (Abraham, Isaac et al.) from whom would come the rescuer.</a:t>
            </a:r>
            <a:r>
              <a:rPr dirty="0"/>
              <a:t> </a:t>
            </a:r>
          </a:p>
          <a:p>
            <a:pPr algn="l">
              <a:spcBef>
                <a:spcPts val="600"/>
              </a:spcBef>
              <a:defRPr sz="4800" i="0">
                <a:latin typeface="Avenir Next Regular"/>
                <a:ea typeface="Avenir Next Regular"/>
                <a:cs typeface="Avenir Next Regular"/>
                <a:sym typeface="Avenir Next Regular"/>
              </a:defRPr>
            </a:pPr>
            <a:r>
              <a:rPr dirty="0"/>
              <a:t>                                                                 </a:t>
            </a:r>
            <a:r>
              <a:rPr sz="4000" b="1" i="1" dirty="0">
                <a:latin typeface="Helvetica"/>
                <a:ea typeface="Helvetica"/>
                <a:cs typeface="Helvetica"/>
                <a:sym typeface="Helvetica"/>
              </a:rPr>
              <a:t>(Genesis 12-50, Exodus, Joshua)</a:t>
            </a:r>
          </a:p>
        </p:txBody>
      </p:sp>
      <p:sp>
        <p:nvSpPr>
          <p:cNvPr id="659" name="Bible:"/>
          <p:cNvSpPr txBox="1"/>
          <p:nvPr/>
        </p:nvSpPr>
        <p:spPr>
          <a:xfrm>
            <a:off x="2031482" y="4500487"/>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60" name="Human:"/>
          <p:cNvSpPr txBox="1"/>
          <p:nvPr/>
        </p:nvSpPr>
        <p:spPr>
          <a:xfrm>
            <a:off x="1575603" y="8076352"/>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61" name="Human:"/>
          <p:cNvSpPr txBox="1"/>
          <p:nvPr/>
        </p:nvSpPr>
        <p:spPr>
          <a:xfrm>
            <a:off x="1512103" y="3337983"/>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62" name="Bible:"/>
          <p:cNvSpPr txBox="1"/>
          <p:nvPr/>
        </p:nvSpPr>
        <p:spPr>
          <a:xfrm>
            <a:off x="2069582" y="9913619"/>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63" name="iv)  The Need - reconciliation…"/>
          <p:cNvSpPr txBox="1"/>
          <p:nvPr/>
        </p:nvSpPr>
        <p:spPr>
          <a:xfrm>
            <a:off x="4516457" y="7262252"/>
            <a:ext cx="18092954" cy="49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iv)  The Need - reconciliation</a:t>
            </a:r>
          </a:p>
          <a:p>
            <a:pPr algn="l">
              <a:spcBef>
                <a:spcPts val="1200"/>
              </a:spcBef>
              <a:defRPr sz="4800" i="0">
                <a:latin typeface="Avenir Next Regular"/>
                <a:ea typeface="Avenir Next Regular"/>
                <a:cs typeface="Avenir Next Regular"/>
                <a:sym typeface="Avenir Next Regular"/>
              </a:defRPr>
            </a:pPr>
            <a:r>
              <a:rPr dirty="0"/>
              <a:t>A means is presented which could enable the lovers to come together again. </a:t>
            </a:r>
          </a:p>
          <a:p>
            <a:pPr algn="l">
              <a:spcBef>
                <a:spcPts val="2400"/>
              </a:spcBef>
              <a:defRPr sz="4800" i="0">
                <a:latin typeface="Avenir Next Regular"/>
                <a:ea typeface="Avenir Next Regular"/>
                <a:cs typeface="Avenir Next Regular"/>
                <a:sym typeface="Avenir Next Regular"/>
              </a:defRPr>
            </a:pPr>
            <a:r>
              <a:rPr i="1" dirty="0"/>
              <a:t>The Law is given to Moses. Fulfilment of this will bring         reconciliation and peace between God and mankind. </a:t>
            </a:r>
          </a:p>
          <a:p>
            <a:pPr algn="l">
              <a:defRPr sz="4800" i="0">
                <a:latin typeface="Avenir Next Regular"/>
                <a:ea typeface="Avenir Next Regular"/>
                <a:cs typeface="Avenir Next Regular"/>
                <a:sym typeface="Avenir Next Regular"/>
              </a:defRPr>
            </a:pPr>
            <a:r>
              <a:rPr i="1" dirty="0"/>
              <a:t>                                                                             </a:t>
            </a:r>
            <a:r>
              <a:rPr sz="3600" dirty="0"/>
              <a:t> </a:t>
            </a:r>
            <a:r>
              <a:rPr sz="4000" b="1" i="1" dirty="0">
                <a:latin typeface="Helvetica"/>
                <a:ea typeface="Helvetica"/>
                <a:cs typeface="Helvetica"/>
                <a:sym typeface="Helvetica"/>
              </a:rPr>
              <a:t>(Leviticus, Deuteronomy)</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658">
                                            <p:bg/>
                                          </p:spTgt>
                                        </p:tgtEl>
                                        <p:attrNameLst>
                                          <p:attrName>style.visibility</p:attrName>
                                        </p:attrNameLst>
                                      </p:cBhvr>
                                      <p:to>
                                        <p:strVal val="visible"/>
                                      </p:to>
                                    </p:set>
                                    <p:animEffect transition="in" filter="wipe(up)">
                                      <p:cBhvr>
                                        <p:cTn id="7" dur="1000"/>
                                        <p:tgtEl>
                                          <p:spTgt spid="658">
                                            <p:bg/>
                                          </p:spTgt>
                                        </p:tgtEl>
                                      </p:cBhvr>
                                    </p:animEffect>
                                  </p:childTnLst>
                                </p:cTn>
                              </p:par>
                              <p:par>
                                <p:cTn id="8" presetID="22" presetClass="entr" presetSubtype="1" fill="hold" grpId="1" nodeType="withEffect">
                                  <p:stCondLst>
                                    <p:cond delay="0"/>
                                  </p:stCondLst>
                                  <p:iterate>
                                    <p:tmAbs val="0"/>
                                  </p:iterate>
                                  <p:childTnLst>
                                    <p:set>
                                      <p:cBhvr>
                                        <p:cTn id="9" fill="hold"/>
                                        <p:tgtEl>
                                          <p:spTgt spid="658">
                                            <p:txEl>
                                              <p:pRg st="0" end="0"/>
                                            </p:txEl>
                                          </p:spTgt>
                                        </p:tgtEl>
                                        <p:attrNameLst>
                                          <p:attrName>style.visibility</p:attrName>
                                        </p:attrNameLst>
                                      </p:cBhvr>
                                      <p:to>
                                        <p:strVal val="visible"/>
                                      </p:to>
                                    </p:set>
                                    <p:animEffect transition="in" filter="wipe(up)">
                                      <p:cBhvr>
                                        <p:cTn id="10" dur="1000"/>
                                        <p:tgtEl>
                                          <p:spTgt spid="658">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658">
                                            <p:txEl>
                                              <p:pRg st="1" end="1"/>
                                            </p:txEl>
                                          </p:spTgt>
                                        </p:tgtEl>
                                        <p:attrNameLst>
                                          <p:attrName>style.visibility</p:attrName>
                                        </p:attrNameLst>
                                      </p:cBhvr>
                                      <p:to>
                                        <p:strVal val="visible"/>
                                      </p:to>
                                    </p:set>
                                    <p:animEffect transition="in" filter="wipe(up)">
                                      <p:cBhvr>
                                        <p:cTn id="14" dur="1000"/>
                                        <p:tgtEl>
                                          <p:spTgt spid="65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658">
                                            <p:txEl>
                                              <p:pRg st="2" end="2"/>
                                            </p:txEl>
                                          </p:spTgt>
                                        </p:tgtEl>
                                        <p:attrNameLst>
                                          <p:attrName>style.visibility</p:attrName>
                                        </p:attrNameLst>
                                      </p:cBhvr>
                                      <p:to>
                                        <p:strVal val="visible"/>
                                      </p:to>
                                    </p:set>
                                    <p:animEffect transition="in" filter="wipe(up)">
                                      <p:cBhvr>
                                        <p:cTn id="19" dur="1000"/>
                                        <p:tgtEl>
                                          <p:spTgt spid="658">
                                            <p:txEl>
                                              <p:pRg st="2" end="2"/>
                                            </p:txEl>
                                          </p:spTgt>
                                        </p:tgtEl>
                                      </p:cBhvr>
                                    </p:animEffect>
                                  </p:childTnLst>
                                </p:cTn>
                              </p:par>
                            </p:childTnLst>
                          </p:cTn>
                        </p:par>
                        <p:par>
                          <p:cTn id="20" fill="hold">
                            <p:stCondLst>
                              <p:cond delay="1000"/>
                            </p:stCondLst>
                            <p:childTnLst>
                              <p:par>
                                <p:cTn id="21" presetID="22" presetClass="entr" presetSubtype="1" fill="hold" grpId="1" nodeType="afterEffect">
                                  <p:stCondLst>
                                    <p:cond delay="0"/>
                                  </p:stCondLst>
                                  <p:iterate>
                                    <p:tmAbs val="0"/>
                                  </p:iterate>
                                  <p:childTnLst>
                                    <p:set>
                                      <p:cBhvr>
                                        <p:cTn id="22" fill="hold"/>
                                        <p:tgtEl>
                                          <p:spTgt spid="658">
                                            <p:txEl>
                                              <p:pRg st="3" end="3"/>
                                            </p:txEl>
                                          </p:spTgt>
                                        </p:tgtEl>
                                        <p:attrNameLst>
                                          <p:attrName>style.visibility</p:attrName>
                                        </p:attrNameLst>
                                      </p:cBhvr>
                                      <p:to>
                                        <p:strVal val="visible"/>
                                      </p:to>
                                    </p:set>
                                    <p:animEffect transition="in" filter="wipe(up)">
                                      <p:cBhvr>
                                        <p:cTn id="23" dur="1000"/>
                                        <p:tgtEl>
                                          <p:spTgt spid="658">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2" nodeType="clickEffect">
                                  <p:stCondLst>
                                    <p:cond delay="0"/>
                                  </p:stCondLst>
                                  <p:iterate>
                                    <p:tmAbs val="0"/>
                                  </p:iterate>
                                  <p:childTnLst>
                                    <p:set>
                                      <p:cBhvr>
                                        <p:cTn id="27" fill="hold"/>
                                        <p:tgtEl>
                                          <p:spTgt spid="663">
                                            <p:bg/>
                                          </p:spTgt>
                                        </p:tgtEl>
                                        <p:attrNameLst>
                                          <p:attrName>style.visibility</p:attrName>
                                        </p:attrNameLst>
                                      </p:cBhvr>
                                      <p:to>
                                        <p:strVal val="visible"/>
                                      </p:to>
                                    </p:set>
                                    <p:animEffect transition="in" filter="wipe(up)">
                                      <p:cBhvr>
                                        <p:cTn id="28" dur="1000"/>
                                        <p:tgtEl>
                                          <p:spTgt spid="663">
                                            <p:bg/>
                                          </p:spTgt>
                                        </p:tgtEl>
                                      </p:cBhvr>
                                    </p:animEffect>
                                  </p:childTnLst>
                                </p:cTn>
                              </p:par>
                              <p:par>
                                <p:cTn id="29" presetID="22" presetClass="entr" presetSubtype="1" fill="hold" grpId="2" nodeType="withEffect">
                                  <p:stCondLst>
                                    <p:cond delay="0"/>
                                  </p:stCondLst>
                                  <p:iterate>
                                    <p:tmAbs val="0"/>
                                  </p:iterate>
                                  <p:childTnLst>
                                    <p:set>
                                      <p:cBhvr>
                                        <p:cTn id="30" fill="hold"/>
                                        <p:tgtEl>
                                          <p:spTgt spid="663">
                                            <p:txEl>
                                              <p:pRg st="0" end="0"/>
                                            </p:txEl>
                                          </p:spTgt>
                                        </p:tgtEl>
                                        <p:attrNameLst>
                                          <p:attrName>style.visibility</p:attrName>
                                        </p:attrNameLst>
                                      </p:cBhvr>
                                      <p:to>
                                        <p:strVal val="visible"/>
                                      </p:to>
                                    </p:set>
                                    <p:animEffect transition="in" filter="wipe(up)">
                                      <p:cBhvr>
                                        <p:cTn id="31" dur="1000"/>
                                        <p:tgtEl>
                                          <p:spTgt spid="663">
                                            <p:txEl>
                                              <p:pRg st="0" end="0"/>
                                            </p:txEl>
                                          </p:spTgt>
                                        </p:tgtEl>
                                      </p:cBhvr>
                                    </p:animEffect>
                                  </p:childTnLst>
                                </p:cTn>
                              </p:par>
                            </p:childTnLst>
                          </p:cTn>
                        </p:par>
                        <p:par>
                          <p:cTn id="32" fill="hold">
                            <p:stCondLst>
                              <p:cond delay="1000"/>
                            </p:stCondLst>
                            <p:childTnLst>
                              <p:par>
                                <p:cTn id="33" presetID="22" presetClass="entr" presetSubtype="1" fill="hold" grpId="2" nodeType="afterEffect">
                                  <p:stCondLst>
                                    <p:cond delay="0"/>
                                  </p:stCondLst>
                                  <p:iterate>
                                    <p:tmAbs val="0"/>
                                  </p:iterate>
                                  <p:childTnLst>
                                    <p:set>
                                      <p:cBhvr>
                                        <p:cTn id="34" fill="hold"/>
                                        <p:tgtEl>
                                          <p:spTgt spid="663">
                                            <p:txEl>
                                              <p:pRg st="1" end="1"/>
                                            </p:txEl>
                                          </p:spTgt>
                                        </p:tgtEl>
                                        <p:attrNameLst>
                                          <p:attrName>style.visibility</p:attrName>
                                        </p:attrNameLst>
                                      </p:cBhvr>
                                      <p:to>
                                        <p:strVal val="visible"/>
                                      </p:to>
                                    </p:set>
                                    <p:animEffect transition="in" filter="wipe(up)">
                                      <p:cBhvr>
                                        <p:cTn id="35" dur="1000"/>
                                        <p:tgtEl>
                                          <p:spTgt spid="66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2" nodeType="clickEffect">
                                  <p:stCondLst>
                                    <p:cond delay="0"/>
                                  </p:stCondLst>
                                  <p:iterate>
                                    <p:tmAbs val="0"/>
                                  </p:iterate>
                                  <p:childTnLst>
                                    <p:set>
                                      <p:cBhvr>
                                        <p:cTn id="39" fill="hold"/>
                                        <p:tgtEl>
                                          <p:spTgt spid="663">
                                            <p:txEl>
                                              <p:pRg st="2" end="2"/>
                                            </p:txEl>
                                          </p:spTgt>
                                        </p:tgtEl>
                                        <p:attrNameLst>
                                          <p:attrName>style.visibility</p:attrName>
                                        </p:attrNameLst>
                                      </p:cBhvr>
                                      <p:to>
                                        <p:strVal val="visible"/>
                                      </p:to>
                                    </p:set>
                                    <p:animEffect transition="in" filter="wipe(up)">
                                      <p:cBhvr>
                                        <p:cTn id="40" dur="1000"/>
                                        <p:tgtEl>
                                          <p:spTgt spid="663">
                                            <p:txEl>
                                              <p:pRg st="2" end="2"/>
                                            </p:txEl>
                                          </p:spTgt>
                                        </p:tgtEl>
                                      </p:cBhvr>
                                    </p:animEffect>
                                  </p:childTnLst>
                                </p:cTn>
                              </p:par>
                            </p:childTnLst>
                          </p:cTn>
                        </p:par>
                        <p:par>
                          <p:cTn id="41" fill="hold">
                            <p:stCondLst>
                              <p:cond delay="1000"/>
                            </p:stCondLst>
                            <p:childTnLst>
                              <p:par>
                                <p:cTn id="42" presetID="22" presetClass="entr" presetSubtype="1" fill="hold" grpId="2" nodeType="afterEffect">
                                  <p:stCondLst>
                                    <p:cond delay="0"/>
                                  </p:stCondLst>
                                  <p:iterate>
                                    <p:tmAbs val="0"/>
                                  </p:iterate>
                                  <p:childTnLst>
                                    <p:set>
                                      <p:cBhvr>
                                        <p:cTn id="43" fill="hold"/>
                                        <p:tgtEl>
                                          <p:spTgt spid="663">
                                            <p:txEl>
                                              <p:pRg st="3" end="3"/>
                                            </p:txEl>
                                          </p:spTgt>
                                        </p:tgtEl>
                                        <p:attrNameLst>
                                          <p:attrName>style.visibility</p:attrName>
                                        </p:attrNameLst>
                                      </p:cBhvr>
                                      <p:to>
                                        <p:strVal val="visible"/>
                                      </p:to>
                                    </p:set>
                                    <p:animEffect transition="in" filter="wipe(up)">
                                      <p:cBhvr>
                                        <p:cTn id="44" dur="1000"/>
                                        <p:tgtEl>
                                          <p:spTgt spid="6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 grpId="1" build="p" bldLvl="5" animBg="1" advAuto="0"/>
      <p:bldP spid="663" grpId="2" build="p" bldLvl="5"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Slide Number"/>
          <p:cNvSpPr txBox="1">
            <a:spLocks noGrp="1"/>
          </p:cNvSpPr>
          <p:nvPr>
            <p:ph type="sldNum" sz="quarter" idx="2"/>
          </p:nvPr>
        </p:nvSpPr>
        <p:spPr>
          <a:xfrm>
            <a:off x="11965381" y="12979400"/>
            <a:ext cx="45323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62</a:t>
            </a:fld>
            <a:endParaRPr/>
          </a:p>
        </p:txBody>
      </p:sp>
      <p:pic>
        <p:nvPicPr>
          <p:cNvPr id="666"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67"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68" name="Bible Story  cont"/>
          <p:cNvSpPr txBox="1"/>
          <p:nvPr/>
        </p:nvSpPr>
        <p:spPr>
          <a:xfrm>
            <a:off x="1775068" y="1185333"/>
            <a:ext cx="571239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669" name="v)  The Emotions – extreme!…"/>
          <p:cNvSpPr txBox="1"/>
          <p:nvPr/>
        </p:nvSpPr>
        <p:spPr>
          <a:xfrm>
            <a:off x="4564322" y="2674332"/>
            <a:ext cx="18711435" cy="3211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v)  The Emotions – extreme!</a:t>
            </a:r>
            <a:endParaRPr u="none" dirty="0"/>
          </a:p>
          <a:p>
            <a:pPr algn="l">
              <a:spcBef>
                <a:spcPts val="1200"/>
              </a:spcBef>
              <a:defRPr sz="4700" i="0">
                <a:latin typeface="Avenir Next Regular"/>
                <a:ea typeface="Avenir Next Regular"/>
                <a:cs typeface="Avenir Next Regular"/>
                <a:sym typeface="Avenir Next Regular"/>
              </a:defRPr>
            </a:pPr>
            <a:r>
              <a:rPr dirty="0"/>
              <a:t>The passions of the lovers, their hearts and minds, are made known.</a:t>
            </a:r>
          </a:p>
          <a:p>
            <a:pPr algn="l">
              <a:spcBef>
                <a:spcPts val="1200"/>
              </a:spcBef>
              <a:defRPr sz="4800">
                <a:latin typeface="Avenir Next Regular"/>
                <a:ea typeface="Avenir Next Regular"/>
                <a:cs typeface="Avenir Next Regular"/>
                <a:sym typeface="Avenir Next Regular"/>
              </a:defRPr>
            </a:pPr>
            <a:r>
              <a:rPr dirty="0"/>
              <a:t>The thoughts and feelings of God and man are expressed. </a:t>
            </a:r>
            <a:r>
              <a:rPr lang="en-GB" dirty="0"/>
              <a:t>      </a:t>
            </a:r>
            <a:r>
              <a:rPr sz="3900" dirty="0">
                <a:latin typeface="Helvetica"/>
                <a:ea typeface="Helvetica"/>
                <a:cs typeface="Helvetica"/>
                <a:sym typeface="Helvetica"/>
              </a:rPr>
              <a:t>(Job, Psalms, Proverbs, Ecclesiastes, Song of Solomon = The </a:t>
            </a:r>
            <a:r>
              <a:rPr sz="3900" b="1" dirty="0">
                <a:latin typeface="Helvetica"/>
                <a:ea typeface="Helvetica"/>
                <a:cs typeface="Helvetica"/>
                <a:sym typeface="Helvetica"/>
              </a:rPr>
              <a:t>Wisdom Literature</a:t>
            </a:r>
            <a:r>
              <a:rPr sz="3900" dirty="0">
                <a:latin typeface="Helvetica"/>
                <a:ea typeface="Helvetica"/>
                <a:cs typeface="Helvetica"/>
                <a:sym typeface="Helvetica"/>
              </a:rPr>
              <a:t>)</a:t>
            </a:r>
          </a:p>
        </p:txBody>
      </p:sp>
      <p:sp>
        <p:nvSpPr>
          <p:cNvPr id="670" name="Bible:"/>
          <p:cNvSpPr txBox="1"/>
          <p:nvPr/>
        </p:nvSpPr>
        <p:spPr>
          <a:xfrm>
            <a:off x="2015869" y="4529243"/>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71" name="Human:"/>
          <p:cNvSpPr txBox="1"/>
          <p:nvPr/>
        </p:nvSpPr>
        <p:spPr>
          <a:xfrm>
            <a:off x="1547290" y="7868919"/>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72" name="Human:"/>
          <p:cNvSpPr txBox="1"/>
          <p:nvPr/>
        </p:nvSpPr>
        <p:spPr>
          <a:xfrm>
            <a:off x="1483790" y="3469216"/>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73" name="Bible:"/>
          <p:cNvSpPr txBox="1"/>
          <p:nvPr/>
        </p:nvSpPr>
        <p:spPr>
          <a:xfrm>
            <a:off x="2041269" y="9722468"/>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74" name="vi)  The Attempts – thwarted…"/>
          <p:cNvSpPr txBox="1"/>
          <p:nvPr/>
        </p:nvSpPr>
        <p:spPr>
          <a:xfrm>
            <a:off x="4495800" y="7237531"/>
            <a:ext cx="18484206"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vi)  The Attempts – thwarted</a:t>
            </a:r>
          </a:p>
          <a:p>
            <a:pPr algn="l">
              <a:spcBef>
                <a:spcPts val="1200"/>
              </a:spcBef>
              <a:defRPr sz="4800" i="0">
                <a:latin typeface="Avenir Next Regular"/>
                <a:ea typeface="Avenir Next Regular"/>
                <a:cs typeface="Avenir Next Regular"/>
                <a:sym typeface="Avenir Next Regular"/>
              </a:defRPr>
            </a:pPr>
            <a:r>
              <a:rPr dirty="0"/>
              <a:t>Efforts to overcome the obstacle are thwarted. The love seems doomed. </a:t>
            </a:r>
          </a:p>
          <a:p>
            <a:pPr algn="l">
              <a:spcBef>
                <a:spcPts val="1200"/>
              </a:spcBef>
              <a:defRPr sz="4800">
                <a:latin typeface="Avenir Next Regular"/>
                <a:ea typeface="Avenir Next Regular"/>
                <a:cs typeface="Avenir Next Regular"/>
                <a:sym typeface="Avenir Next Regular"/>
              </a:defRPr>
            </a:pPr>
            <a:r>
              <a:rPr dirty="0"/>
              <a:t>God’s people are unfaithful to Him; they do not / can not keep the Law.                      </a:t>
            </a:r>
            <a:r>
              <a:rPr sz="3600" dirty="0"/>
              <a:t> </a:t>
            </a:r>
            <a:r>
              <a:rPr sz="4000" dirty="0">
                <a:latin typeface="Helvetica"/>
                <a:ea typeface="Helvetica"/>
                <a:cs typeface="Helvetica"/>
                <a:sym typeface="Helvetica"/>
              </a:rPr>
              <a:t>(Judges — 2 Kings, Isaiah — Malachi  = </a:t>
            </a:r>
            <a:r>
              <a:rPr sz="4000" b="1" dirty="0">
                <a:latin typeface="Helvetica"/>
                <a:ea typeface="Helvetica"/>
                <a:cs typeface="Helvetica"/>
                <a:sym typeface="Helvetica"/>
              </a:rPr>
              <a:t>The Prophets)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669">
                                            <p:bg/>
                                          </p:spTgt>
                                        </p:tgtEl>
                                        <p:attrNameLst>
                                          <p:attrName>style.visibility</p:attrName>
                                        </p:attrNameLst>
                                      </p:cBhvr>
                                      <p:to>
                                        <p:strVal val="visible"/>
                                      </p:to>
                                    </p:set>
                                    <p:animEffect transition="in" filter="wipe(up)">
                                      <p:cBhvr>
                                        <p:cTn id="7" dur="1000"/>
                                        <p:tgtEl>
                                          <p:spTgt spid="669">
                                            <p:bg/>
                                          </p:spTgt>
                                        </p:tgtEl>
                                      </p:cBhvr>
                                    </p:animEffect>
                                  </p:childTnLst>
                                </p:cTn>
                              </p:par>
                              <p:par>
                                <p:cTn id="8" presetID="22" presetClass="entr" presetSubtype="1" fill="hold" grpId="1" nodeType="withEffect">
                                  <p:stCondLst>
                                    <p:cond delay="0"/>
                                  </p:stCondLst>
                                  <p:iterate>
                                    <p:tmAbs val="0"/>
                                  </p:iterate>
                                  <p:childTnLst>
                                    <p:set>
                                      <p:cBhvr>
                                        <p:cTn id="9" fill="hold"/>
                                        <p:tgtEl>
                                          <p:spTgt spid="669">
                                            <p:txEl>
                                              <p:pRg st="0" end="0"/>
                                            </p:txEl>
                                          </p:spTgt>
                                        </p:tgtEl>
                                        <p:attrNameLst>
                                          <p:attrName>style.visibility</p:attrName>
                                        </p:attrNameLst>
                                      </p:cBhvr>
                                      <p:to>
                                        <p:strVal val="visible"/>
                                      </p:to>
                                    </p:set>
                                    <p:animEffect transition="in" filter="wipe(up)">
                                      <p:cBhvr>
                                        <p:cTn id="10" dur="1000"/>
                                        <p:tgtEl>
                                          <p:spTgt spid="669">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669">
                                            <p:txEl>
                                              <p:pRg st="1" end="1"/>
                                            </p:txEl>
                                          </p:spTgt>
                                        </p:tgtEl>
                                        <p:attrNameLst>
                                          <p:attrName>style.visibility</p:attrName>
                                        </p:attrNameLst>
                                      </p:cBhvr>
                                      <p:to>
                                        <p:strVal val="visible"/>
                                      </p:to>
                                    </p:set>
                                    <p:animEffect transition="in" filter="wipe(up)">
                                      <p:cBhvr>
                                        <p:cTn id="14" dur="1000"/>
                                        <p:tgtEl>
                                          <p:spTgt spid="66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669">
                                            <p:txEl>
                                              <p:pRg st="2" end="2"/>
                                            </p:txEl>
                                          </p:spTgt>
                                        </p:tgtEl>
                                        <p:attrNameLst>
                                          <p:attrName>style.visibility</p:attrName>
                                        </p:attrNameLst>
                                      </p:cBhvr>
                                      <p:to>
                                        <p:strVal val="visible"/>
                                      </p:to>
                                    </p:set>
                                    <p:animEffect transition="in" filter="wipe(up)">
                                      <p:cBhvr>
                                        <p:cTn id="19" dur="1000"/>
                                        <p:tgtEl>
                                          <p:spTgt spid="669">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2" nodeType="clickEffect">
                                  <p:stCondLst>
                                    <p:cond delay="0"/>
                                  </p:stCondLst>
                                  <p:iterate>
                                    <p:tmAbs val="0"/>
                                  </p:iterate>
                                  <p:childTnLst>
                                    <p:set>
                                      <p:cBhvr>
                                        <p:cTn id="23" fill="hold"/>
                                        <p:tgtEl>
                                          <p:spTgt spid="674">
                                            <p:bg/>
                                          </p:spTgt>
                                        </p:tgtEl>
                                        <p:attrNameLst>
                                          <p:attrName>style.visibility</p:attrName>
                                        </p:attrNameLst>
                                      </p:cBhvr>
                                      <p:to>
                                        <p:strVal val="visible"/>
                                      </p:to>
                                    </p:set>
                                    <p:animEffect transition="in" filter="wipe(up)">
                                      <p:cBhvr>
                                        <p:cTn id="24" dur="1000"/>
                                        <p:tgtEl>
                                          <p:spTgt spid="674">
                                            <p:bg/>
                                          </p:spTgt>
                                        </p:tgtEl>
                                      </p:cBhvr>
                                    </p:animEffect>
                                  </p:childTnLst>
                                </p:cTn>
                              </p:par>
                              <p:par>
                                <p:cTn id="25" presetID="22" presetClass="entr" presetSubtype="1" fill="hold" grpId="2" nodeType="withEffect">
                                  <p:stCondLst>
                                    <p:cond delay="0"/>
                                  </p:stCondLst>
                                  <p:iterate>
                                    <p:tmAbs val="0"/>
                                  </p:iterate>
                                  <p:childTnLst>
                                    <p:set>
                                      <p:cBhvr>
                                        <p:cTn id="26" fill="hold"/>
                                        <p:tgtEl>
                                          <p:spTgt spid="674">
                                            <p:txEl>
                                              <p:pRg st="0" end="0"/>
                                            </p:txEl>
                                          </p:spTgt>
                                        </p:tgtEl>
                                        <p:attrNameLst>
                                          <p:attrName>style.visibility</p:attrName>
                                        </p:attrNameLst>
                                      </p:cBhvr>
                                      <p:to>
                                        <p:strVal val="visible"/>
                                      </p:to>
                                    </p:set>
                                    <p:animEffect transition="in" filter="wipe(up)">
                                      <p:cBhvr>
                                        <p:cTn id="27" dur="1000"/>
                                        <p:tgtEl>
                                          <p:spTgt spid="674">
                                            <p:txEl>
                                              <p:pRg st="0" end="0"/>
                                            </p:txEl>
                                          </p:spTgt>
                                        </p:tgtEl>
                                      </p:cBhvr>
                                    </p:animEffect>
                                  </p:childTnLst>
                                </p:cTn>
                              </p:par>
                            </p:childTnLst>
                          </p:cTn>
                        </p:par>
                        <p:par>
                          <p:cTn id="28" fill="hold">
                            <p:stCondLst>
                              <p:cond delay="1000"/>
                            </p:stCondLst>
                            <p:childTnLst>
                              <p:par>
                                <p:cTn id="29" presetID="22" presetClass="entr" presetSubtype="1" fill="hold" grpId="2" nodeType="afterEffect">
                                  <p:stCondLst>
                                    <p:cond delay="0"/>
                                  </p:stCondLst>
                                  <p:iterate>
                                    <p:tmAbs val="0"/>
                                  </p:iterate>
                                  <p:childTnLst>
                                    <p:set>
                                      <p:cBhvr>
                                        <p:cTn id="30" fill="hold"/>
                                        <p:tgtEl>
                                          <p:spTgt spid="674">
                                            <p:txEl>
                                              <p:pRg st="1" end="1"/>
                                            </p:txEl>
                                          </p:spTgt>
                                        </p:tgtEl>
                                        <p:attrNameLst>
                                          <p:attrName>style.visibility</p:attrName>
                                        </p:attrNameLst>
                                      </p:cBhvr>
                                      <p:to>
                                        <p:strVal val="visible"/>
                                      </p:to>
                                    </p:set>
                                    <p:animEffect transition="in" filter="wipe(up)">
                                      <p:cBhvr>
                                        <p:cTn id="31" dur="1000"/>
                                        <p:tgtEl>
                                          <p:spTgt spid="67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2" nodeType="clickEffect">
                                  <p:stCondLst>
                                    <p:cond delay="0"/>
                                  </p:stCondLst>
                                  <p:iterate>
                                    <p:tmAbs val="0"/>
                                  </p:iterate>
                                  <p:childTnLst>
                                    <p:set>
                                      <p:cBhvr>
                                        <p:cTn id="35" fill="hold"/>
                                        <p:tgtEl>
                                          <p:spTgt spid="674">
                                            <p:txEl>
                                              <p:pRg st="2" end="2"/>
                                            </p:txEl>
                                          </p:spTgt>
                                        </p:tgtEl>
                                        <p:attrNameLst>
                                          <p:attrName>style.visibility</p:attrName>
                                        </p:attrNameLst>
                                      </p:cBhvr>
                                      <p:to>
                                        <p:strVal val="visible"/>
                                      </p:to>
                                    </p:set>
                                    <p:animEffect transition="in" filter="wipe(up)">
                                      <p:cBhvr>
                                        <p:cTn id="36" dur="1000"/>
                                        <p:tgtEl>
                                          <p:spTgt spid="6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 grpId="1" build="p" bldLvl="5" animBg="1" advAuto="0"/>
      <p:bldP spid="674" grpId="2" build="p" bldLvl="5" animBg="1"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63</a:t>
            </a:fld>
            <a:endParaRPr/>
          </a:p>
        </p:txBody>
      </p:sp>
      <p:pic>
        <p:nvPicPr>
          <p:cNvPr id="677" name="Image" descr="Image"/>
          <p:cNvPicPr>
            <a:picLocks noChangeAspect="1"/>
          </p:cNvPicPr>
          <p:nvPr/>
        </p:nvPicPr>
        <p:blipFill>
          <a:blip r:embed="rId2">
            <a:alphaModFix amt="37245"/>
          </a:blip>
          <a:stretch>
            <a:fillRect/>
          </a:stretch>
        </p:blipFill>
        <p:spPr>
          <a:xfrm>
            <a:off x="771021" y="10534618"/>
            <a:ext cx="2378378" cy="2353730"/>
          </a:xfrm>
          <a:prstGeom prst="rect">
            <a:avLst/>
          </a:prstGeom>
          <a:ln w="12700">
            <a:miter lim="400000"/>
          </a:ln>
        </p:spPr>
      </p:pic>
      <p:sp>
        <p:nvSpPr>
          <p:cNvPr id="678"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79" name="Bible Story  cont"/>
          <p:cNvSpPr txBox="1"/>
          <p:nvPr/>
        </p:nvSpPr>
        <p:spPr>
          <a:xfrm>
            <a:off x="1775068" y="1184314"/>
            <a:ext cx="571239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680" name="vii)  The Solution – surprising…"/>
          <p:cNvSpPr txBox="1"/>
          <p:nvPr/>
        </p:nvSpPr>
        <p:spPr>
          <a:xfrm>
            <a:off x="4512733" y="2248237"/>
            <a:ext cx="17946425" cy="4193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t>vii)  The Solution – surprising</a:t>
            </a:r>
          </a:p>
          <a:p>
            <a:pPr algn="l">
              <a:lnSpc>
                <a:spcPct val="90000"/>
              </a:lnSpc>
              <a:defRPr sz="4800" i="0">
                <a:latin typeface="Avenir Next Regular"/>
                <a:ea typeface="Avenir Next Regular"/>
                <a:cs typeface="Avenir Next Regular"/>
                <a:sym typeface="Avenir Next Regular"/>
              </a:defRPr>
            </a:pPr>
            <a:r>
              <a:t>The obstacle is overcome. The ‘baddy’ is defeated - As an expression of love, the lover makes a great sacrifice. </a:t>
            </a:r>
          </a:p>
          <a:p>
            <a:pPr algn="l">
              <a:lnSpc>
                <a:spcPct val="90000"/>
              </a:lnSpc>
              <a:spcBef>
                <a:spcPts val="1200"/>
              </a:spcBef>
              <a:defRPr sz="4800" i="0">
                <a:latin typeface="Avenir Next Regular"/>
                <a:ea typeface="Avenir Next Regular"/>
                <a:cs typeface="Avenir Next Regular"/>
                <a:sym typeface="Avenir Next Regular"/>
              </a:defRPr>
            </a:pPr>
            <a:r>
              <a:t>Jesus fulfils the law and pays the price of sin for the church He loves, by dying on the cross.                                            </a:t>
            </a:r>
            <a:r>
              <a:rPr sz="3600" b="1" i="1">
                <a:latin typeface="Helvetica"/>
                <a:ea typeface="Helvetica"/>
                <a:cs typeface="Helvetica"/>
                <a:sym typeface="Helvetica"/>
              </a:rPr>
              <a:t>(The Gospels</a:t>
            </a:r>
            <a:r>
              <a:t>)</a:t>
            </a:r>
          </a:p>
        </p:txBody>
      </p:sp>
      <p:sp>
        <p:nvSpPr>
          <p:cNvPr id="681" name="Bible:"/>
          <p:cNvSpPr txBox="1"/>
          <p:nvPr/>
        </p:nvSpPr>
        <p:spPr>
          <a:xfrm>
            <a:off x="1561582" y="4627048"/>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82" name="Human:"/>
          <p:cNvSpPr txBox="1"/>
          <p:nvPr/>
        </p:nvSpPr>
        <p:spPr>
          <a:xfrm>
            <a:off x="954624" y="8161850"/>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83" name="Human:"/>
          <p:cNvSpPr txBox="1"/>
          <p:nvPr/>
        </p:nvSpPr>
        <p:spPr>
          <a:xfrm>
            <a:off x="954624" y="3151732"/>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84" name="Bible:"/>
          <p:cNvSpPr txBox="1"/>
          <p:nvPr/>
        </p:nvSpPr>
        <p:spPr>
          <a:xfrm>
            <a:off x="1461303" y="9827667"/>
            <a:ext cx="2318614"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85" name="(If it had ended here, it would be tragic, but the Bible is no tragedy!)"/>
          <p:cNvSpPr txBox="1"/>
          <p:nvPr/>
        </p:nvSpPr>
        <p:spPr>
          <a:xfrm>
            <a:off x="1771277" y="6375399"/>
            <a:ext cx="18804637"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80000"/>
              </a:lnSpc>
              <a:spcBef>
                <a:spcPts val="1200"/>
              </a:spcBef>
              <a:defRPr sz="4800">
                <a:latin typeface="Avenir Next Regular"/>
                <a:ea typeface="Avenir Next Regular"/>
                <a:cs typeface="Avenir Next Regular"/>
                <a:sym typeface="Avenir Next Regular"/>
              </a:defRPr>
            </a:lvl1pPr>
          </a:lstStyle>
          <a:p>
            <a:r>
              <a:t>(If it had ended here, it would be tragic, but the Bible is no tragedy!) </a:t>
            </a:r>
          </a:p>
        </p:txBody>
      </p:sp>
      <p:sp>
        <p:nvSpPr>
          <p:cNvPr id="686" name="viii)  The Resolution – effective…"/>
          <p:cNvSpPr txBox="1"/>
          <p:nvPr/>
        </p:nvSpPr>
        <p:spPr>
          <a:xfrm>
            <a:off x="4512733" y="7547705"/>
            <a:ext cx="17946425" cy="4427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viii)  The Resolution – effective</a:t>
            </a:r>
          </a:p>
          <a:p>
            <a:pPr algn="l">
              <a:lnSpc>
                <a:spcPct val="90000"/>
              </a:lnSpc>
              <a:defRPr sz="4800" i="0">
                <a:latin typeface="Avenir Next Regular"/>
                <a:ea typeface="Avenir Next Regular"/>
                <a:cs typeface="Avenir Next Regular"/>
                <a:sym typeface="Avenir Next Regular"/>
              </a:defRPr>
            </a:pPr>
            <a:r>
              <a:rPr dirty="0"/>
              <a:t>The solution is effective, the obstacle removed and the lovers may marry. The Kiss is delivered and the proposal is made! </a:t>
            </a:r>
          </a:p>
          <a:p>
            <a:pPr algn="l">
              <a:lnSpc>
                <a:spcPct val="90000"/>
              </a:lnSpc>
              <a:spcBef>
                <a:spcPts val="1900"/>
              </a:spcBef>
              <a:defRPr sz="4800" i="0">
                <a:latin typeface="Avenir Next Regular"/>
                <a:ea typeface="Avenir Next Regular"/>
                <a:cs typeface="Avenir Next Regular"/>
                <a:sym typeface="Avenir Next Regular"/>
              </a:defRPr>
            </a:pPr>
            <a:r>
              <a:rPr dirty="0"/>
              <a:t>Jesus rises from the dead, demonstrating that the barrier has been removed. God’s ‘proposal’ is given to all nations, who are invited to respond in faith to His love.                            </a:t>
            </a:r>
            <a:r>
              <a:rPr i="1" dirty="0"/>
              <a:t> </a:t>
            </a:r>
            <a:r>
              <a:rPr sz="3600" b="1" i="1" dirty="0">
                <a:latin typeface="Helvetica"/>
                <a:ea typeface="Helvetica"/>
                <a:cs typeface="Helvetica"/>
                <a:sym typeface="Helvetica"/>
              </a:rPr>
              <a:t>(Acts, Letters)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680">
                                            <p:bg/>
                                          </p:spTgt>
                                        </p:tgtEl>
                                        <p:attrNameLst>
                                          <p:attrName>style.visibility</p:attrName>
                                        </p:attrNameLst>
                                      </p:cBhvr>
                                      <p:to>
                                        <p:strVal val="visible"/>
                                      </p:to>
                                    </p:set>
                                    <p:animEffect transition="in" filter="wipe(up)">
                                      <p:cBhvr>
                                        <p:cTn id="7" dur="1000"/>
                                        <p:tgtEl>
                                          <p:spTgt spid="680">
                                            <p:bg/>
                                          </p:spTgt>
                                        </p:tgtEl>
                                      </p:cBhvr>
                                    </p:animEffect>
                                  </p:childTnLst>
                                </p:cTn>
                              </p:par>
                              <p:par>
                                <p:cTn id="8" presetID="22" presetClass="entr" presetSubtype="1" fill="hold" grpId="1" nodeType="withEffect">
                                  <p:stCondLst>
                                    <p:cond delay="0"/>
                                  </p:stCondLst>
                                  <p:iterate>
                                    <p:tmAbs val="0"/>
                                  </p:iterate>
                                  <p:childTnLst>
                                    <p:set>
                                      <p:cBhvr>
                                        <p:cTn id="9" fill="hold"/>
                                        <p:tgtEl>
                                          <p:spTgt spid="680">
                                            <p:txEl>
                                              <p:pRg st="0" end="0"/>
                                            </p:txEl>
                                          </p:spTgt>
                                        </p:tgtEl>
                                        <p:attrNameLst>
                                          <p:attrName>style.visibility</p:attrName>
                                        </p:attrNameLst>
                                      </p:cBhvr>
                                      <p:to>
                                        <p:strVal val="visible"/>
                                      </p:to>
                                    </p:set>
                                    <p:animEffect transition="in" filter="wipe(up)">
                                      <p:cBhvr>
                                        <p:cTn id="10" dur="1000"/>
                                        <p:tgtEl>
                                          <p:spTgt spid="680">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680">
                                            <p:txEl>
                                              <p:pRg st="1" end="1"/>
                                            </p:txEl>
                                          </p:spTgt>
                                        </p:tgtEl>
                                        <p:attrNameLst>
                                          <p:attrName>style.visibility</p:attrName>
                                        </p:attrNameLst>
                                      </p:cBhvr>
                                      <p:to>
                                        <p:strVal val="visible"/>
                                      </p:to>
                                    </p:set>
                                    <p:animEffect transition="in" filter="wipe(up)">
                                      <p:cBhvr>
                                        <p:cTn id="14" dur="1000"/>
                                        <p:tgtEl>
                                          <p:spTgt spid="68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680">
                                            <p:txEl>
                                              <p:pRg st="2" end="2"/>
                                            </p:txEl>
                                          </p:spTgt>
                                        </p:tgtEl>
                                        <p:attrNameLst>
                                          <p:attrName>style.visibility</p:attrName>
                                        </p:attrNameLst>
                                      </p:cBhvr>
                                      <p:to>
                                        <p:strVal val="visible"/>
                                      </p:to>
                                    </p:set>
                                    <p:animEffect transition="in" filter="wipe(up)">
                                      <p:cBhvr>
                                        <p:cTn id="19" dur="1000"/>
                                        <p:tgtEl>
                                          <p:spTgt spid="680">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2" nodeType="clickEffect">
                                  <p:stCondLst>
                                    <p:cond delay="0"/>
                                  </p:stCondLst>
                                  <p:iterate>
                                    <p:tmAbs val="0"/>
                                  </p:iterate>
                                  <p:childTnLst>
                                    <p:set>
                                      <p:cBhvr>
                                        <p:cTn id="23" fill="hold"/>
                                        <p:tgtEl>
                                          <p:spTgt spid="685"/>
                                        </p:tgtEl>
                                        <p:attrNameLst>
                                          <p:attrName>style.visibility</p:attrName>
                                        </p:attrNameLst>
                                      </p:cBhvr>
                                      <p:to>
                                        <p:strVal val="visible"/>
                                      </p:to>
                                    </p:set>
                                    <p:animEffect transition="in" filter="wipe(left)">
                                      <p:cBhvr>
                                        <p:cTn id="24" dur="1000"/>
                                        <p:tgtEl>
                                          <p:spTgt spid="68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3" nodeType="clickEffect">
                                  <p:stCondLst>
                                    <p:cond delay="0"/>
                                  </p:stCondLst>
                                  <p:iterate>
                                    <p:tmAbs val="0"/>
                                  </p:iterate>
                                  <p:childTnLst>
                                    <p:set>
                                      <p:cBhvr>
                                        <p:cTn id="28" fill="hold"/>
                                        <p:tgtEl>
                                          <p:spTgt spid="686">
                                            <p:bg/>
                                          </p:spTgt>
                                        </p:tgtEl>
                                        <p:attrNameLst>
                                          <p:attrName>style.visibility</p:attrName>
                                        </p:attrNameLst>
                                      </p:cBhvr>
                                      <p:to>
                                        <p:strVal val="visible"/>
                                      </p:to>
                                    </p:set>
                                    <p:animEffect transition="in" filter="wipe(up)">
                                      <p:cBhvr>
                                        <p:cTn id="29" dur="1000"/>
                                        <p:tgtEl>
                                          <p:spTgt spid="686">
                                            <p:bg/>
                                          </p:spTgt>
                                        </p:tgtEl>
                                      </p:cBhvr>
                                    </p:animEffect>
                                  </p:childTnLst>
                                </p:cTn>
                              </p:par>
                              <p:par>
                                <p:cTn id="30" presetID="22" presetClass="entr" presetSubtype="1" fill="hold" grpId="3" nodeType="withEffect">
                                  <p:stCondLst>
                                    <p:cond delay="0"/>
                                  </p:stCondLst>
                                  <p:iterate>
                                    <p:tmAbs val="0"/>
                                  </p:iterate>
                                  <p:childTnLst>
                                    <p:set>
                                      <p:cBhvr>
                                        <p:cTn id="31" fill="hold"/>
                                        <p:tgtEl>
                                          <p:spTgt spid="686">
                                            <p:txEl>
                                              <p:pRg st="0" end="0"/>
                                            </p:txEl>
                                          </p:spTgt>
                                        </p:tgtEl>
                                        <p:attrNameLst>
                                          <p:attrName>style.visibility</p:attrName>
                                        </p:attrNameLst>
                                      </p:cBhvr>
                                      <p:to>
                                        <p:strVal val="visible"/>
                                      </p:to>
                                    </p:set>
                                    <p:animEffect transition="in" filter="wipe(up)">
                                      <p:cBhvr>
                                        <p:cTn id="32" dur="1000"/>
                                        <p:tgtEl>
                                          <p:spTgt spid="686">
                                            <p:txEl>
                                              <p:pRg st="0" end="0"/>
                                            </p:txEl>
                                          </p:spTgt>
                                        </p:tgtEl>
                                      </p:cBhvr>
                                    </p:animEffect>
                                  </p:childTnLst>
                                </p:cTn>
                              </p:par>
                            </p:childTnLst>
                          </p:cTn>
                        </p:par>
                        <p:par>
                          <p:cTn id="33" fill="hold">
                            <p:stCondLst>
                              <p:cond delay="1000"/>
                            </p:stCondLst>
                            <p:childTnLst>
                              <p:par>
                                <p:cTn id="34" presetID="22" presetClass="entr" presetSubtype="1" fill="hold" grpId="3" nodeType="afterEffect">
                                  <p:stCondLst>
                                    <p:cond delay="0"/>
                                  </p:stCondLst>
                                  <p:iterate>
                                    <p:tmAbs val="0"/>
                                  </p:iterate>
                                  <p:childTnLst>
                                    <p:set>
                                      <p:cBhvr>
                                        <p:cTn id="35" fill="hold"/>
                                        <p:tgtEl>
                                          <p:spTgt spid="686">
                                            <p:txEl>
                                              <p:pRg st="1" end="1"/>
                                            </p:txEl>
                                          </p:spTgt>
                                        </p:tgtEl>
                                        <p:attrNameLst>
                                          <p:attrName>style.visibility</p:attrName>
                                        </p:attrNameLst>
                                      </p:cBhvr>
                                      <p:to>
                                        <p:strVal val="visible"/>
                                      </p:to>
                                    </p:set>
                                    <p:animEffect transition="in" filter="wipe(up)">
                                      <p:cBhvr>
                                        <p:cTn id="36" dur="1000"/>
                                        <p:tgtEl>
                                          <p:spTgt spid="68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3" nodeType="clickEffect">
                                  <p:stCondLst>
                                    <p:cond delay="0"/>
                                  </p:stCondLst>
                                  <p:iterate>
                                    <p:tmAbs val="0"/>
                                  </p:iterate>
                                  <p:childTnLst>
                                    <p:set>
                                      <p:cBhvr>
                                        <p:cTn id="40" fill="hold"/>
                                        <p:tgtEl>
                                          <p:spTgt spid="686">
                                            <p:txEl>
                                              <p:pRg st="2" end="2"/>
                                            </p:txEl>
                                          </p:spTgt>
                                        </p:tgtEl>
                                        <p:attrNameLst>
                                          <p:attrName>style.visibility</p:attrName>
                                        </p:attrNameLst>
                                      </p:cBhvr>
                                      <p:to>
                                        <p:strVal val="visible"/>
                                      </p:to>
                                    </p:set>
                                    <p:animEffect transition="in" filter="wipe(up)">
                                      <p:cBhvr>
                                        <p:cTn id="41" dur="1000"/>
                                        <p:tgtEl>
                                          <p:spTgt spid="6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 grpId="1" build="p" bldLvl="5" animBg="1" advAuto="0"/>
      <p:bldP spid="685" grpId="2" animBg="1" advAuto="0"/>
      <p:bldP spid="686" grpId="3" build="p" bldLvl="5" animBg="1"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64</a:t>
            </a:fld>
            <a:endParaRPr/>
          </a:p>
        </p:txBody>
      </p:sp>
      <p:pic>
        <p:nvPicPr>
          <p:cNvPr id="689"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90"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691" name="Bible Story  cont"/>
          <p:cNvSpPr txBox="1"/>
          <p:nvPr/>
        </p:nvSpPr>
        <p:spPr>
          <a:xfrm>
            <a:off x="1775068" y="1181100"/>
            <a:ext cx="5712397"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692" name="ix)  The finish — marriage…"/>
          <p:cNvSpPr txBox="1"/>
          <p:nvPr/>
        </p:nvSpPr>
        <p:spPr>
          <a:xfrm>
            <a:off x="4577022" y="2914821"/>
            <a:ext cx="17946425" cy="29587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400"/>
              </a:spcBef>
              <a:defRPr sz="4800" u="sng">
                <a:latin typeface="Avenir Next Demi Bold"/>
                <a:ea typeface="Avenir Next Demi Bold"/>
                <a:cs typeface="Avenir Next Demi Bold"/>
                <a:sym typeface="Avenir Next Demi Bold"/>
              </a:defRPr>
            </a:pPr>
            <a:r>
              <a:rPr dirty="0"/>
              <a:t>ix)  The finish — marriage</a:t>
            </a:r>
          </a:p>
          <a:p>
            <a:pPr algn="l">
              <a:lnSpc>
                <a:spcPct val="80000"/>
              </a:lnSpc>
              <a:defRPr sz="4800" i="0">
                <a:latin typeface="Avenir Next Regular"/>
                <a:ea typeface="Avenir Next Regular"/>
                <a:cs typeface="Avenir Next Regular"/>
                <a:sym typeface="Avenir Next Regular"/>
              </a:defRPr>
            </a:pPr>
            <a:r>
              <a:rPr dirty="0"/>
              <a:t>The lovers marry and live happily ever after. </a:t>
            </a:r>
          </a:p>
          <a:p>
            <a:pPr algn="l">
              <a:lnSpc>
                <a:spcPct val="80000"/>
              </a:lnSpc>
              <a:spcBef>
                <a:spcPts val="2400"/>
              </a:spcBef>
              <a:defRPr sz="4800" i="0">
                <a:latin typeface="Avenir Next Regular"/>
                <a:ea typeface="Avenir Next Regular"/>
                <a:cs typeface="Avenir Next Regular"/>
                <a:sym typeface="Avenir Next Regular"/>
              </a:defRPr>
            </a:pPr>
            <a:r>
              <a:rPr dirty="0"/>
              <a:t>God and those who have received and believed in Him               are united for ever.                                                               </a:t>
            </a:r>
            <a:r>
              <a:rPr sz="4000" dirty="0">
                <a:latin typeface="Helvetica"/>
                <a:ea typeface="Helvetica"/>
                <a:cs typeface="Helvetica"/>
                <a:sym typeface="Helvetica"/>
              </a:rPr>
              <a:t> </a:t>
            </a:r>
            <a:r>
              <a:rPr sz="3600" i="1" dirty="0">
                <a:latin typeface="Helvetica"/>
                <a:ea typeface="Helvetica"/>
                <a:cs typeface="Helvetica"/>
                <a:sym typeface="Helvetica"/>
              </a:rPr>
              <a:t>( </a:t>
            </a:r>
            <a:r>
              <a:rPr sz="3600" b="1" i="1" dirty="0">
                <a:latin typeface="Helvetica"/>
                <a:ea typeface="Helvetica"/>
                <a:cs typeface="Helvetica"/>
                <a:sym typeface="Helvetica"/>
              </a:rPr>
              <a:t>Revelation</a:t>
            </a:r>
            <a:r>
              <a:rPr sz="3600" i="1" dirty="0">
                <a:latin typeface="Helvetica"/>
                <a:ea typeface="Helvetica"/>
                <a:cs typeface="Helvetica"/>
                <a:sym typeface="Helvetica"/>
              </a:rPr>
              <a:t>)</a:t>
            </a:r>
          </a:p>
        </p:txBody>
      </p:sp>
      <p:sp>
        <p:nvSpPr>
          <p:cNvPr id="693" name="Bible:"/>
          <p:cNvSpPr txBox="1"/>
          <p:nvPr/>
        </p:nvSpPr>
        <p:spPr>
          <a:xfrm>
            <a:off x="1380869" y="4361391"/>
            <a:ext cx="231861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i="1"/>
              <a:t>   Bible:</a:t>
            </a:r>
            <a:r>
              <a:t> </a:t>
            </a:r>
          </a:p>
        </p:txBody>
      </p:sp>
      <p:sp>
        <p:nvSpPr>
          <p:cNvPr id="694" name="Human:"/>
          <p:cNvSpPr txBox="1"/>
          <p:nvPr/>
        </p:nvSpPr>
        <p:spPr>
          <a:xfrm>
            <a:off x="899590" y="3412018"/>
            <a:ext cx="291663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Human: </a:t>
            </a:r>
          </a:p>
        </p:txBody>
      </p:sp>
      <p:sp>
        <p:nvSpPr>
          <p:cNvPr id="695" name="As a love story unfolds, more is revealed about the characters involved. In the same way, as God’s story of the salvation of mankind progresses, he reveals more and more about himself.…"/>
          <p:cNvSpPr txBox="1"/>
          <p:nvPr/>
        </p:nvSpPr>
        <p:spPr>
          <a:xfrm>
            <a:off x="3436481" y="6018530"/>
            <a:ext cx="19855687" cy="657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As a love story unfolds, more is revealed about the characters involved. In the same way, as God’s story of the salvation of mankind progresses, he reveals more and more about himself. </a:t>
            </a:r>
          </a:p>
          <a:p>
            <a:pPr algn="l">
              <a:spcBef>
                <a:spcPts val="2400"/>
              </a:spcBef>
              <a:defRPr sz="4800" i="0">
                <a:latin typeface="Avenir Next Regular"/>
                <a:ea typeface="Avenir Next Regular"/>
                <a:cs typeface="Avenir Next Regular"/>
                <a:sym typeface="Avenir Next Regular"/>
              </a:defRPr>
            </a:pPr>
            <a:r>
              <a:t>The revelation of God is therefore </a:t>
            </a:r>
            <a:r>
              <a:rPr i="1"/>
              <a:t>cumulative,</a:t>
            </a:r>
            <a:r>
              <a:t> and so every text is relevant and may be looked at within its setting in the overall story.    </a:t>
            </a:r>
          </a:p>
          <a:p>
            <a:pPr algn="l">
              <a:spcBef>
                <a:spcPts val="2400"/>
              </a:spcBef>
              <a:defRPr sz="4800" i="0">
                <a:latin typeface="Avenir Next Regular"/>
                <a:ea typeface="Avenir Next Regular"/>
                <a:cs typeface="Avenir Next Regular"/>
                <a:sym typeface="Avenir Next Regular"/>
              </a:defRPr>
            </a:pPr>
            <a:r>
              <a:t>(This approach is described as ‘Biblical Theology’.  </a:t>
            </a:r>
          </a:p>
          <a:p>
            <a:pPr algn="l">
              <a:defRPr sz="4800" i="0">
                <a:latin typeface="Avenir Next Regular"/>
                <a:ea typeface="Avenir Next Regular"/>
                <a:cs typeface="Avenir Next Regular"/>
                <a:sym typeface="Avenir Next Regular"/>
              </a:defRPr>
            </a:pPr>
            <a:r>
              <a:t>    </a:t>
            </a:r>
            <a:r>
              <a:rPr sz="4700" i="1"/>
              <a:t>Cf </a:t>
            </a:r>
            <a:r>
              <a:rPr sz="4700"/>
              <a:t>Workbook  (</a:t>
            </a:r>
            <a:r>
              <a:rPr sz="4000"/>
              <a:t>on Website) </a:t>
            </a:r>
            <a:r>
              <a:rPr sz="4700"/>
              <a:t> p.11 slide 52)</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iterate>
                                    <p:tmAbs val="0"/>
                                  </p:iterate>
                                  <p:childTnLst>
                                    <p:set>
                                      <p:cBhvr>
                                        <p:cTn id="6" fill="hold"/>
                                        <p:tgtEl>
                                          <p:spTgt spid="692">
                                            <p:bg/>
                                          </p:spTgt>
                                        </p:tgtEl>
                                        <p:attrNameLst>
                                          <p:attrName>style.visibility</p:attrName>
                                        </p:attrNameLst>
                                      </p:cBhvr>
                                      <p:to>
                                        <p:strVal val="visible"/>
                                      </p:to>
                                    </p:set>
                                    <p:animEffect transition="in" filter="wipe(up)">
                                      <p:cBhvr>
                                        <p:cTn id="7" dur="1000"/>
                                        <p:tgtEl>
                                          <p:spTgt spid="692">
                                            <p:bg/>
                                          </p:spTgt>
                                        </p:tgtEl>
                                      </p:cBhvr>
                                    </p:animEffect>
                                  </p:childTnLst>
                                </p:cTn>
                              </p:par>
                              <p:par>
                                <p:cTn id="8" presetID="22" presetClass="entr" presetSubtype="1" fill="hold" grpId="1" nodeType="withEffect">
                                  <p:stCondLst>
                                    <p:cond delay="0"/>
                                  </p:stCondLst>
                                  <p:iterate>
                                    <p:tmAbs val="0"/>
                                  </p:iterate>
                                  <p:childTnLst>
                                    <p:set>
                                      <p:cBhvr>
                                        <p:cTn id="9" fill="hold"/>
                                        <p:tgtEl>
                                          <p:spTgt spid="692">
                                            <p:txEl>
                                              <p:pRg st="0" end="0"/>
                                            </p:txEl>
                                          </p:spTgt>
                                        </p:tgtEl>
                                        <p:attrNameLst>
                                          <p:attrName>style.visibility</p:attrName>
                                        </p:attrNameLst>
                                      </p:cBhvr>
                                      <p:to>
                                        <p:strVal val="visible"/>
                                      </p:to>
                                    </p:set>
                                    <p:animEffect transition="in" filter="wipe(up)">
                                      <p:cBhvr>
                                        <p:cTn id="10" dur="1000"/>
                                        <p:tgtEl>
                                          <p:spTgt spid="692">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692">
                                            <p:txEl>
                                              <p:pRg st="1" end="1"/>
                                            </p:txEl>
                                          </p:spTgt>
                                        </p:tgtEl>
                                        <p:attrNameLst>
                                          <p:attrName>style.visibility</p:attrName>
                                        </p:attrNameLst>
                                      </p:cBhvr>
                                      <p:to>
                                        <p:strVal val="visible"/>
                                      </p:to>
                                    </p:set>
                                    <p:animEffect transition="in" filter="wipe(up)">
                                      <p:cBhvr>
                                        <p:cTn id="14" dur="1000"/>
                                        <p:tgtEl>
                                          <p:spTgt spid="69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692">
                                            <p:txEl>
                                              <p:pRg st="2" end="2"/>
                                            </p:txEl>
                                          </p:spTgt>
                                        </p:tgtEl>
                                        <p:attrNameLst>
                                          <p:attrName>style.visibility</p:attrName>
                                        </p:attrNameLst>
                                      </p:cBhvr>
                                      <p:to>
                                        <p:strVal val="visible"/>
                                      </p:to>
                                    </p:set>
                                    <p:animEffect transition="in" filter="wipe(up)">
                                      <p:cBhvr>
                                        <p:cTn id="19" dur="1000"/>
                                        <p:tgtEl>
                                          <p:spTgt spid="69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2" nodeType="clickEffect">
                                  <p:stCondLst>
                                    <p:cond delay="0"/>
                                  </p:stCondLst>
                                  <p:iterate>
                                    <p:tmAbs val="0"/>
                                  </p:iterate>
                                  <p:childTnLst>
                                    <p:set>
                                      <p:cBhvr>
                                        <p:cTn id="23" fill="hold"/>
                                        <p:tgtEl>
                                          <p:spTgt spid="6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 grpId="1" build="p" bldLvl="5" animBg="1" advAuto="0"/>
      <p:bldP spid="695" grpId="2"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65</a:t>
            </a:fld>
            <a:endParaRPr/>
          </a:p>
        </p:txBody>
      </p:sp>
      <p:pic>
        <p:nvPicPr>
          <p:cNvPr id="69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69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700" name="Bible Story  cont"/>
          <p:cNvSpPr txBox="1"/>
          <p:nvPr/>
        </p:nvSpPr>
        <p:spPr>
          <a:xfrm>
            <a:off x="1779302" y="1189566"/>
            <a:ext cx="5712396"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b="1">
                <a:latin typeface="Helvetica"/>
                <a:ea typeface="Helvetica"/>
                <a:cs typeface="Helvetica"/>
                <a:sym typeface="Helvetica"/>
              </a:defRPr>
            </a:pPr>
            <a:r>
              <a:t>Bible Story  </a:t>
            </a:r>
            <a:r>
              <a:rPr sz="4800" b="0"/>
              <a:t>cont</a:t>
            </a:r>
          </a:p>
        </p:txBody>
      </p:sp>
      <p:sp>
        <p:nvSpPr>
          <p:cNvPr id="701" name="At what stage (i - ix) does this text occur?    and…"/>
          <p:cNvSpPr txBox="1"/>
          <p:nvPr/>
        </p:nvSpPr>
        <p:spPr>
          <a:xfrm>
            <a:off x="3615191" y="4549903"/>
            <a:ext cx="17153618" cy="5012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600"/>
              </a:spcBef>
              <a:defRPr sz="4800" i="0">
                <a:latin typeface="Avenir Next Regular"/>
                <a:ea typeface="Avenir Next Regular"/>
                <a:cs typeface="Avenir Next Regular"/>
                <a:sym typeface="Avenir Next Regular"/>
              </a:defRPr>
            </a:pPr>
            <a:r>
              <a:t>At what stage (i - ix) does this text occur?    </a:t>
            </a:r>
            <a:r>
              <a:rPr i="1"/>
              <a:t>and</a:t>
            </a:r>
            <a:r>
              <a:t> </a:t>
            </a:r>
            <a:endParaRPr sz="1600">
              <a:latin typeface="Times New Roman"/>
              <a:ea typeface="Times New Roman"/>
              <a:cs typeface="Times New Roman"/>
              <a:sym typeface="Times New Roman"/>
            </a:endParaRPr>
          </a:p>
          <a:p>
            <a:pPr algn="l">
              <a:spcBef>
                <a:spcPts val="4000"/>
              </a:spcBef>
              <a:defRPr sz="4800" i="0">
                <a:latin typeface="Avenir Next Regular"/>
                <a:ea typeface="Avenir Next Regular"/>
                <a:cs typeface="Avenir Next Regular"/>
                <a:sym typeface="Avenir Next Regular"/>
              </a:defRPr>
            </a:pPr>
            <a:r>
              <a:rPr sz="1600">
                <a:latin typeface="Times New Roman"/>
                <a:ea typeface="Times New Roman"/>
                <a:cs typeface="Times New Roman"/>
                <a:sym typeface="Times New Roman"/>
              </a:rPr>
              <a:t>          </a:t>
            </a:r>
            <a:r>
              <a:t>What relevance does it have to the overall story?</a:t>
            </a:r>
          </a:p>
          <a:p>
            <a:pPr>
              <a:defRPr sz="4800" i="0">
                <a:solidFill>
                  <a:schemeClr val="accent5">
                    <a:hueOff val="-444211"/>
                    <a:satOff val="-14915"/>
                    <a:lumOff val="22857"/>
                  </a:schemeClr>
                </a:solidFill>
                <a:latin typeface="Avenir Next Regular"/>
                <a:ea typeface="Avenir Next Regular"/>
                <a:cs typeface="Avenir Next Regular"/>
                <a:sym typeface="Avenir Next Regular"/>
              </a:defRPr>
            </a:pPr>
            <a:r>
              <a:t>Now try Exploration 4,  Slide 66</a:t>
            </a:r>
            <a:r>
              <a:rPr sz="1200">
                <a:latin typeface="Times Roman"/>
                <a:ea typeface="Times Roman"/>
                <a:cs typeface="Times Roman"/>
                <a:sym typeface="Times Roman"/>
              </a:rPr>
              <a:t> ,</a:t>
            </a:r>
            <a:r>
              <a:t>   </a:t>
            </a:r>
            <a:r>
              <a:rPr i="1"/>
              <a:t>(Printed Workbook, p 13)</a:t>
            </a:r>
          </a:p>
          <a:p>
            <a:pPr>
              <a:defRPr sz="4800" i="0">
                <a:solidFill>
                  <a:schemeClr val="accent5">
                    <a:hueOff val="-444211"/>
                    <a:satOff val="-14915"/>
                    <a:lumOff val="22857"/>
                  </a:schemeClr>
                </a:solidFill>
                <a:latin typeface="Avenir Next Regular"/>
                <a:ea typeface="Avenir Next Regular"/>
                <a:cs typeface="Avenir Next Regular"/>
                <a:sym typeface="Avenir Next Regular"/>
              </a:defRPr>
            </a:pPr>
            <a:r>
              <a:t>A few minutes by yourself, and a few minutes sharing,</a:t>
            </a:r>
          </a:p>
          <a:p>
            <a:pPr>
              <a:defRPr sz="4800" i="0">
                <a:solidFill>
                  <a:schemeClr val="accent5">
                    <a:hueOff val="-444211"/>
                    <a:satOff val="-14915"/>
                    <a:lumOff val="22857"/>
                  </a:schemeClr>
                </a:solidFill>
                <a:latin typeface="Avenir Next Regular"/>
                <a:ea typeface="Avenir Next Regular"/>
                <a:cs typeface="Avenir Next Regular"/>
                <a:sym typeface="Avenir Next Regular"/>
              </a:defRPr>
            </a:pPr>
            <a:r>
              <a:rPr u="sng"/>
              <a:t>before</a:t>
            </a:r>
            <a:r>
              <a:t> looking at the suggestions on slide 67.</a:t>
            </a:r>
          </a:p>
        </p:txBody>
      </p:sp>
      <p:sp>
        <p:nvSpPr>
          <p:cNvPr id="702" name="From this perspective as we approach a text we can ask:"/>
          <p:cNvSpPr txBox="1"/>
          <p:nvPr/>
        </p:nvSpPr>
        <p:spPr>
          <a:xfrm>
            <a:off x="3629710" y="3390899"/>
            <a:ext cx="15600580"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1600"/>
              </a:spcBef>
              <a:defRPr sz="4800" i="0">
                <a:latin typeface="Avenir Next Regular"/>
                <a:ea typeface="Avenir Next Regular"/>
                <a:cs typeface="Avenir Next Regular"/>
                <a:sym typeface="Avenir Next Regular"/>
              </a:defRPr>
            </a:lvl1pPr>
          </a:lstStyle>
          <a:p>
            <a:r>
              <a:t>From this perspective as we approach a text we can ask:</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01">
                                            <p:bg/>
                                          </p:spTgt>
                                        </p:tgtEl>
                                        <p:attrNameLst>
                                          <p:attrName>style.visibility</p:attrName>
                                        </p:attrNameLst>
                                      </p:cBhvr>
                                      <p:to>
                                        <p:strVal val="visible"/>
                                      </p:to>
                                    </p:set>
                                    <p:animEffect transition="in" filter="wipe(left)">
                                      <p:cBhvr>
                                        <p:cTn id="7" dur="1000"/>
                                        <p:tgtEl>
                                          <p:spTgt spid="701">
                                            <p:bg/>
                                          </p:spTgt>
                                        </p:tgtEl>
                                      </p:cBhvr>
                                    </p:animEffect>
                                  </p:childTnLst>
                                </p:cTn>
                              </p:par>
                              <p:par>
                                <p:cTn id="8" presetID="22" presetClass="entr" presetSubtype="8" fill="hold" grpId="1" nodeType="withEffect">
                                  <p:stCondLst>
                                    <p:cond delay="0"/>
                                  </p:stCondLst>
                                  <p:iterate>
                                    <p:tmAbs val="0"/>
                                  </p:iterate>
                                  <p:childTnLst>
                                    <p:set>
                                      <p:cBhvr>
                                        <p:cTn id="9" fill="hold"/>
                                        <p:tgtEl>
                                          <p:spTgt spid="701">
                                            <p:txEl>
                                              <p:pRg st="0" end="0"/>
                                            </p:txEl>
                                          </p:spTgt>
                                        </p:tgtEl>
                                        <p:attrNameLst>
                                          <p:attrName>style.visibility</p:attrName>
                                        </p:attrNameLst>
                                      </p:cBhvr>
                                      <p:to>
                                        <p:strVal val="visible"/>
                                      </p:to>
                                    </p:set>
                                    <p:animEffect transition="in" filter="wipe(left)">
                                      <p:cBhvr>
                                        <p:cTn id="10" dur="1000"/>
                                        <p:tgtEl>
                                          <p:spTgt spid="70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701">
                                            <p:txEl>
                                              <p:pRg st="1" end="1"/>
                                            </p:txEl>
                                          </p:spTgt>
                                        </p:tgtEl>
                                        <p:attrNameLst>
                                          <p:attrName>style.visibility</p:attrName>
                                        </p:attrNameLst>
                                      </p:cBhvr>
                                      <p:to>
                                        <p:strVal val="visible"/>
                                      </p:to>
                                    </p:set>
                                    <p:animEffect transition="in" filter="wipe(left)">
                                      <p:cBhvr>
                                        <p:cTn id="15" dur="1000"/>
                                        <p:tgtEl>
                                          <p:spTgt spid="70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701">
                                            <p:txEl>
                                              <p:pRg st="2" end="2"/>
                                            </p:txEl>
                                          </p:spTgt>
                                        </p:tgtEl>
                                        <p:attrNameLst>
                                          <p:attrName>style.visibility</p:attrName>
                                        </p:attrNameLst>
                                      </p:cBhvr>
                                      <p:to>
                                        <p:strVal val="visible"/>
                                      </p:to>
                                    </p:set>
                                    <p:animEffect transition="in" filter="wipe(left)">
                                      <p:cBhvr>
                                        <p:cTn id="20" dur="1000"/>
                                        <p:tgtEl>
                                          <p:spTgt spid="701">
                                            <p:txEl>
                                              <p:pRg st="2" end="2"/>
                                            </p:txEl>
                                          </p:spTgt>
                                        </p:tgtEl>
                                      </p:cBhvr>
                                    </p:animEffect>
                                  </p:childTnLst>
                                </p:cTn>
                              </p:par>
                            </p:childTnLst>
                          </p:cTn>
                        </p:par>
                        <p:par>
                          <p:cTn id="21" fill="hold">
                            <p:stCondLst>
                              <p:cond delay="1000"/>
                            </p:stCondLst>
                            <p:childTnLst>
                              <p:par>
                                <p:cTn id="22" presetID="22" presetClass="entr" presetSubtype="8" fill="hold" grpId="1" nodeType="afterEffect">
                                  <p:stCondLst>
                                    <p:cond delay="0"/>
                                  </p:stCondLst>
                                  <p:iterate>
                                    <p:tmAbs val="0"/>
                                  </p:iterate>
                                  <p:childTnLst>
                                    <p:set>
                                      <p:cBhvr>
                                        <p:cTn id="23" fill="hold"/>
                                        <p:tgtEl>
                                          <p:spTgt spid="701">
                                            <p:txEl>
                                              <p:pRg st="3" end="3"/>
                                            </p:txEl>
                                          </p:spTgt>
                                        </p:tgtEl>
                                        <p:attrNameLst>
                                          <p:attrName>style.visibility</p:attrName>
                                        </p:attrNameLst>
                                      </p:cBhvr>
                                      <p:to>
                                        <p:strVal val="visible"/>
                                      </p:to>
                                    </p:set>
                                    <p:animEffect transition="in" filter="wipe(left)">
                                      <p:cBhvr>
                                        <p:cTn id="24" dur="1000"/>
                                        <p:tgtEl>
                                          <p:spTgt spid="701">
                                            <p:txEl>
                                              <p:pRg st="3" end="3"/>
                                            </p:txEl>
                                          </p:spTgt>
                                        </p:tgtEl>
                                      </p:cBhvr>
                                    </p:animEffect>
                                  </p:childTnLst>
                                </p:cTn>
                              </p:par>
                            </p:childTnLst>
                          </p:cTn>
                        </p:par>
                        <p:par>
                          <p:cTn id="25" fill="hold">
                            <p:stCondLst>
                              <p:cond delay="2000"/>
                            </p:stCondLst>
                            <p:childTnLst>
                              <p:par>
                                <p:cTn id="26" presetID="22" presetClass="entr" presetSubtype="8" fill="hold" grpId="1" nodeType="afterEffect">
                                  <p:stCondLst>
                                    <p:cond delay="1000"/>
                                  </p:stCondLst>
                                  <p:iterate>
                                    <p:tmAbs val="0"/>
                                  </p:iterate>
                                  <p:childTnLst>
                                    <p:set>
                                      <p:cBhvr>
                                        <p:cTn id="27" fill="hold"/>
                                        <p:tgtEl>
                                          <p:spTgt spid="701">
                                            <p:txEl>
                                              <p:pRg st="4" end="4"/>
                                            </p:txEl>
                                          </p:spTgt>
                                        </p:tgtEl>
                                        <p:attrNameLst>
                                          <p:attrName>style.visibility</p:attrName>
                                        </p:attrNameLst>
                                      </p:cBhvr>
                                      <p:to>
                                        <p:strVal val="visible"/>
                                      </p:to>
                                    </p:set>
                                    <p:animEffect transition="in" filter="wipe(left)">
                                      <p:cBhvr>
                                        <p:cTn id="28" dur="1000"/>
                                        <p:tgtEl>
                                          <p:spTgt spid="7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 grpId="1" build="p" bldLvl="5" animBg="1" advAuto="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Rounded Rectangle"/>
          <p:cNvSpPr/>
          <p:nvPr/>
        </p:nvSpPr>
        <p:spPr>
          <a:xfrm>
            <a:off x="3064425" y="2520131"/>
            <a:ext cx="19747242" cy="10114696"/>
          </a:xfrm>
          <a:prstGeom prst="roundRect">
            <a:avLst>
              <a:gd name="adj" fmla="val 12972"/>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p:spPr>
        <p:txBody>
          <a:bodyPr lIns="50800" tIns="50800" rIns="50800" bIns="50800" anchor="ctr"/>
          <a:lstStyle/>
          <a:p>
            <a:pPr>
              <a:defRPr sz="3200" i="0">
                <a:latin typeface="+mn-lt"/>
                <a:ea typeface="+mn-ea"/>
                <a:cs typeface="+mn-cs"/>
                <a:sym typeface="Helvetica Light"/>
              </a:defRPr>
            </a:pPr>
            <a:endParaRPr/>
          </a:p>
        </p:txBody>
      </p:sp>
      <p:sp>
        <p:nvSpPr>
          <p:cNvPr id="70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66</a:t>
            </a:fld>
            <a:endParaRPr/>
          </a:p>
        </p:txBody>
      </p:sp>
      <p:sp>
        <p:nvSpPr>
          <p:cNvPr id="706" name="Exploration 4:…"/>
          <p:cNvSpPr txBox="1"/>
          <p:nvPr/>
        </p:nvSpPr>
        <p:spPr>
          <a:xfrm>
            <a:off x="5127497" y="2555889"/>
            <a:ext cx="14129005" cy="208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2400"/>
              </a:spcBef>
              <a:defRPr sz="4800" i="0">
                <a:latin typeface="Avenir Next Regular"/>
                <a:ea typeface="Avenir Next Regular"/>
                <a:cs typeface="Avenir Next Regular"/>
                <a:sym typeface="Avenir Next Regular"/>
              </a:defRPr>
            </a:pPr>
            <a:r>
              <a:rPr b="1"/>
              <a:t>Exploration 4:</a:t>
            </a:r>
          </a:p>
          <a:p>
            <a:pPr>
              <a:spcBef>
                <a:spcPts val="2400"/>
              </a:spcBef>
              <a:defRPr sz="4800" i="0">
                <a:latin typeface="Avenir Next Regular"/>
                <a:ea typeface="Avenir Next Regular"/>
                <a:cs typeface="Avenir Next Regular"/>
                <a:sym typeface="Avenir Next Regular"/>
              </a:defRPr>
            </a:pPr>
            <a:r>
              <a:rPr b="1"/>
              <a:t>   Context of Mark 10:35-45 in the BIBLE STORY</a:t>
            </a:r>
          </a:p>
        </p:txBody>
      </p:sp>
      <p:sp>
        <p:nvSpPr>
          <p:cNvPr id="707" name="1.  In which section of the Bible story does this text occur?…"/>
          <p:cNvSpPr txBox="1"/>
          <p:nvPr/>
        </p:nvSpPr>
        <p:spPr>
          <a:xfrm>
            <a:off x="3594599" y="4913059"/>
            <a:ext cx="18449827" cy="185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600"/>
              </a:spcBef>
              <a:defRPr sz="4800" b="1">
                <a:latin typeface="Avenir Next Regular"/>
                <a:ea typeface="Avenir Next Regular"/>
                <a:cs typeface="Avenir Next Regular"/>
                <a:sym typeface="Avenir Next Regular"/>
              </a:defRPr>
            </a:pPr>
            <a:r>
              <a:t>1.  In which section of the Bible story does this text occur?</a:t>
            </a:r>
          </a:p>
          <a:p>
            <a:pPr algn="l">
              <a:spcBef>
                <a:spcPts val="600"/>
              </a:spcBef>
              <a:defRPr sz="4800" i="0">
                <a:latin typeface="Avenir Next Regular"/>
                <a:ea typeface="Avenir Next Regular"/>
                <a:cs typeface="Avenir Next Regular"/>
                <a:sym typeface="Avenir Next Regular"/>
              </a:defRPr>
            </a:pPr>
            <a:r>
              <a:t>Select an answer from the categories (i) to (ix)</a:t>
            </a:r>
          </a:p>
        </p:txBody>
      </p:sp>
      <p:pic>
        <p:nvPicPr>
          <p:cNvPr id="708" name="Image" descr="Image"/>
          <p:cNvPicPr>
            <a:picLocks noChangeAspect="1"/>
          </p:cNvPicPr>
          <p:nvPr/>
        </p:nvPicPr>
        <p:blipFill>
          <a:blip r:embed="rId2"/>
          <a:stretch>
            <a:fillRect/>
          </a:stretch>
        </p:blipFill>
        <p:spPr>
          <a:xfrm>
            <a:off x="771021" y="10521918"/>
            <a:ext cx="2378378" cy="2353730"/>
          </a:xfrm>
          <a:prstGeom prst="rect">
            <a:avLst/>
          </a:prstGeom>
          <a:ln w="12700">
            <a:miter lim="400000"/>
          </a:ln>
        </p:spPr>
      </p:pic>
      <p:grpSp>
        <p:nvGrpSpPr>
          <p:cNvPr id="711" name="Group"/>
          <p:cNvGrpSpPr/>
          <p:nvPr/>
        </p:nvGrpSpPr>
        <p:grpSpPr>
          <a:xfrm>
            <a:off x="1328544" y="1100894"/>
            <a:ext cx="4777015" cy="1449719"/>
            <a:chOff x="0" y="0"/>
            <a:chExt cx="4777013" cy="1449718"/>
          </a:xfrm>
        </p:grpSpPr>
        <p:sp>
          <p:nvSpPr>
            <p:cNvPr id="709" name="LOOK"/>
            <p:cNvSpPr txBox="1"/>
            <p:nvPr/>
          </p:nvSpPr>
          <p:spPr>
            <a:xfrm>
              <a:off x="2274022" y="223209"/>
              <a:ext cx="2502992"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4"/>
                  </a:solidFill>
                  <a:latin typeface="Rockwell Bold"/>
                  <a:ea typeface="Rockwell Bold"/>
                  <a:cs typeface="Rockwell Bold"/>
                  <a:sym typeface="Rockwell Bold"/>
                </a:defRPr>
              </a:lvl1pPr>
            </a:lstStyle>
            <a:p>
              <a:r>
                <a:t>LOOK</a:t>
              </a:r>
            </a:p>
          </p:txBody>
        </p:sp>
        <p:pic>
          <p:nvPicPr>
            <p:cNvPr id="710" name="Image" descr="Image"/>
            <p:cNvPicPr>
              <a:picLocks noChangeAspect="1"/>
            </p:cNvPicPr>
            <p:nvPr/>
          </p:nvPicPr>
          <p:blipFill>
            <a:blip r:embed="rId3"/>
            <a:stretch>
              <a:fillRect/>
            </a:stretch>
          </p:blipFill>
          <p:spPr>
            <a:xfrm>
              <a:off x="0" y="0"/>
              <a:ext cx="1449719" cy="1449719"/>
            </a:xfrm>
            <a:prstGeom prst="rect">
              <a:avLst/>
            </a:prstGeom>
            <a:ln w="12700" cap="flat">
              <a:noFill/>
              <a:miter lim="400000"/>
            </a:ln>
            <a:effectLst/>
          </p:spPr>
        </p:pic>
      </p:grpSp>
      <p:sp>
        <p:nvSpPr>
          <p:cNvPr id="712" name="vi)  The Attempts   —  Judges,…"/>
          <p:cNvSpPr txBox="1"/>
          <p:nvPr/>
        </p:nvSpPr>
        <p:spPr>
          <a:xfrm>
            <a:off x="12878565" y="6833348"/>
            <a:ext cx="9565597" cy="42773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80000"/>
              </a:lnSpc>
              <a:defRPr sz="4800" i="0">
                <a:latin typeface="Avenir Next Regular"/>
                <a:ea typeface="Avenir Next Regular"/>
                <a:cs typeface="Avenir Next Regular"/>
                <a:sym typeface="Avenir Next Regular"/>
              </a:defRPr>
            </a:pPr>
            <a:r>
              <a:t>  vi)  The Attempts   —  Judges,</a:t>
            </a:r>
          </a:p>
          <a:p>
            <a:pPr algn="l">
              <a:spcBef>
                <a:spcPts val="400"/>
              </a:spcBef>
              <a:defRPr sz="4800" i="0">
                <a:latin typeface="Avenir Next Regular"/>
                <a:ea typeface="Avenir Next Regular"/>
                <a:cs typeface="Avenir Next Regular"/>
                <a:sym typeface="Avenir Next Regular"/>
              </a:defRPr>
            </a:pPr>
            <a:r>
              <a:t>                                            Prophets</a:t>
            </a:r>
          </a:p>
          <a:p>
            <a:pPr algn="l">
              <a:spcBef>
                <a:spcPts val="400"/>
              </a:spcBef>
              <a:defRPr sz="4800" i="0">
                <a:latin typeface="Avenir Next Regular"/>
                <a:ea typeface="Avenir Next Regular"/>
                <a:cs typeface="Avenir Next Regular"/>
                <a:sym typeface="Avenir Next Regular"/>
              </a:defRPr>
            </a:pPr>
            <a:r>
              <a:t> vii)  The Solution  </a:t>
            </a:r>
            <a:r>
              <a:rPr sz="3800"/>
              <a:t>   </a:t>
            </a:r>
            <a:r>
              <a:rPr sz="3900"/>
              <a:t> </a:t>
            </a:r>
            <a:r>
              <a:t>— Gospels </a:t>
            </a:r>
          </a:p>
          <a:p>
            <a:pPr algn="l">
              <a:spcBef>
                <a:spcPts val="400"/>
              </a:spcBef>
              <a:defRPr sz="4800" i="0">
                <a:latin typeface="Avenir Next Regular"/>
                <a:ea typeface="Avenir Next Regular"/>
                <a:cs typeface="Avenir Next Regular"/>
                <a:sym typeface="Avenir Next Regular"/>
              </a:defRPr>
            </a:pPr>
            <a:r>
              <a:t>viii)  The Resolution — Acts, Letters</a:t>
            </a:r>
          </a:p>
          <a:p>
            <a:pPr algn="l">
              <a:spcBef>
                <a:spcPts val="400"/>
              </a:spcBef>
              <a:defRPr sz="4800" i="0">
                <a:latin typeface="Avenir Next Regular"/>
                <a:ea typeface="Avenir Next Regular"/>
                <a:cs typeface="Avenir Next Regular"/>
                <a:sym typeface="Avenir Next Regular"/>
              </a:defRPr>
            </a:pPr>
            <a:r>
              <a:t>  ix)  The Finish        </a:t>
            </a:r>
            <a:r>
              <a:rPr sz="4300"/>
              <a:t>  </a:t>
            </a:r>
            <a:r>
              <a:t>— Revelation</a:t>
            </a:r>
          </a:p>
        </p:txBody>
      </p:sp>
      <p:sp>
        <p:nvSpPr>
          <p:cNvPr id="713" name="i)   The Intro          —  Genesis 1,2            ii)   The Problem   —  Genesis  3          iii)  The Hope        —  Gen. - Josh.              iv)  The Need        —  Lev. - Deut.      v)   The Emotions —  Wisdom Lit."/>
          <p:cNvSpPr txBox="1"/>
          <p:nvPr/>
        </p:nvSpPr>
        <p:spPr>
          <a:xfrm>
            <a:off x="3606800" y="6851128"/>
            <a:ext cx="9015929" cy="429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 i)   The Intro          —  Genesis 1,2            ii)   The Problem   —  Genesis  3          iii)  The Hope        —  Gen. - Josh.              iv)  The Need        —  Lev. - Deut.      v)   The Emotions —  Wisdom Lit.</a:t>
            </a:r>
          </a:p>
        </p:txBody>
      </p:sp>
      <p:sp>
        <p:nvSpPr>
          <p:cNvPr id="714" name="2.  In 2 or 3 sentences, summarise the Bible story to this point"/>
          <p:cNvSpPr txBox="1"/>
          <p:nvPr/>
        </p:nvSpPr>
        <p:spPr>
          <a:xfrm>
            <a:off x="3456818" y="11405397"/>
            <a:ext cx="1802922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600"/>
              </a:spcBef>
              <a:defRPr sz="4800" b="1">
                <a:latin typeface="Avenir Next Regular"/>
                <a:ea typeface="Avenir Next Regular"/>
                <a:cs typeface="Avenir Next Regular"/>
                <a:sym typeface="Avenir Next Regular"/>
              </a:defRPr>
            </a:lvl1pPr>
          </a:lstStyle>
          <a:p>
            <a:r>
              <a:t>2.  In 2 or 3 sentences, summarise the Bible story to this point</a:t>
            </a:r>
          </a:p>
        </p:txBody>
      </p:sp>
      <p:sp>
        <p:nvSpPr>
          <p:cNvPr id="715" name="Line"/>
          <p:cNvSpPr/>
          <p:nvPr/>
        </p:nvSpPr>
        <p:spPr>
          <a:xfrm flipV="1">
            <a:off x="12758134" y="7162799"/>
            <a:ext cx="1" cy="3669258"/>
          </a:xfrm>
          <a:prstGeom prst="line">
            <a:avLst/>
          </a:prstGeom>
          <a:ln w="25400">
            <a:solidFill>
              <a:srgbClr val="000000"/>
            </a:solidFill>
            <a:miter lim="400000"/>
          </a:ln>
        </p:spPr>
        <p:txBody>
          <a:bodyPr lIns="50800" tIns="50800" rIns="50800" bIns="50800" anchor="ctr"/>
          <a:lstStyle/>
          <a:p>
            <a:pPr>
              <a:defRPr sz="3200" i="0">
                <a:latin typeface="+mn-lt"/>
                <a:ea typeface="+mn-ea"/>
                <a:cs typeface="+mn-cs"/>
                <a:sym typeface="Helvetica Light"/>
              </a:defRPr>
            </a:pPr>
            <a:endParaRPr/>
          </a:p>
        </p:txBody>
      </p:sp>
      <p:sp>
        <p:nvSpPr>
          <p:cNvPr id="716" name="2  The Context"/>
          <p:cNvSpPr txBox="1"/>
          <p:nvPr/>
        </p:nvSpPr>
        <p:spPr>
          <a:xfrm>
            <a:off x="3611140" y="2453904"/>
            <a:ext cx="5376120" cy="1003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457200">
              <a:spcBef>
                <a:spcPts val="1000"/>
              </a:spcBef>
              <a:defRPr sz="6000" i="0">
                <a:solidFill>
                  <a:schemeClr val="accent4"/>
                </a:solidFill>
                <a:latin typeface="Rockwell Bold"/>
                <a:ea typeface="Rockwell Bold"/>
                <a:cs typeface="Rockwell Bold"/>
                <a:sym typeface="Rockwell Bold"/>
              </a:defRPr>
            </a:lvl1pPr>
          </a:lstStyle>
          <a:p>
            <a:r>
              <a:t>2  The Context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14"/>
                                        </p:tgtEl>
                                        <p:attrNameLst>
                                          <p:attrName>style.visibility</p:attrName>
                                        </p:attrNameLst>
                                      </p:cBhvr>
                                      <p:to>
                                        <p:strVal val="visible"/>
                                      </p:to>
                                    </p:set>
                                    <p:animEffect transition="in" filter="wipe(left)">
                                      <p:cBhvr>
                                        <p:cTn id="7" dur="1000"/>
                                        <p:tgtEl>
                                          <p:spTgt spid="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 grpId="1" animBg="1" advAuto="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718" name="Rectangle"/>
          <p:cNvSpPr/>
          <p:nvPr/>
        </p:nvSpPr>
        <p:spPr>
          <a:xfrm>
            <a:off x="408055" y="377823"/>
            <a:ext cx="23567891" cy="12960353"/>
          </a:xfrm>
          <a:prstGeom prst="rect">
            <a:avLst/>
          </a:prstGeom>
          <a:ln w="749300">
            <a:solidFill>
              <a:srgbClr val="FF000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71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67</a:t>
            </a:fld>
            <a:endParaRPr/>
          </a:p>
        </p:txBody>
      </p:sp>
      <p:sp>
        <p:nvSpPr>
          <p:cNvPr id="720" name="Mark 10.35-45…"/>
          <p:cNvSpPr txBox="1"/>
          <p:nvPr/>
        </p:nvSpPr>
        <p:spPr>
          <a:xfrm>
            <a:off x="9226035" y="1019174"/>
            <a:ext cx="5858905"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FF0000"/>
                </a:solidFill>
                <a:uFill>
                  <a:solidFill>
                    <a:srgbClr val="FF0000"/>
                  </a:solidFill>
                </a:uFill>
                <a:latin typeface="Arial Black"/>
                <a:ea typeface="Arial Black"/>
                <a:cs typeface="Arial Black"/>
                <a:sym typeface="Arial Black"/>
              </a:rPr>
              <a:t>Mark 10.35-45</a:t>
            </a:r>
          </a:p>
          <a:p>
            <a:pPr indent="39687" defTabSz="914400">
              <a:defRPr sz="3200"/>
            </a:pPr>
            <a:r>
              <a:rPr sz="3800" i="0">
                <a:solidFill>
                  <a:srgbClr val="FF0000"/>
                </a:solidFill>
                <a:uFill>
                  <a:solidFill>
                    <a:srgbClr val="FF0000"/>
                  </a:solidFill>
                </a:uFill>
                <a:latin typeface="Arial Black"/>
                <a:ea typeface="Arial Black"/>
                <a:cs typeface="Arial Black"/>
                <a:sym typeface="Arial Black"/>
              </a:rPr>
              <a:t>Context in Bible Story</a:t>
            </a:r>
          </a:p>
        </p:txBody>
      </p:sp>
      <p:sp>
        <p:nvSpPr>
          <p:cNvPr id="721" name="Exploration 4"/>
          <p:cNvSpPr txBox="1"/>
          <p:nvPr/>
        </p:nvSpPr>
        <p:spPr>
          <a:xfrm>
            <a:off x="214515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4</a:t>
            </a:r>
          </a:p>
        </p:txBody>
      </p:sp>
      <p:sp>
        <p:nvSpPr>
          <p:cNvPr id="722" name="In which section of the Bible story does this text occur?…"/>
          <p:cNvSpPr txBox="1"/>
          <p:nvPr/>
        </p:nvSpPr>
        <p:spPr>
          <a:xfrm>
            <a:off x="3631743" y="2465344"/>
            <a:ext cx="16662401" cy="73214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914400" indent="-900112" defTabSz="914400">
              <a:spcBef>
                <a:spcPts val="2200"/>
              </a:spcBef>
              <a:defRPr sz="3200"/>
            </a:pPr>
            <a:r>
              <a:rPr sz="7000" b="1" dirty="0"/>
              <a:t>    </a:t>
            </a:r>
            <a:r>
              <a:rPr sz="4600" b="1" dirty="0">
                <a:solidFill>
                  <a:srgbClr val="FF0000"/>
                </a:solidFill>
                <a:uFill>
                  <a:solidFill>
                    <a:srgbClr val="FF0000"/>
                  </a:solidFill>
                </a:uFill>
              </a:rPr>
              <a:t>In which section of the Bible story does this text occur?</a:t>
            </a:r>
          </a:p>
          <a:p>
            <a:pPr marL="914400" indent="-900112" defTabSz="914400">
              <a:spcBef>
                <a:spcPts val="2200"/>
              </a:spcBef>
              <a:defRPr sz="3200"/>
            </a:pPr>
            <a:r>
              <a:rPr sz="4600" dirty="0"/>
              <a:t>		</a:t>
            </a:r>
          </a:p>
          <a:p>
            <a:pPr marL="914400" indent="-900112" defTabSz="914400">
              <a:spcBef>
                <a:spcPts val="2200"/>
              </a:spcBef>
              <a:defRPr sz="3200"/>
            </a:pPr>
            <a:endParaRPr sz="4600" dirty="0"/>
          </a:p>
          <a:p>
            <a:pPr marL="914400" indent="-900112" defTabSz="914400">
              <a:spcBef>
                <a:spcPts val="2200"/>
              </a:spcBef>
              <a:defRPr sz="3200"/>
            </a:pPr>
            <a:endParaRPr sz="4600" dirty="0"/>
          </a:p>
          <a:p>
            <a:pPr marL="914400" indent="-900112" defTabSz="914400">
              <a:spcBef>
                <a:spcPts val="2200"/>
              </a:spcBef>
              <a:defRPr sz="3200"/>
            </a:pPr>
            <a:endParaRPr sz="4600" dirty="0"/>
          </a:p>
          <a:p>
            <a:pPr marL="914400" indent="-900112" defTabSz="914400">
              <a:spcBef>
                <a:spcPts val="14000"/>
              </a:spcBef>
              <a:defRPr sz="3200"/>
            </a:pPr>
            <a:r>
              <a:rPr sz="4600" b="1" dirty="0">
                <a:solidFill>
                  <a:srgbClr val="FF0000"/>
                </a:solidFill>
                <a:uFill>
                  <a:solidFill>
                    <a:srgbClr val="FF0000"/>
                  </a:solidFill>
                </a:uFill>
              </a:rPr>
              <a:t>Briefly summarise the Bible story to this point</a:t>
            </a:r>
          </a:p>
        </p:txBody>
      </p:sp>
      <p:pic>
        <p:nvPicPr>
          <p:cNvPr id="723" name="image.png" descr="image.png"/>
          <p:cNvPicPr>
            <a:picLocks noChangeAspect="1"/>
          </p:cNvPicPr>
          <p:nvPr/>
        </p:nvPicPr>
        <p:blipFill>
          <a:blip r:embed="rId2"/>
          <a:stretch>
            <a:fillRect/>
          </a:stretch>
        </p:blipFill>
        <p:spPr>
          <a:xfrm rot="16920000">
            <a:off x="20987590" y="-211436"/>
            <a:ext cx="3159126" cy="3165476"/>
          </a:xfrm>
          <a:prstGeom prst="rect">
            <a:avLst/>
          </a:prstGeom>
          <a:ln w="12700">
            <a:miter lim="400000"/>
          </a:ln>
        </p:spPr>
      </p:pic>
      <p:sp>
        <p:nvSpPr>
          <p:cNvPr id="724" name="Look"/>
          <p:cNvSpPr txBox="1"/>
          <p:nvPr/>
        </p:nvSpPr>
        <p:spPr>
          <a:xfrm>
            <a:off x="18656002" y="1181099"/>
            <a:ext cx="150852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b="0" u="none"/>
            </a:pPr>
            <a:r>
              <a:rPr b="1" u="sng"/>
              <a:t>Look</a:t>
            </a:r>
          </a:p>
        </p:txBody>
      </p:sp>
      <p:sp>
        <p:nvSpPr>
          <p:cNvPr id="725" name="Just between sections  vi) and vii) ‘The attempts’ and ‘The solution’.…"/>
          <p:cNvSpPr txBox="1"/>
          <p:nvPr/>
        </p:nvSpPr>
        <p:spPr>
          <a:xfrm>
            <a:off x="2071670" y="3323434"/>
            <a:ext cx="19782547" cy="50701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914400" indent="-900112" defTabSz="914400">
              <a:lnSpc>
                <a:spcPct val="140000"/>
              </a:lnSpc>
              <a:defRPr sz="3200"/>
            </a:pPr>
            <a:r>
              <a:rPr sz="4600" dirty="0"/>
              <a:t>	Just between sections</a:t>
            </a:r>
            <a:r>
              <a:rPr sz="4600" b="1" dirty="0"/>
              <a:t>  vi) and vii)	‘The attempts’ </a:t>
            </a:r>
            <a:r>
              <a:rPr sz="4600" dirty="0"/>
              <a:t>and </a:t>
            </a:r>
            <a:r>
              <a:rPr sz="4600" b="1" dirty="0"/>
              <a:t>‘The </a:t>
            </a:r>
            <a:r>
              <a:rPr sz="4600" b="1" dirty="0" err="1"/>
              <a:t>solutio</a:t>
            </a:r>
            <a:r>
              <a:rPr lang="en-GB" sz="4600" b="1" dirty="0"/>
              <a:t>n’ </a:t>
            </a:r>
          </a:p>
          <a:p>
            <a:pPr marL="914400" indent="-900112" defTabSz="914400">
              <a:lnSpc>
                <a:spcPct val="140000"/>
              </a:lnSpc>
              <a:defRPr sz="3200"/>
            </a:pPr>
            <a:r>
              <a:rPr sz="4600" b="1" i="0" dirty="0"/>
              <a:t> Human</a:t>
            </a:r>
            <a:r>
              <a:rPr sz="4600" i="0" dirty="0"/>
              <a:t>:  As an expression of his love, the lover is about</a:t>
            </a:r>
            <a:r>
              <a:rPr lang="en-GB" sz="4600" i="0" dirty="0"/>
              <a:t> to pay </a:t>
            </a:r>
          </a:p>
          <a:p>
            <a:pPr marL="2160000" indent="25416" defTabSz="914400">
              <a:defRPr sz="3200"/>
            </a:pPr>
            <a:r>
              <a:rPr sz="4600" dirty="0"/>
              <a:t>a great price to win his bride. </a:t>
            </a:r>
            <a:endParaRPr sz="4600" i="1" dirty="0"/>
          </a:p>
          <a:p>
            <a:pPr marL="914400" indent="-900112" algn="l" defTabSz="914400">
              <a:spcBef>
                <a:spcPts val="1200"/>
              </a:spcBef>
              <a:defRPr sz="3200"/>
            </a:pPr>
            <a:r>
              <a:rPr sz="4600" dirty="0"/>
              <a:t>   </a:t>
            </a:r>
            <a:r>
              <a:rPr sz="4600" b="1" dirty="0"/>
              <a:t>Bible:</a:t>
            </a:r>
            <a:r>
              <a:rPr sz="4600" dirty="0"/>
              <a:t>          </a:t>
            </a:r>
            <a:r>
              <a:rPr sz="4600" b="1" dirty="0"/>
              <a:t>The Problem </a:t>
            </a:r>
            <a:r>
              <a:rPr sz="4600" dirty="0"/>
              <a:t>(separation) is about to be overcome.</a:t>
            </a:r>
          </a:p>
          <a:p>
            <a:pPr marL="914400" indent="-900112" algn="l" defTabSz="914400">
              <a:defRPr sz="3200"/>
            </a:pPr>
            <a:r>
              <a:rPr sz="4600" dirty="0"/>
              <a:t>                  Jesus, because of His great love for the world, is about to </a:t>
            </a:r>
          </a:p>
          <a:p>
            <a:pPr marL="914400" indent="-900112" algn="l" defTabSz="914400">
              <a:defRPr sz="3200"/>
            </a:pPr>
            <a:r>
              <a:rPr sz="4600" dirty="0"/>
              <a:t>                 defeat the Devil, fulfilling the law through dying on the cross.</a:t>
            </a:r>
          </a:p>
        </p:txBody>
      </p:sp>
      <p:sp>
        <p:nvSpPr>
          <p:cNvPr id="726" name="Humanity and God have been separated by our sin.  God’s requirements —…"/>
          <p:cNvSpPr txBox="1"/>
          <p:nvPr/>
        </p:nvSpPr>
        <p:spPr>
          <a:xfrm>
            <a:off x="1503442" y="9932023"/>
            <a:ext cx="21377118" cy="145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914400" indent="-900112" defTabSz="914400">
              <a:defRPr sz="3200"/>
            </a:pPr>
            <a:r>
              <a:rPr sz="4600" b="1">
                <a:solidFill>
                  <a:srgbClr val="FF0000"/>
                </a:solidFill>
                <a:uFill>
                  <a:solidFill>
                    <a:srgbClr val="FF0000"/>
                  </a:solidFill>
                </a:uFill>
              </a:rPr>
              <a:t>	</a:t>
            </a:r>
            <a:r>
              <a:rPr sz="4600"/>
              <a:t>Humanity and God have been separated by our sin.  God’s requirements —</a:t>
            </a:r>
          </a:p>
          <a:p>
            <a:pPr marL="914400" indent="-900112" defTabSz="914400">
              <a:defRPr sz="3200"/>
            </a:pPr>
            <a:r>
              <a:rPr sz="4600"/>
              <a:t> the Law — have not been met.     God’s solution is about to happen.</a:t>
            </a:r>
          </a:p>
        </p:txBody>
      </p:sp>
      <p:sp>
        <p:nvSpPr>
          <p:cNvPr id="727" name="This is approaching the ‘crux’ of the story."/>
          <p:cNvSpPr txBox="1"/>
          <p:nvPr/>
        </p:nvSpPr>
        <p:spPr>
          <a:xfrm>
            <a:off x="6027199" y="11766209"/>
            <a:ext cx="11871488"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914400" indent="-900112" defTabSz="914400">
              <a:defRPr sz="3200"/>
            </a:pPr>
            <a:r>
              <a:rPr sz="4600"/>
              <a:t>	This is approaching the ‘crux’ of the story.</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25">
                                            <p:bg/>
                                          </p:spTgt>
                                        </p:tgtEl>
                                        <p:attrNameLst>
                                          <p:attrName>style.visibility</p:attrName>
                                        </p:attrNameLst>
                                      </p:cBhvr>
                                      <p:to>
                                        <p:strVal val="visible"/>
                                      </p:to>
                                    </p:set>
                                    <p:animEffect transition="in" filter="wipe(left)">
                                      <p:cBhvr>
                                        <p:cTn id="7" dur="800"/>
                                        <p:tgtEl>
                                          <p:spTgt spid="725">
                                            <p:bg/>
                                          </p:spTgt>
                                        </p:tgtEl>
                                      </p:cBhvr>
                                    </p:animEffect>
                                  </p:childTnLst>
                                </p:cTn>
                              </p:par>
                              <p:par>
                                <p:cTn id="8" presetID="22" presetClass="entr" presetSubtype="8" fill="hold" grpId="1" nodeType="withEffect">
                                  <p:stCondLst>
                                    <p:cond delay="0"/>
                                  </p:stCondLst>
                                  <p:iterate>
                                    <p:tmAbs val="0"/>
                                  </p:iterate>
                                  <p:childTnLst>
                                    <p:set>
                                      <p:cBhvr>
                                        <p:cTn id="9" fill="hold"/>
                                        <p:tgtEl>
                                          <p:spTgt spid="725">
                                            <p:txEl>
                                              <p:pRg st="0" end="0"/>
                                            </p:txEl>
                                          </p:spTgt>
                                        </p:tgtEl>
                                        <p:attrNameLst>
                                          <p:attrName>style.visibility</p:attrName>
                                        </p:attrNameLst>
                                      </p:cBhvr>
                                      <p:to>
                                        <p:strVal val="visible"/>
                                      </p:to>
                                    </p:set>
                                    <p:animEffect transition="in" filter="wipe(left)">
                                      <p:cBhvr>
                                        <p:cTn id="10" dur="800"/>
                                        <p:tgtEl>
                                          <p:spTgt spid="725">
                                            <p:txEl>
                                              <p:pRg st="0" end="0"/>
                                            </p:txEl>
                                          </p:spTgt>
                                        </p:tgtEl>
                                      </p:cBhvr>
                                    </p:animEffect>
                                  </p:childTnLst>
                                </p:cTn>
                              </p:par>
                              <p:par>
                                <p:cTn id="11" presetID="22" presetClass="entr" presetSubtype="8" fill="hold" grpId="1" nodeType="withEffect">
                                  <p:stCondLst>
                                    <p:cond delay="0"/>
                                  </p:stCondLst>
                                  <p:iterate>
                                    <p:tmAbs val="0"/>
                                  </p:iterate>
                                  <p:childTnLst>
                                    <p:set>
                                      <p:cBhvr>
                                        <p:cTn id="12" fill="hold"/>
                                        <p:tgtEl>
                                          <p:spTgt spid="725">
                                            <p:txEl>
                                              <p:pRg st="1" end="1"/>
                                            </p:txEl>
                                          </p:spTgt>
                                        </p:tgtEl>
                                        <p:attrNameLst>
                                          <p:attrName>style.visibility</p:attrName>
                                        </p:attrNameLst>
                                      </p:cBhvr>
                                      <p:to>
                                        <p:strVal val="visible"/>
                                      </p:to>
                                    </p:set>
                                    <p:animEffect transition="in" filter="wipe(left)">
                                      <p:cBhvr>
                                        <p:cTn id="13" dur="800"/>
                                        <p:tgtEl>
                                          <p:spTgt spid="72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1" nodeType="clickEffect">
                                  <p:stCondLst>
                                    <p:cond delay="0"/>
                                  </p:stCondLst>
                                  <p:iterate>
                                    <p:tmAbs val="0"/>
                                  </p:iterate>
                                  <p:childTnLst>
                                    <p:set>
                                      <p:cBhvr>
                                        <p:cTn id="17" fill="hold"/>
                                        <p:tgtEl>
                                          <p:spTgt spid="725">
                                            <p:txEl>
                                              <p:pRg st="2" end="2"/>
                                            </p:txEl>
                                          </p:spTgt>
                                        </p:tgtEl>
                                        <p:attrNameLst>
                                          <p:attrName>style.visibility</p:attrName>
                                        </p:attrNameLst>
                                      </p:cBhvr>
                                      <p:to>
                                        <p:strVal val="visible"/>
                                      </p:to>
                                    </p:set>
                                    <p:animEffect transition="in" filter="wipe(left)">
                                      <p:cBhvr>
                                        <p:cTn id="18" dur="800"/>
                                        <p:tgtEl>
                                          <p:spTgt spid="72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1" nodeType="clickEffect">
                                  <p:stCondLst>
                                    <p:cond delay="0"/>
                                  </p:stCondLst>
                                  <p:iterate>
                                    <p:tmAbs val="0"/>
                                  </p:iterate>
                                  <p:childTnLst>
                                    <p:set>
                                      <p:cBhvr>
                                        <p:cTn id="22" fill="hold"/>
                                        <p:tgtEl>
                                          <p:spTgt spid="725">
                                            <p:txEl>
                                              <p:pRg st="3" end="3"/>
                                            </p:txEl>
                                          </p:spTgt>
                                        </p:tgtEl>
                                        <p:attrNameLst>
                                          <p:attrName>style.visibility</p:attrName>
                                        </p:attrNameLst>
                                      </p:cBhvr>
                                      <p:to>
                                        <p:strVal val="visible"/>
                                      </p:to>
                                    </p:set>
                                    <p:animEffect transition="in" filter="wipe(left)">
                                      <p:cBhvr>
                                        <p:cTn id="23" dur="800"/>
                                        <p:tgtEl>
                                          <p:spTgt spid="725">
                                            <p:txEl>
                                              <p:pRg st="3" end="3"/>
                                            </p:txEl>
                                          </p:spTgt>
                                        </p:tgtEl>
                                      </p:cBhvr>
                                    </p:animEffect>
                                  </p:childTnLst>
                                </p:cTn>
                              </p:par>
                            </p:childTnLst>
                          </p:cTn>
                        </p:par>
                        <p:par>
                          <p:cTn id="24" fill="hold">
                            <p:stCondLst>
                              <p:cond delay="800"/>
                            </p:stCondLst>
                            <p:childTnLst>
                              <p:par>
                                <p:cTn id="25" presetID="22" presetClass="entr" presetSubtype="8" fill="hold" grpId="1" nodeType="afterEffect">
                                  <p:stCondLst>
                                    <p:cond delay="500"/>
                                  </p:stCondLst>
                                  <p:iterate>
                                    <p:tmAbs val="0"/>
                                  </p:iterate>
                                  <p:childTnLst>
                                    <p:set>
                                      <p:cBhvr>
                                        <p:cTn id="26" fill="hold"/>
                                        <p:tgtEl>
                                          <p:spTgt spid="725">
                                            <p:txEl>
                                              <p:pRg st="4" end="4"/>
                                            </p:txEl>
                                          </p:spTgt>
                                        </p:tgtEl>
                                        <p:attrNameLst>
                                          <p:attrName>style.visibility</p:attrName>
                                        </p:attrNameLst>
                                      </p:cBhvr>
                                      <p:to>
                                        <p:strVal val="visible"/>
                                      </p:to>
                                    </p:set>
                                    <p:animEffect transition="in" filter="wipe(left)">
                                      <p:cBhvr>
                                        <p:cTn id="27" dur="800"/>
                                        <p:tgtEl>
                                          <p:spTgt spid="725">
                                            <p:txEl>
                                              <p:pRg st="4" end="4"/>
                                            </p:txEl>
                                          </p:spTgt>
                                        </p:tgtEl>
                                      </p:cBhvr>
                                    </p:animEffect>
                                  </p:childTnLst>
                                </p:cTn>
                              </p:par>
                            </p:childTnLst>
                          </p:cTn>
                        </p:par>
                        <p:par>
                          <p:cTn id="28" fill="hold">
                            <p:stCondLst>
                              <p:cond delay="2100"/>
                            </p:stCondLst>
                            <p:childTnLst>
                              <p:par>
                                <p:cTn id="29" presetID="22" presetClass="entr" presetSubtype="8" fill="hold" grpId="1" nodeType="afterEffect">
                                  <p:stCondLst>
                                    <p:cond delay="500"/>
                                  </p:stCondLst>
                                  <p:iterate>
                                    <p:tmAbs val="0"/>
                                  </p:iterate>
                                  <p:childTnLst>
                                    <p:set>
                                      <p:cBhvr>
                                        <p:cTn id="30" fill="hold"/>
                                        <p:tgtEl>
                                          <p:spTgt spid="725">
                                            <p:txEl>
                                              <p:pRg st="5" end="5"/>
                                            </p:txEl>
                                          </p:spTgt>
                                        </p:tgtEl>
                                        <p:attrNameLst>
                                          <p:attrName>style.visibility</p:attrName>
                                        </p:attrNameLst>
                                      </p:cBhvr>
                                      <p:to>
                                        <p:strVal val="visible"/>
                                      </p:to>
                                    </p:set>
                                    <p:animEffect transition="in" filter="wipe(left)">
                                      <p:cBhvr>
                                        <p:cTn id="31" dur="800"/>
                                        <p:tgtEl>
                                          <p:spTgt spid="72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2" nodeType="clickEffect">
                                  <p:stCondLst>
                                    <p:cond delay="0"/>
                                  </p:stCondLst>
                                  <p:iterate>
                                    <p:tmAbs val="0"/>
                                  </p:iterate>
                                  <p:childTnLst>
                                    <p:set>
                                      <p:cBhvr>
                                        <p:cTn id="35" fill="hold"/>
                                        <p:tgtEl>
                                          <p:spTgt spid="726">
                                            <p:bg/>
                                          </p:spTgt>
                                        </p:tgtEl>
                                        <p:attrNameLst>
                                          <p:attrName>style.visibility</p:attrName>
                                        </p:attrNameLst>
                                      </p:cBhvr>
                                      <p:to>
                                        <p:strVal val="visible"/>
                                      </p:to>
                                    </p:set>
                                    <p:animEffect transition="in" filter="wipe(left)">
                                      <p:cBhvr>
                                        <p:cTn id="36" dur="1000"/>
                                        <p:tgtEl>
                                          <p:spTgt spid="726">
                                            <p:bg/>
                                          </p:spTgt>
                                        </p:tgtEl>
                                      </p:cBhvr>
                                    </p:animEffect>
                                  </p:childTnLst>
                                </p:cTn>
                              </p:par>
                              <p:par>
                                <p:cTn id="37" presetID="22" presetClass="entr" presetSubtype="8" fill="hold" grpId="2" nodeType="withEffect">
                                  <p:stCondLst>
                                    <p:cond delay="0"/>
                                  </p:stCondLst>
                                  <p:iterate>
                                    <p:tmAbs val="0"/>
                                  </p:iterate>
                                  <p:childTnLst>
                                    <p:set>
                                      <p:cBhvr>
                                        <p:cTn id="38" fill="hold"/>
                                        <p:tgtEl>
                                          <p:spTgt spid="726">
                                            <p:txEl>
                                              <p:pRg st="0" end="0"/>
                                            </p:txEl>
                                          </p:spTgt>
                                        </p:tgtEl>
                                        <p:attrNameLst>
                                          <p:attrName>style.visibility</p:attrName>
                                        </p:attrNameLst>
                                      </p:cBhvr>
                                      <p:to>
                                        <p:strVal val="visible"/>
                                      </p:to>
                                    </p:set>
                                    <p:animEffect transition="in" filter="wipe(left)">
                                      <p:cBhvr>
                                        <p:cTn id="39" dur="1000"/>
                                        <p:tgtEl>
                                          <p:spTgt spid="726">
                                            <p:txEl>
                                              <p:pRg st="0" end="0"/>
                                            </p:txEl>
                                          </p:spTgt>
                                        </p:tgtEl>
                                      </p:cBhvr>
                                    </p:animEffect>
                                  </p:childTnLst>
                                </p:cTn>
                              </p:par>
                            </p:childTnLst>
                          </p:cTn>
                        </p:par>
                        <p:par>
                          <p:cTn id="40" fill="hold">
                            <p:stCondLst>
                              <p:cond delay="1000"/>
                            </p:stCondLst>
                            <p:childTnLst>
                              <p:par>
                                <p:cTn id="41" presetID="22" presetClass="entr" presetSubtype="8" fill="hold" grpId="2" nodeType="afterEffect">
                                  <p:stCondLst>
                                    <p:cond delay="0"/>
                                  </p:stCondLst>
                                  <p:iterate>
                                    <p:tmAbs val="0"/>
                                  </p:iterate>
                                  <p:childTnLst>
                                    <p:set>
                                      <p:cBhvr>
                                        <p:cTn id="42" fill="hold"/>
                                        <p:tgtEl>
                                          <p:spTgt spid="726">
                                            <p:txEl>
                                              <p:pRg st="1" end="1"/>
                                            </p:txEl>
                                          </p:spTgt>
                                        </p:tgtEl>
                                        <p:attrNameLst>
                                          <p:attrName>style.visibility</p:attrName>
                                        </p:attrNameLst>
                                      </p:cBhvr>
                                      <p:to>
                                        <p:strVal val="visible"/>
                                      </p:to>
                                    </p:set>
                                    <p:animEffect transition="in" filter="wipe(left)">
                                      <p:cBhvr>
                                        <p:cTn id="43" dur="1000"/>
                                        <p:tgtEl>
                                          <p:spTgt spid="72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3" nodeType="clickEffect">
                                  <p:stCondLst>
                                    <p:cond delay="0"/>
                                  </p:stCondLst>
                                  <p:iterate>
                                    <p:tmAbs val="0"/>
                                  </p:iterate>
                                  <p:childTnLst>
                                    <p:set>
                                      <p:cBhvr>
                                        <p:cTn id="47" fill="hold"/>
                                        <p:tgtEl>
                                          <p:spTgt spid="727"/>
                                        </p:tgtEl>
                                        <p:attrNameLst>
                                          <p:attrName>style.visibility</p:attrName>
                                        </p:attrNameLst>
                                      </p:cBhvr>
                                      <p:to>
                                        <p:strVal val="visible"/>
                                      </p:to>
                                    </p:set>
                                    <p:animEffect transition="in" filter="wipe(left)">
                                      <p:cBhvr>
                                        <p:cTn id="48" dur="2000"/>
                                        <p:tgtEl>
                                          <p:spTgt spid="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5" grpId="1" build="p" bldLvl="5" animBg="1" advAuto="0"/>
      <p:bldP spid="726" grpId="2" build="p" bldLvl="5" animBg="1" advAuto="0"/>
      <p:bldP spid="727" grpId="3" animBg="1" advAuto="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9" name="image.jpg" descr="image.jpg"/>
          <p:cNvPicPr>
            <a:picLocks noChangeAspect="1"/>
          </p:cNvPicPr>
          <p:nvPr/>
        </p:nvPicPr>
        <p:blipFill>
          <a:blip r:embed="rId2"/>
          <a:srcRect l="707"/>
          <a:stretch>
            <a:fillRect/>
          </a:stretch>
        </p:blipFill>
        <p:spPr>
          <a:xfrm>
            <a:off x="-39688" y="-2513070"/>
            <a:ext cx="24463311" cy="18410133"/>
          </a:xfrm>
          <a:prstGeom prst="rect">
            <a:avLst/>
          </a:prstGeom>
          <a:ln w="12700">
            <a:miter lim="400000"/>
          </a:ln>
        </p:spPr>
      </p:pic>
      <p:sp>
        <p:nvSpPr>
          <p:cNvPr id="73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68</a:t>
            </a:fld>
            <a:endParaRPr/>
          </a:p>
        </p:txBody>
      </p:sp>
      <p:pic>
        <p:nvPicPr>
          <p:cNvPr id="731" name="Image" descr="Image"/>
          <p:cNvPicPr>
            <a:picLocks noChangeAspect="1"/>
          </p:cNvPicPr>
          <p:nvPr/>
        </p:nvPicPr>
        <p:blipFill>
          <a:blip r:embed="rId3"/>
          <a:stretch>
            <a:fillRect/>
          </a:stretch>
        </p:blipFill>
        <p:spPr>
          <a:xfrm>
            <a:off x="771021" y="10556657"/>
            <a:ext cx="2378378" cy="235373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69</a:t>
            </a:fld>
            <a:endParaRPr/>
          </a:p>
        </p:txBody>
      </p:sp>
      <p:pic>
        <p:nvPicPr>
          <p:cNvPr id="73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73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736" name="Recognise the type of writing…"/>
          <p:cNvSpPr txBox="1"/>
          <p:nvPr/>
        </p:nvSpPr>
        <p:spPr>
          <a:xfrm>
            <a:off x="3277389" y="6616700"/>
            <a:ext cx="18579434" cy="322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820615" indent="-820615" algn="l">
              <a:spcBef>
                <a:spcPts val="3400"/>
              </a:spcBef>
              <a:buSzPct val="100000"/>
              <a:buAutoNum type="arabicParenR"/>
              <a:defRPr sz="4800" i="0">
                <a:latin typeface="Avenir Next Regular"/>
                <a:ea typeface="Avenir Next Regular"/>
                <a:cs typeface="Avenir Next Regular"/>
                <a:sym typeface="Avenir Next Regular"/>
              </a:defRPr>
            </a:pPr>
            <a:r>
              <a:t>Recognise the type of writing  </a:t>
            </a:r>
          </a:p>
          <a:p>
            <a:pPr marL="820615" indent="-820615" algn="l">
              <a:spcBef>
                <a:spcPts val="2400"/>
              </a:spcBef>
              <a:buSzPct val="100000"/>
              <a:buAutoNum type="arabicParenR"/>
              <a:defRPr sz="4800" i="0">
                <a:latin typeface="Avenir Next Regular"/>
                <a:ea typeface="Avenir Next Regular"/>
                <a:cs typeface="Avenir Next Regular"/>
                <a:sym typeface="Avenir Next Regular"/>
              </a:defRPr>
            </a:pPr>
            <a:r>
              <a:t>Answer the questions the passage raises  </a:t>
            </a:r>
          </a:p>
          <a:p>
            <a:pPr marL="820615" indent="-820615" algn="l">
              <a:spcBef>
                <a:spcPts val="2400"/>
              </a:spcBef>
              <a:buSzPct val="100000"/>
              <a:buAutoNum type="arabicParenR"/>
              <a:defRPr sz="4800" i="0">
                <a:latin typeface="Avenir Next Regular"/>
                <a:ea typeface="Avenir Next Regular"/>
                <a:cs typeface="Avenir Next Regular"/>
                <a:sym typeface="Avenir Next Regular"/>
              </a:defRPr>
            </a:pPr>
            <a:r>
              <a:t>Get an overview</a:t>
            </a:r>
          </a:p>
        </p:txBody>
      </p:sp>
      <p:grpSp>
        <p:nvGrpSpPr>
          <p:cNvPr id="739" name="Group"/>
          <p:cNvGrpSpPr/>
          <p:nvPr/>
        </p:nvGrpSpPr>
        <p:grpSpPr>
          <a:xfrm>
            <a:off x="1908511" y="1205570"/>
            <a:ext cx="7162729" cy="1569410"/>
            <a:chOff x="0" y="-43490"/>
            <a:chExt cx="7162728" cy="1569409"/>
          </a:xfrm>
        </p:grpSpPr>
        <p:sp>
          <p:nvSpPr>
            <p:cNvPr id="737" name="LEARN"/>
            <p:cNvSpPr txBox="1"/>
            <p:nvPr/>
          </p:nvSpPr>
          <p:spPr>
            <a:xfrm>
              <a:off x="2274022" y="-43491"/>
              <a:ext cx="4888707" cy="15367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9600" i="0">
                  <a:solidFill>
                    <a:schemeClr val="accent2"/>
                  </a:solidFill>
                  <a:latin typeface="Rockwell Extra Bold"/>
                  <a:ea typeface="Rockwell Extra Bold"/>
                  <a:cs typeface="Rockwell Extra Bold"/>
                  <a:sym typeface="Rockwell Extra Bold"/>
                </a:defRPr>
              </a:lvl1pPr>
            </a:lstStyle>
            <a:p>
              <a:r>
                <a:t>LEARN</a:t>
              </a:r>
            </a:p>
          </p:txBody>
        </p:sp>
        <p:pic>
          <p:nvPicPr>
            <p:cNvPr id="738" name="Image" descr="Image"/>
            <p:cNvPicPr>
              <a:picLocks noChangeAspect="1"/>
            </p:cNvPicPr>
            <p:nvPr/>
          </p:nvPicPr>
          <p:blipFill>
            <a:blip r:embed="rId3"/>
            <a:srcRect t="877" b="877"/>
            <a:stretch>
              <a:fillRect/>
            </a:stretch>
          </p:blipFill>
          <p:spPr>
            <a:xfrm>
              <a:off x="0" y="0"/>
              <a:ext cx="1525919" cy="1525919"/>
            </a:xfrm>
            <a:prstGeom prst="rect">
              <a:avLst/>
            </a:prstGeom>
            <a:ln w="12700" cap="flat">
              <a:noFill/>
              <a:miter lim="400000"/>
            </a:ln>
            <a:effectLst/>
          </p:spPr>
        </p:pic>
      </p:grpSp>
      <p:sp>
        <p:nvSpPr>
          <p:cNvPr id="740" name="The next stage is to try to learn what the particular passage…"/>
          <p:cNvSpPr txBox="1"/>
          <p:nvPr/>
        </p:nvSpPr>
        <p:spPr>
          <a:xfrm>
            <a:off x="3356948" y="4330699"/>
            <a:ext cx="16591554" cy="185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000"/>
              </a:spcBef>
              <a:defRPr sz="4800" i="0">
                <a:latin typeface="Avenir Next Regular"/>
                <a:ea typeface="Avenir Next Regular"/>
                <a:cs typeface="Avenir Next Regular"/>
                <a:sym typeface="Avenir Next Regular"/>
              </a:defRPr>
            </a:pPr>
            <a:r>
              <a:t>The next stage is to try to learn what the particular passage </a:t>
            </a:r>
          </a:p>
          <a:p>
            <a:pPr algn="l">
              <a:spcBef>
                <a:spcPts val="600"/>
              </a:spcBef>
              <a:defRPr sz="4800" i="0">
                <a:latin typeface="Avenir Next Regular"/>
                <a:ea typeface="Avenir Next Regular"/>
                <a:cs typeface="Avenir Next Regular"/>
                <a:sym typeface="Avenir Next Regular"/>
              </a:defRPr>
            </a:pPr>
            <a:r>
              <a:t>of the Bible </a:t>
            </a:r>
            <a:r>
              <a:rPr i="1"/>
              <a:t>means</a:t>
            </a:r>
            <a:r>
              <a:t>. To do this we need to:</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36">
                                            <p:bg/>
                                          </p:spTgt>
                                        </p:tgtEl>
                                        <p:attrNameLst>
                                          <p:attrName>style.visibility</p:attrName>
                                        </p:attrNameLst>
                                      </p:cBhvr>
                                      <p:to>
                                        <p:strVal val="visible"/>
                                      </p:to>
                                    </p:set>
                                    <p:animEffect transition="in" filter="wipe(left)">
                                      <p:cBhvr>
                                        <p:cTn id="7" dur="600"/>
                                        <p:tgtEl>
                                          <p:spTgt spid="736">
                                            <p:bg/>
                                          </p:spTgt>
                                        </p:tgtEl>
                                      </p:cBhvr>
                                    </p:animEffect>
                                  </p:childTnLst>
                                </p:cTn>
                              </p:par>
                              <p:par>
                                <p:cTn id="8" presetID="22" presetClass="entr" presetSubtype="8" fill="hold" grpId="1" nodeType="withEffect">
                                  <p:stCondLst>
                                    <p:cond delay="0"/>
                                  </p:stCondLst>
                                  <p:iterate>
                                    <p:tmAbs val="0"/>
                                  </p:iterate>
                                  <p:childTnLst>
                                    <p:set>
                                      <p:cBhvr>
                                        <p:cTn id="9" fill="hold"/>
                                        <p:tgtEl>
                                          <p:spTgt spid="736">
                                            <p:txEl>
                                              <p:pRg st="0" end="0"/>
                                            </p:txEl>
                                          </p:spTgt>
                                        </p:tgtEl>
                                        <p:attrNameLst>
                                          <p:attrName>style.visibility</p:attrName>
                                        </p:attrNameLst>
                                      </p:cBhvr>
                                      <p:to>
                                        <p:strVal val="visible"/>
                                      </p:to>
                                    </p:set>
                                    <p:animEffect transition="in" filter="wipe(left)">
                                      <p:cBhvr>
                                        <p:cTn id="10" dur="600"/>
                                        <p:tgtEl>
                                          <p:spTgt spid="73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736">
                                            <p:txEl>
                                              <p:pRg st="1" end="1"/>
                                            </p:txEl>
                                          </p:spTgt>
                                        </p:tgtEl>
                                        <p:attrNameLst>
                                          <p:attrName>style.visibility</p:attrName>
                                        </p:attrNameLst>
                                      </p:cBhvr>
                                      <p:to>
                                        <p:strVal val="visible"/>
                                      </p:to>
                                    </p:set>
                                    <p:animEffect transition="in" filter="wipe(left)">
                                      <p:cBhvr>
                                        <p:cTn id="15" dur="600"/>
                                        <p:tgtEl>
                                          <p:spTgt spid="73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736">
                                            <p:txEl>
                                              <p:pRg st="2" end="2"/>
                                            </p:txEl>
                                          </p:spTgt>
                                        </p:tgtEl>
                                        <p:attrNameLst>
                                          <p:attrName>style.visibility</p:attrName>
                                        </p:attrNameLst>
                                      </p:cBhvr>
                                      <p:to>
                                        <p:strVal val="visible"/>
                                      </p:to>
                                    </p:set>
                                    <p:animEffect transition="in" filter="wipe(left)">
                                      <p:cBhvr>
                                        <p:cTn id="20" dur="600"/>
                                        <p:tgtEl>
                                          <p:spTgt spid="7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 grpId="1" build="p" bldLvl="5" animBg="1" advAuto="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70</a:t>
            </a:fld>
            <a:endParaRPr/>
          </a:p>
        </p:txBody>
      </p:sp>
      <p:pic>
        <p:nvPicPr>
          <p:cNvPr id="74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74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745" name="a)  through    a variety of writers — a shepherd, a king, prophets,…"/>
          <p:cNvSpPr txBox="1"/>
          <p:nvPr/>
        </p:nvSpPr>
        <p:spPr>
          <a:xfrm>
            <a:off x="5158945" y="5520266"/>
            <a:ext cx="17751913" cy="4064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a)  </a:t>
            </a:r>
            <a:r>
              <a:rPr i="1"/>
              <a:t>through    </a:t>
            </a:r>
            <a:r>
              <a:t>a variety of writers</a:t>
            </a:r>
            <a:r>
              <a:rPr i="1"/>
              <a:t> </a:t>
            </a:r>
            <a:r>
              <a:t>— a shepherd, a king, prophets,</a:t>
            </a:r>
          </a:p>
          <a:p>
            <a:pPr algn="l">
              <a:defRPr sz="4800" i="0">
                <a:latin typeface="Avenir Next Regular"/>
                <a:ea typeface="Avenir Next Regular"/>
                <a:cs typeface="Avenir Next Regular"/>
                <a:sym typeface="Avenir Next Regular"/>
              </a:defRPr>
            </a:pPr>
            <a:r>
              <a:t>                        a fisherman, a tax collector, a doctor, etc</a:t>
            </a:r>
            <a:r>
              <a:rPr i="1"/>
              <a:t>.</a:t>
            </a:r>
          </a:p>
          <a:p>
            <a:pPr algn="l">
              <a:spcBef>
                <a:spcPts val="2400"/>
              </a:spcBef>
              <a:defRPr sz="4800" i="0">
                <a:latin typeface="Avenir Next Regular"/>
                <a:ea typeface="Avenir Next Regular"/>
                <a:cs typeface="Avenir Next Regular"/>
                <a:sym typeface="Avenir Next Regular"/>
              </a:defRPr>
            </a:pPr>
            <a:r>
              <a:rPr i="1"/>
              <a:t>b)        over</a:t>
            </a:r>
            <a:r>
              <a:t>    a period of 1,500 years.</a:t>
            </a:r>
            <a:endParaRPr i="1"/>
          </a:p>
          <a:p>
            <a:pPr algn="l">
              <a:spcBef>
                <a:spcPts val="2400"/>
              </a:spcBef>
              <a:defRPr sz="4800" i="0">
                <a:latin typeface="Avenir Next Regular"/>
                <a:ea typeface="Avenir Next Regular"/>
                <a:cs typeface="Avenir Next Regular"/>
                <a:sym typeface="Avenir Next Regular"/>
              </a:defRPr>
            </a:pPr>
            <a:r>
              <a:rPr i="1"/>
              <a:t>c)      within </a:t>
            </a:r>
            <a:r>
              <a:t> </a:t>
            </a:r>
            <a:r>
              <a:rPr i="1"/>
              <a:t> </a:t>
            </a:r>
            <a:r>
              <a:t> a variety of types of writing: </a:t>
            </a:r>
          </a:p>
        </p:txBody>
      </p:sp>
      <p:grpSp>
        <p:nvGrpSpPr>
          <p:cNvPr id="748" name="Group"/>
          <p:cNvGrpSpPr/>
          <p:nvPr/>
        </p:nvGrpSpPr>
        <p:grpSpPr>
          <a:xfrm>
            <a:off x="1908511" y="1249060"/>
            <a:ext cx="5079880" cy="1449720"/>
            <a:chOff x="0" y="0"/>
            <a:chExt cx="5079878" cy="1449718"/>
          </a:xfrm>
        </p:grpSpPr>
        <p:sp>
          <p:nvSpPr>
            <p:cNvPr id="746"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747"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
        <p:nvSpPr>
          <p:cNvPr id="749" name="Law,      Poetry,      History,      Wisdom,…"/>
          <p:cNvSpPr txBox="1"/>
          <p:nvPr/>
        </p:nvSpPr>
        <p:spPr>
          <a:xfrm>
            <a:off x="9342966" y="9533466"/>
            <a:ext cx="10882472"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Law,      Poetry,      History,      Wisdom,</a:t>
            </a:r>
          </a:p>
          <a:p>
            <a:pPr algn="l">
              <a:defRPr sz="4800" i="0">
                <a:latin typeface="Avenir Next Regular"/>
                <a:ea typeface="Avenir Next Regular"/>
                <a:cs typeface="Avenir Next Regular"/>
                <a:sym typeface="Avenir Next Regular"/>
              </a:defRPr>
            </a:pPr>
            <a:r>
              <a:t>Prophecy,    Letter,     Vision,    Parable.</a:t>
            </a:r>
          </a:p>
        </p:txBody>
      </p:sp>
      <p:sp>
        <p:nvSpPr>
          <p:cNvPr id="750" name="1)  Recognise the type of writing"/>
          <p:cNvSpPr txBox="1"/>
          <p:nvPr/>
        </p:nvSpPr>
        <p:spPr>
          <a:xfrm>
            <a:off x="4166361" y="3098799"/>
            <a:ext cx="12716718"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1)  Recognise the type of writing </a:t>
            </a:r>
          </a:p>
        </p:txBody>
      </p:sp>
      <p:sp>
        <p:nvSpPr>
          <p:cNvPr id="751" name="God’s word was given…."/>
          <p:cNvSpPr txBox="1"/>
          <p:nvPr/>
        </p:nvSpPr>
        <p:spPr>
          <a:xfrm>
            <a:off x="5165022" y="4366683"/>
            <a:ext cx="7068157"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i="0">
                <a:latin typeface="Avenir Next Regular"/>
                <a:ea typeface="Avenir Next Regular"/>
                <a:cs typeface="Avenir Next Regular"/>
                <a:sym typeface="Avenir Next Regular"/>
              </a:defRPr>
            </a:lvl1pPr>
          </a:lstStyle>
          <a:p>
            <a:r>
              <a:t>God’s word was given….</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745">
                                            <p:bg/>
                                          </p:spTgt>
                                        </p:tgtEl>
                                        <p:attrNameLst>
                                          <p:attrName>style.visibility</p:attrName>
                                        </p:attrNameLst>
                                      </p:cBhvr>
                                      <p:to>
                                        <p:strVal val="visible"/>
                                      </p:to>
                                    </p:set>
                                    <p:animEffect transition="in" filter="wipe(up)">
                                      <p:cBhvr>
                                        <p:cTn id="7" dur="500"/>
                                        <p:tgtEl>
                                          <p:spTgt spid="745">
                                            <p:bg/>
                                          </p:spTgt>
                                        </p:tgtEl>
                                      </p:cBhvr>
                                    </p:animEffect>
                                  </p:childTnLst>
                                </p:cTn>
                              </p:par>
                              <p:par>
                                <p:cTn id="8" presetID="22" presetClass="entr" presetSubtype="1" fill="hold" grpId="1" nodeType="withEffect">
                                  <p:stCondLst>
                                    <p:cond delay="0"/>
                                  </p:stCondLst>
                                  <p:iterate>
                                    <p:tmAbs val="0"/>
                                  </p:iterate>
                                  <p:childTnLst>
                                    <p:set>
                                      <p:cBhvr>
                                        <p:cTn id="9" fill="hold"/>
                                        <p:tgtEl>
                                          <p:spTgt spid="745">
                                            <p:txEl>
                                              <p:pRg st="0" end="0"/>
                                            </p:txEl>
                                          </p:spTgt>
                                        </p:tgtEl>
                                        <p:attrNameLst>
                                          <p:attrName>style.visibility</p:attrName>
                                        </p:attrNameLst>
                                      </p:cBhvr>
                                      <p:to>
                                        <p:strVal val="visible"/>
                                      </p:to>
                                    </p:set>
                                    <p:animEffect transition="in" filter="wipe(up)">
                                      <p:cBhvr>
                                        <p:cTn id="10" dur="500"/>
                                        <p:tgtEl>
                                          <p:spTgt spid="745">
                                            <p:txEl>
                                              <p:pRg st="0" end="0"/>
                                            </p:txEl>
                                          </p:spTgt>
                                        </p:tgtEl>
                                      </p:cBhvr>
                                    </p:animEffect>
                                  </p:childTnLst>
                                </p:cTn>
                              </p:par>
                            </p:childTnLst>
                          </p:cTn>
                        </p:par>
                        <p:par>
                          <p:cTn id="11" fill="hold">
                            <p:stCondLst>
                              <p:cond delay="500"/>
                            </p:stCondLst>
                            <p:childTnLst>
                              <p:par>
                                <p:cTn id="12" presetID="22" presetClass="entr" presetSubtype="1" fill="hold" grpId="1" nodeType="afterEffect">
                                  <p:stCondLst>
                                    <p:cond delay="0"/>
                                  </p:stCondLst>
                                  <p:iterate>
                                    <p:tmAbs val="0"/>
                                  </p:iterate>
                                  <p:childTnLst>
                                    <p:set>
                                      <p:cBhvr>
                                        <p:cTn id="13" fill="hold"/>
                                        <p:tgtEl>
                                          <p:spTgt spid="745">
                                            <p:txEl>
                                              <p:pRg st="1" end="1"/>
                                            </p:txEl>
                                          </p:spTgt>
                                        </p:tgtEl>
                                        <p:attrNameLst>
                                          <p:attrName>style.visibility</p:attrName>
                                        </p:attrNameLst>
                                      </p:cBhvr>
                                      <p:to>
                                        <p:strVal val="visible"/>
                                      </p:to>
                                    </p:set>
                                    <p:animEffect transition="in" filter="wipe(up)">
                                      <p:cBhvr>
                                        <p:cTn id="14" dur="500"/>
                                        <p:tgtEl>
                                          <p:spTgt spid="74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745">
                                            <p:txEl>
                                              <p:pRg st="2" end="2"/>
                                            </p:txEl>
                                          </p:spTgt>
                                        </p:tgtEl>
                                        <p:attrNameLst>
                                          <p:attrName>style.visibility</p:attrName>
                                        </p:attrNameLst>
                                      </p:cBhvr>
                                      <p:to>
                                        <p:strVal val="visible"/>
                                      </p:to>
                                    </p:set>
                                    <p:animEffect transition="in" filter="wipe(up)">
                                      <p:cBhvr>
                                        <p:cTn id="19" dur="500"/>
                                        <p:tgtEl>
                                          <p:spTgt spid="74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1" nodeType="clickEffect">
                                  <p:stCondLst>
                                    <p:cond delay="0"/>
                                  </p:stCondLst>
                                  <p:iterate>
                                    <p:tmAbs val="0"/>
                                  </p:iterate>
                                  <p:childTnLst>
                                    <p:set>
                                      <p:cBhvr>
                                        <p:cTn id="23" fill="hold"/>
                                        <p:tgtEl>
                                          <p:spTgt spid="745">
                                            <p:txEl>
                                              <p:pRg st="3" end="3"/>
                                            </p:txEl>
                                          </p:spTgt>
                                        </p:tgtEl>
                                        <p:attrNameLst>
                                          <p:attrName>style.visibility</p:attrName>
                                        </p:attrNameLst>
                                      </p:cBhvr>
                                      <p:to>
                                        <p:strVal val="visible"/>
                                      </p:to>
                                    </p:set>
                                    <p:animEffect transition="in" filter="wipe(up)">
                                      <p:cBhvr>
                                        <p:cTn id="24" dur="500"/>
                                        <p:tgtEl>
                                          <p:spTgt spid="745">
                                            <p:txEl>
                                              <p:pRg st="3" end="3"/>
                                            </p:txEl>
                                          </p:spTgt>
                                        </p:tgtEl>
                                      </p:cBhvr>
                                    </p:animEffect>
                                  </p:childTnLst>
                                </p:cTn>
                              </p:par>
                            </p:childTnLst>
                          </p:cTn>
                        </p:par>
                        <p:par>
                          <p:cTn id="25" fill="hold">
                            <p:stCondLst>
                              <p:cond delay="500"/>
                            </p:stCondLst>
                            <p:childTnLst>
                              <p:par>
                                <p:cTn id="26" presetID="22" presetClass="entr" presetSubtype="1" fill="hold" grpId="2" nodeType="afterEffect">
                                  <p:stCondLst>
                                    <p:cond delay="0"/>
                                  </p:stCondLst>
                                  <p:iterate>
                                    <p:tmAbs val="0"/>
                                  </p:iterate>
                                  <p:childTnLst>
                                    <p:set>
                                      <p:cBhvr>
                                        <p:cTn id="27" fill="hold"/>
                                        <p:tgtEl>
                                          <p:spTgt spid="749">
                                            <p:bg/>
                                          </p:spTgt>
                                        </p:tgtEl>
                                        <p:attrNameLst>
                                          <p:attrName>style.visibility</p:attrName>
                                        </p:attrNameLst>
                                      </p:cBhvr>
                                      <p:to>
                                        <p:strVal val="visible"/>
                                      </p:to>
                                    </p:set>
                                    <p:animEffect transition="in" filter="wipe(up)">
                                      <p:cBhvr>
                                        <p:cTn id="28" dur="800"/>
                                        <p:tgtEl>
                                          <p:spTgt spid="749">
                                            <p:bg/>
                                          </p:spTgt>
                                        </p:tgtEl>
                                      </p:cBhvr>
                                    </p:animEffect>
                                  </p:childTnLst>
                                </p:cTn>
                              </p:par>
                              <p:par>
                                <p:cTn id="29" presetID="22" presetClass="entr" presetSubtype="1" fill="hold" grpId="2" nodeType="withEffect">
                                  <p:stCondLst>
                                    <p:cond delay="0"/>
                                  </p:stCondLst>
                                  <p:iterate>
                                    <p:tmAbs val="0"/>
                                  </p:iterate>
                                  <p:childTnLst>
                                    <p:set>
                                      <p:cBhvr>
                                        <p:cTn id="30" fill="hold"/>
                                        <p:tgtEl>
                                          <p:spTgt spid="749">
                                            <p:txEl>
                                              <p:pRg st="0" end="0"/>
                                            </p:txEl>
                                          </p:spTgt>
                                        </p:tgtEl>
                                        <p:attrNameLst>
                                          <p:attrName>style.visibility</p:attrName>
                                        </p:attrNameLst>
                                      </p:cBhvr>
                                      <p:to>
                                        <p:strVal val="visible"/>
                                      </p:to>
                                    </p:set>
                                    <p:animEffect transition="in" filter="wipe(up)">
                                      <p:cBhvr>
                                        <p:cTn id="31" dur="800"/>
                                        <p:tgtEl>
                                          <p:spTgt spid="749">
                                            <p:txEl>
                                              <p:pRg st="0" end="0"/>
                                            </p:txEl>
                                          </p:spTgt>
                                        </p:tgtEl>
                                      </p:cBhvr>
                                    </p:animEffect>
                                  </p:childTnLst>
                                </p:cTn>
                              </p:par>
                            </p:childTnLst>
                          </p:cTn>
                        </p:par>
                        <p:par>
                          <p:cTn id="32" fill="hold">
                            <p:stCondLst>
                              <p:cond delay="1300"/>
                            </p:stCondLst>
                            <p:childTnLst>
                              <p:par>
                                <p:cTn id="33" presetID="22" presetClass="entr" presetSubtype="1" fill="hold" grpId="2" nodeType="afterEffect">
                                  <p:stCondLst>
                                    <p:cond delay="0"/>
                                  </p:stCondLst>
                                  <p:iterate>
                                    <p:tmAbs val="0"/>
                                  </p:iterate>
                                  <p:childTnLst>
                                    <p:set>
                                      <p:cBhvr>
                                        <p:cTn id="34" fill="hold"/>
                                        <p:tgtEl>
                                          <p:spTgt spid="749">
                                            <p:txEl>
                                              <p:pRg st="1" end="1"/>
                                            </p:txEl>
                                          </p:spTgt>
                                        </p:tgtEl>
                                        <p:attrNameLst>
                                          <p:attrName>style.visibility</p:attrName>
                                        </p:attrNameLst>
                                      </p:cBhvr>
                                      <p:to>
                                        <p:strVal val="visible"/>
                                      </p:to>
                                    </p:set>
                                    <p:animEffect transition="in" filter="wipe(up)">
                                      <p:cBhvr>
                                        <p:cTn id="35" dur="800"/>
                                        <p:tgtEl>
                                          <p:spTgt spid="7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 grpId="1" build="p" bldLvl="5" animBg="1" advAuto="0"/>
      <p:bldP spid="749" grpId="2" build="p" bldLvl="5" animBg="1"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71</a:t>
            </a:fld>
            <a:endParaRPr/>
          </a:p>
        </p:txBody>
      </p:sp>
      <p:pic>
        <p:nvPicPr>
          <p:cNvPr id="75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75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756" name="So it is with the Bible. We acknowledge the miracle of the Bible:  it is all given by God, and all reveals His Truth. However, we need to take into account the type of writing in which His Word is given to be able to see how it is true and what we should"/>
          <p:cNvSpPr txBox="1"/>
          <p:nvPr/>
        </p:nvSpPr>
        <p:spPr>
          <a:xfrm>
            <a:off x="4234122" y="8112139"/>
            <a:ext cx="18720632"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So it is with the Bible. We acknowledge the miracle of the Bible:  it is all given by God, and all reveals His Truth. However, we need to take into account the </a:t>
            </a:r>
            <a:r>
              <a:rPr i="1"/>
              <a:t>type of writing</a:t>
            </a:r>
            <a:r>
              <a:t> in which His Word is given to be able to see </a:t>
            </a:r>
            <a:r>
              <a:rPr i="1"/>
              <a:t>how</a:t>
            </a:r>
            <a:r>
              <a:t> it is true and </a:t>
            </a:r>
            <a:r>
              <a:rPr i="1"/>
              <a:t>what</a:t>
            </a:r>
            <a:r>
              <a:t> we should do with it.</a:t>
            </a:r>
          </a:p>
        </p:txBody>
      </p:sp>
      <p:grpSp>
        <p:nvGrpSpPr>
          <p:cNvPr id="759" name="Group"/>
          <p:cNvGrpSpPr/>
          <p:nvPr/>
        </p:nvGrpSpPr>
        <p:grpSpPr>
          <a:xfrm>
            <a:off x="1908511" y="1249060"/>
            <a:ext cx="5079880" cy="1449720"/>
            <a:chOff x="0" y="0"/>
            <a:chExt cx="5079878" cy="1449718"/>
          </a:xfrm>
        </p:grpSpPr>
        <p:sp>
          <p:nvSpPr>
            <p:cNvPr id="757"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758"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
        <p:nvSpPr>
          <p:cNvPr id="760" name="1)  Recognise the type of writing cont."/>
          <p:cNvSpPr txBox="1"/>
          <p:nvPr/>
        </p:nvSpPr>
        <p:spPr>
          <a:xfrm>
            <a:off x="4166361" y="3081359"/>
            <a:ext cx="13032297"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Recognise the type of writing </a:t>
            </a:r>
            <a:r>
              <a:rPr b="0" u="none"/>
              <a:t>cont.</a:t>
            </a:r>
          </a:p>
        </p:txBody>
      </p:sp>
      <p:sp>
        <p:nvSpPr>
          <p:cNvPr id="761" name="We usually approach different types of reading material in different ways: we don’t read Shakespeare, a newspaper report, a car manual, a rule book, a poem and a ‘txt msg’ in the same way!      We take into account why each was written and how it uses wo"/>
          <p:cNvSpPr txBox="1"/>
          <p:nvPr/>
        </p:nvSpPr>
        <p:spPr>
          <a:xfrm>
            <a:off x="4234122" y="4403740"/>
            <a:ext cx="18720632"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t>We usually approach different types of reading material in different ways: we don’t read Shakespeare, a newspaper report, a car manual, a rule book, a poem and a </a:t>
            </a:r>
            <a:r>
              <a:rPr i="1"/>
              <a:t>‘txt msg’</a:t>
            </a:r>
            <a:r>
              <a:t> in the same way!      We take into account why each was written and how it uses words.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756">
                                            <p:bg/>
                                          </p:spTgt>
                                        </p:tgtEl>
                                        <p:attrNameLst>
                                          <p:attrName>style.visibility</p:attrName>
                                        </p:attrNameLst>
                                      </p:cBhvr>
                                      <p:to>
                                        <p:strVal val="visible"/>
                                      </p:to>
                                    </p:set>
                                    <p:animEffect transition="in" filter="wipe(up)">
                                      <p:cBhvr>
                                        <p:cTn id="7" dur="1000"/>
                                        <p:tgtEl>
                                          <p:spTgt spid="756">
                                            <p:bg/>
                                          </p:spTgt>
                                        </p:tgtEl>
                                      </p:cBhvr>
                                    </p:animEffect>
                                  </p:childTnLst>
                                </p:cTn>
                              </p:par>
                              <p:par>
                                <p:cTn id="8" presetID="22" presetClass="entr" presetSubtype="1" fill="hold" grpId="1" nodeType="withEffect">
                                  <p:stCondLst>
                                    <p:cond delay="0"/>
                                  </p:stCondLst>
                                  <p:iterate>
                                    <p:tmAbs val="0"/>
                                  </p:iterate>
                                  <p:childTnLst>
                                    <p:set>
                                      <p:cBhvr>
                                        <p:cTn id="9" fill="hold"/>
                                        <p:tgtEl>
                                          <p:spTgt spid="756">
                                            <p:txEl>
                                              <p:pRg st="0" end="0"/>
                                            </p:txEl>
                                          </p:spTgt>
                                        </p:tgtEl>
                                        <p:attrNameLst>
                                          <p:attrName>style.visibility</p:attrName>
                                        </p:attrNameLst>
                                      </p:cBhvr>
                                      <p:to>
                                        <p:strVal val="visible"/>
                                      </p:to>
                                    </p:set>
                                    <p:animEffect transition="in" filter="wipe(up)">
                                      <p:cBhvr>
                                        <p:cTn id="10" dur="1000"/>
                                        <p:tgtEl>
                                          <p:spTgt spid="7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 grpId="1" build="p" bldLvl="5" animBg="1" advAuto="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72</a:t>
            </a:fld>
            <a:endParaRPr/>
          </a:p>
        </p:txBody>
      </p:sp>
      <p:pic>
        <p:nvPicPr>
          <p:cNvPr id="76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76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grpSp>
        <p:nvGrpSpPr>
          <p:cNvPr id="768" name="Group"/>
          <p:cNvGrpSpPr/>
          <p:nvPr/>
        </p:nvGrpSpPr>
        <p:grpSpPr>
          <a:xfrm>
            <a:off x="1908511" y="1249060"/>
            <a:ext cx="5079880" cy="1449720"/>
            <a:chOff x="0" y="0"/>
            <a:chExt cx="5079878" cy="1449718"/>
          </a:xfrm>
        </p:grpSpPr>
        <p:sp>
          <p:nvSpPr>
            <p:cNvPr id="766"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767"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
        <p:nvSpPr>
          <p:cNvPr id="769" name="What type of literature is this?…"/>
          <p:cNvSpPr txBox="1"/>
          <p:nvPr/>
        </p:nvSpPr>
        <p:spPr>
          <a:xfrm>
            <a:off x="5107516" y="7104070"/>
            <a:ext cx="18720630" cy="50354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786423" indent="-786423" algn="l">
              <a:buSzPct val="100000"/>
              <a:buAutoNum type="arabicPeriod"/>
            </a:pPr>
            <a:r>
              <a:t> What </a:t>
            </a:r>
            <a:r>
              <a:rPr b="1"/>
              <a:t>type</a:t>
            </a:r>
            <a:r>
              <a:t> of literature is this? </a:t>
            </a:r>
          </a:p>
          <a:p>
            <a:pPr algn="l">
              <a:spcBef>
                <a:spcPts val="3000"/>
              </a:spcBef>
            </a:pPr>
            <a:r>
              <a:t>        Law, Poetry, History, Wisdom, Prophecy, Letter, Vision, Parable.</a:t>
            </a:r>
          </a:p>
          <a:p>
            <a:pPr algn="l">
              <a:spcBef>
                <a:spcPts val="3000"/>
              </a:spcBef>
            </a:pPr>
            <a:r>
              <a:t>2.  In what way would you say this passage is </a:t>
            </a:r>
            <a:r>
              <a:rPr b="1"/>
              <a:t>true</a:t>
            </a:r>
            <a:r>
              <a:t>?</a:t>
            </a:r>
          </a:p>
          <a:p>
            <a:pPr algn="l">
              <a:spcBef>
                <a:spcPts val="6000"/>
              </a:spcBef>
            </a:pPr>
            <a:r>
              <a:t>3.  How might God want us to </a:t>
            </a:r>
            <a:r>
              <a:rPr b="1"/>
              <a:t>respond</a:t>
            </a:r>
            <a:r>
              <a:t> to it?</a:t>
            </a:r>
          </a:p>
          <a:p>
            <a:pPr algn="l">
              <a:defRPr>
                <a:solidFill>
                  <a:schemeClr val="accent5">
                    <a:hueOff val="-444211"/>
                    <a:satOff val="-14915"/>
                    <a:lumOff val="22857"/>
                  </a:schemeClr>
                </a:solidFill>
              </a:defRPr>
            </a:pPr>
            <a:r>
              <a:t>The next slide gives two examples to start you off.</a:t>
            </a:r>
          </a:p>
        </p:txBody>
      </p:sp>
      <p:sp>
        <p:nvSpPr>
          <p:cNvPr id="770" name="1)  Recognise the type of writing cont."/>
          <p:cNvSpPr txBox="1"/>
          <p:nvPr/>
        </p:nvSpPr>
        <p:spPr>
          <a:xfrm>
            <a:off x="4166361" y="3081359"/>
            <a:ext cx="13032297"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Recognise the type of writing </a:t>
            </a:r>
            <a:r>
              <a:rPr b="0" u="none"/>
              <a:t>cont.</a:t>
            </a:r>
          </a:p>
        </p:txBody>
      </p:sp>
      <p:sp>
        <p:nvSpPr>
          <p:cNvPr id="771" name="In Exploration 5,…"/>
          <p:cNvSpPr txBox="1"/>
          <p:nvPr/>
        </p:nvSpPr>
        <p:spPr>
          <a:xfrm>
            <a:off x="5154147" y="4403740"/>
            <a:ext cx="10113306" cy="1758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b="1">
                <a:solidFill>
                  <a:schemeClr val="accent5">
                    <a:hueOff val="-444211"/>
                    <a:satOff val="-14915"/>
                    <a:lumOff val="22857"/>
                  </a:schemeClr>
                </a:solidFill>
              </a:defRPr>
            </a:pPr>
            <a:r>
              <a:t>In Exploration 5, </a:t>
            </a:r>
          </a:p>
          <a:p>
            <a:pPr algn="l">
              <a:spcBef>
                <a:spcPts val="2400"/>
              </a:spcBef>
              <a:defRPr b="1">
                <a:solidFill>
                  <a:schemeClr val="accent5">
                    <a:hueOff val="-444211"/>
                    <a:satOff val="-14915"/>
                    <a:lumOff val="22857"/>
                  </a:schemeClr>
                </a:solidFill>
              </a:defRPr>
            </a:pPr>
            <a:r>
              <a:t>ask yourself </a:t>
            </a:r>
            <a:r>
              <a:rPr u="sng"/>
              <a:t>three useful questions</a:t>
            </a:r>
            <a:r>
              <a: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69">
                                            <p:bg/>
                                          </p:spTgt>
                                        </p:tgtEl>
                                        <p:attrNameLst>
                                          <p:attrName>style.visibility</p:attrName>
                                        </p:attrNameLst>
                                      </p:cBhvr>
                                      <p:to>
                                        <p:strVal val="visible"/>
                                      </p:to>
                                    </p:set>
                                    <p:animEffect transition="in" filter="wipe(left)">
                                      <p:cBhvr>
                                        <p:cTn id="7" dur="1000"/>
                                        <p:tgtEl>
                                          <p:spTgt spid="769">
                                            <p:bg/>
                                          </p:spTgt>
                                        </p:tgtEl>
                                      </p:cBhvr>
                                    </p:animEffect>
                                  </p:childTnLst>
                                </p:cTn>
                              </p:par>
                              <p:par>
                                <p:cTn id="8" presetID="22" presetClass="entr" presetSubtype="8" fill="hold" grpId="1" nodeType="withEffect">
                                  <p:stCondLst>
                                    <p:cond delay="0"/>
                                  </p:stCondLst>
                                  <p:iterate>
                                    <p:tmAbs val="0"/>
                                  </p:iterate>
                                  <p:childTnLst>
                                    <p:set>
                                      <p:cBhvr>
                                        <p:cTn id="9" fill="hold"/>
                                        <p:tgtEl>
                                          <p:spTgt spid="769">
                                            <p:txEl>
                                              <p:pRg st="0" end="0"/>
                                            </p:txEl>
                                          </p:spTgt>
                                        </p:tgtEl>
                                        <p:attrNameLst>
                                          <p:attrName>style.visibility</p:attrName>
                                        </p:attrNameLst>
                                      </p:cBhvr>
                                      <p:to>
                                        <p:strVal val="visible"/>
                                      </p:to>
                                    </p:set>
                                    <p:animEffect transition="in" filter="wipe(left)">
                                      <p:cBhvr>
                                        <p:cTn id="10" dur="1000"/>
                                        <p:tgtEl>
                                          <p:spTgt spid="769">
                                            <p:txEl>
                                              <p:pRg st="0" end="0"/>
                                            </p:txEl>
                                          </p:spTgt>
                                        </p:tgtEl>
                                      </p:cBhvr>
                                    </p:animEffect>
                                  </p:childTnLst>
                                </p:cTn>
                              </p:par>
                            </p:childTnLst>
                          </p:cTn>
                        </p:par>
                        <p:par>
                          <p:cTn id="11" fill="hold">
                            <p:stCondLst>
                              <p:cond delay="1000"/>
                            </p:stCondLst>
                            <p:childTnLst>
                              <p:par>
                                <p:cTn id="12" presetID="22" presetClass="entr" presetSubtype="8" fill="hold" grpId="1" nodeType="afterEffect">
                                  <p:stCondLst>
                                    <p:cond delay="0"/>
                                  </p:stCondLst>
                                  <p:iterate>
                                    <p:tmAbs val="0"/>
                                  </p:iterate>
                                  <p:childTnLst>
                                    <p:set>
                                      <p:cBhvr>
                                        <p:cTn id="13" fill="hold"/>
                                        <p:tgtEl>
                                          <p:spTgt spid="769">
                                            <p:txEl>
                                              <p:pRg st="1" end="1"/>
                                            </p:txEl>
                                          </p:spTgt>
                                        </p:tgtEl>
                                        <p:attrNameLst>
                                          <p:attrName>style.visibility</p:attrName>
                                        </p:attrNameLst>
                                      </p:cBhvr>
                                      <p:to>
                                        <p:strVal val="visible"/>
                                      </p:to>
                                    </p:set>
                                    <p:animEffect transition="in" filter="wipe(left)">
                                      <p:cBhvr>
                                        <p:cTn id="14" dur="1000"/>
                                        <p:tgtEl>
                                          <p:spTgt spid="76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1" nodeType="clickEffect">
                                  <p:stCondLst>
                                    <p:cond delay="0"/>
                                  </p:stCondLst>
                                  <p:iterate>
                                    <p:tmAbs val="0"/>
                                  </p:iterate>
                                  <p:childTnLst>
                                    <p:set>
                                      <p:cBhvr>
                                        <p:cTn id="18" fill="hold"/>
                                        <p:tgtEl>
                                          <p:spTgt spid="769">
                                            <p:txEl>
                                              <p:pRg st="2" end="2"/>
                                            </p:txEl>
                                          </p:spTgt>
                                        </p:tgtEl>
                                        <p:attrNameLst>
                                          <p:attrName>style.visibility</p:attrName>
                                        </p:attrNameLst>
                                      </p:cBhvr>
                                      <p:to>
                                        <p:strVal val="visible"/>
                                      </p:to>
                                    </p:set>
                                    <p:animEffect transition="in" filter="wipe(left)">
                                      <p:cBhvr>
                                        <p:cTn id="19" dur="1000"/>
                                        <p:tgtEl>
                                          <p:spTgt spid="769">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769">
                                            <p:txEl>
                                              <p:pRg st="3" end="3"/>
                                            </p:txEl>
                                          </p:spTgt>
                                        </p:tgtEl>
                                        <p:attrNameLst>
                                          <p:attrName>style.visibility</p:attrName>
                                        </p:attrNameLst>
                                      </p:cBhvr>
                                      <p:to>
                                        <p:strVal val="visible"/>
                                      </p:to>
                                    </p:set>
                                    <p:animEffect transition="in" filter="wipe(left)">
                                      <p:cBhvr>
                                        <p:cTn id="24" dur="1000"/>
                                        <p:tgtEl>
                                          <p:spTgt spid="769">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1" nodeType="clickEffect">
                                  <p:stCondLst>
                                    <p:cond delay="0"/>
                                  </p:stCondLst>
                                  <p:iterate>
                                    <p:tmAbs val="0"/>
                                  </p:iterate>
                                  <p:childTnLst>
                                    <p:set>
                                      <p:cBhvr>
                                        <p:cTn id="28" fill="hold"/>
                                        <p:tgtEl>
                                          <p:spTgt spid="769">
                                            <p:txEl>
                                              <p:pRg st="4" end="4"/>
                                            </p:txEl>
                                          </p:spTgt>
                                        </p:tgtEl>
                                        <p:attrNameLst>
                                          <p:attrName>style.visibility</p:attrName>
                                        </p:attrNameLst>
                                      </p:cBhvr>
                                      <p:to>
                                        <p:strVal val="visible"/>
                                      </p:to>
                                    </p:set>
                                    <p:animEffect transition="in" filter="wipe(left)">
                                      <p:cBhvr>
                                        <p:cTn id="29" dur="1000"/>
                                        <p:tgtEl>
                                          <p:spTgt spid="7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 grpId="1" build="p" bldLvl="5" animBg="1" advAuto="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77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73</a:t>
            </a:fld>
            <a:endParaRPr/>
          </a:p>
        </p:txBody>
      </p:sp>
      <p:sp>
        <p:nvSpPr>
          <p:cNvPr id="775" name="Mark 10.35-45…"/>
          <p:cNvSpPr txBox="1"/>
          <p:nvPr/>
        </p:nvSpPr>
        <p:spPr>
          <a:xfrm>
            <a:off x="10133917" y="1019174"/>
            <a:ext cx="4039966"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Type of writing</a:t>
            </a:r>
          </a:p>
        </p:txBody>
      </p:sp>
      <p:sp>
        <p:nvSpPr>
          <p:cNvPr id="776" name="Exploration 5"/>
          <p:cNvSpPr txBox="1"/>
          <p:nvPr/>
        </p:nvSpPr>
        <p:spPr>
          <a:xfrm>
            <a:off x="2103766"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5</a:t>
            </a:r>
          </a:p>
        </p:txBody>
      </p:sp>
      <p:sp>
        <p:nvSpPr>
          <p:cNvPr id="777" name="Learn"/>
          <p:cNvSpPr txBox="1"/>
          <p:nvPr/>
        </p:nvSpPr>
        <p:spPr>
          <a:xfrm>
            <a:off x="19362735" y="1181099"/>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600" b="0" u="none"/>
            </a:pPr>
            <a:r>
              <a:rPr sz="4800" b="1" u="sng"/>
              <a:t>Learn</a:t>
            </a:r>
          </a:p>
        </p:txBody>
      </p:sp>
      <p:sp>
        <p:nvSpPr>
          <p:cNvPr id="778" name="“A man was going down from Jerusalem to Jericho.”           (Luke 10:30)"/>
          <p:cNvSpPr txBox="1"/>
          <p:nvPr/>
        </p:nvSpPr>
        <p:spPr>
          <a:xfrm>
            <a:off x="1445640" y="3403155"/>
            <a:ext cx="21416521" cy="95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914400">
              <a:spcBef>
                <a:spcPts val="1600"/>
              </a:spcBef>
              <a:defRPr sz="100"/>
            </a:pPr>
            <a:endParaRPr dirty="0"/>
          </a:p>
          <a:p>
            <a:pPr marL="877867" indent="-877867" algn="l" defTabSz="914400">
              <a:spcBef>
                <a:spcPts val="1800"/>
              </a:spcBef>
              <a:buSzPct val="100000"/>
              <a:buAutoNum type="alphaLcParenR"/>
              <a:defRPr sz="3200" b="1"/>
            </a:pPr>
            <a:r>
              <a:rPr sz="4600" dirty="0"/>
              <a:t>    “A man was going down from Jerusalem to Jericho.”         (Luke 10:30)</a:t>
            </a:r>
          </a:p>
        </p:txBody>
      </p:sp>
      <p:pic>
        <p:nvPicPr>
          <p:cNvPr id="779" name="image.png" descr="image.png"/>
          <p:cNvPicPr>
            <a:picLocks noChangeAspect="1"/>
          </p:cNvPicPr>
          <p:nvPr/>
        </p:nvPicPr>
        <p:blipFill>
          <a:blip r:embed="rId2"/>
          <a:stretch>
            <a:fillRect/>
          </a:stretch>
        </p:blipFill>
        <p:spPr>
          <a:xfrm>
            <a:off x="21518556" y="916926"/>
            <a:ext cx="1908176" cy="1908176"/>
          </a:xfrm>
          <a:prstGeom prst="rect">
            <a:avLst/>
          </a:prstGeom>
          <a:ln w="12700">
            <a:miter lim="400000"/>
          </a:ln>
        </p:spPr>
      </p:pic>
      <p:sp>
        <p:nvSpPr>
          <p:cNvPr id="780" name="This is a parable. It is not history. There was no man.…"/>
          <p:cNvSpPr txBox="1"/>
          <p:nvPr/>
        </p:nvSpPr>
        <p:spPr>
          <a:xfrm>
            <a:off x="5921678" y="4518741"/>
            <a:ext cx="15164924"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457200" algn="l" defTabSz="914400">
              <a:lnSpc>
                <a:spcPct val="120000"/>
              </a:lnSpc>
              <a:defRPr sz="3200"/>
            </a:pPr>
            <a:r>
              <a:rPr sz="4600"/>
              <a:t>This is a </a:t>
            </a:r>
            <a:r>
              <a:rPr sz="4600" b="1"/>
              <a:t>parable</a:t>
            </a:r>
            <a:r>
              <a:rPr sz="4600"/>
              <a:t>. It is not history. There was no man.</a:t>
            </a:r>
          </a:p>
          <a:p>
            <a:pPr lvl="1" indent="457200" algn="l" defTabSz="914400">
              <a:lnSpc>
                <a:spcPct val="120000"/>
              </a:lnSpc>
              <a:defRPr sz="3200"/>
            </a:pPr>
            <a:r>
              <a:rPr sz="4600"/>
              <a:t>It illustrates a </a:t>
            </a:r>
            <a:r>
              <a:rPr sz="4600" b="1"/>
              <a:t>truth</a:t>
            </a:r>
            <a:r>
              <a:rPr sz="4600"/>
              <a:t> Jesus taught. </a:t>
            </a:r>
          </a:p>
          <a:p>
            <a:pPr lvl="1" indent="457200" algn="l" defTabSz="914400">
              <a:lnSpc>
                <a:spcPct val="120000"/>
              </a:lnSpc>
              <a:defRPr sz="3200"/>
            </a:pPr>
            <a:r>
              <a:rPr sz="4600"/>
              <a:t>Heed the point of the parable.</a:t>
            </a:r>
          </a:p>
        </p:txBody>
      </p:sp>
      <p:sp>
        <p:nvSpPr>
          <p:cNvPr id="781" name="This is a vision.…"/>
          <p:cNvSpPr txBox="1"/>
          <p:nvPr/>
        </p:nvSpPr>
        <p:spPr>
          <a:xfrm>
            <a:off x="5809989" y="10160648"/>
            <a:ext cx="16706807" cy="240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457200" algn="l" defTabSz="914400">
              <a:lnSpc>
                <a:spcPct val="120000"/>
              </a:lnSpc>
            </a:pPr>
            <a:r>
              <a:t> This is a </a:t>
            </a:r>
            <a:r>
              <a:rPr b="1"/>
              <a:t>vision.</a:t>
            </a:r>
          </a:p>
          <a:p>
            <a:pPr lvl="1" indent="457200" algn="l" defTabSz="914400">
              <a:lnSpc>
                <a:spcPct val="120000"/>
              </a:lnSpc>
            </a:pPr>
            <a:r>
              <a:t> It describes </a:t>
            </a:r>
            <a:r>
              <a:rPr b="1"/>
              <a:t>truth</a:t>
            </a:r>
            <a:r>
              <a:t> in the form of a picture.</a:t>
            </a:r>
          </a:p>
          <a:p>
            <a:pPr lvl="1" indent="457200" algn="l" defTabSz="914400">
              <a:lnSpc>
                <a:spcPct val="110000"/>
              </a:lnSpc>
              <a:spcBef>
                <a:spcPts val="400"/>
              </a:spcBef>
            </a:pPr>
            <a:r>
              <a:t> Imagine it and interpret it.</a:t>
            </a:r>
          </a:p>
        </p:txBody>
      </p:sp>
      <p:sp>
        <p:nvSpPr>
          <p:cNvPr id="782" name="b)    “Then I saw a Lamb, looking as if it had been slain,…"/>
          <p:cNvSpPr txBox="1"/>
          <p:nvPr/>
        </p:nvSpPr>
        <p:spPr>
          <a:xfrm>
            <a:off x="950340" y="7872607"/>
            <a:ext cx="21890559" cy="2139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indent="457200" algn="l" defTabSz="914400">
              <a:defRPr sz="3200"/>
            </a:pPr>
            <a:r>
              <a:rPr sz="4600" b="1"/>
              <a:t>b)    “Then I saw a Lamb, looking as if it had been slain, </a:t>
            </a:r>
          </a:p>
          <a:p>
            <a:pPr lvl="1" indent="457200" algn="l" defTabSz="914400">
              <a:defRPr sz="3200"/>
            </a:pPr>
            <a:r>
              <a:rPr sz="4600" b="1"/>
              <a:t>             standing at the centre of the throne….  </a:t>
            </a:r>
          </a:p>
          <a:p>
            <a:pPr lvl="1" indent="457200" algn="l" defTabSz="914400">
              <a:defRPr sz="3200"/>
            </a:pPr>
            <a:r>
              <a:rPr sz="4600" b="1"/>
              <a:t>         He had seven horns and seven eyes.”                               (Revelation 5:6) </a:t>
            </a:r>
          </a:p>
        </p:txBody>
      </p:sp>
      <p:sp>
        <p:nvSpPr>
          <p:cNvPr id="783" name="Type?…"/>
          <p:cNvSpPr txBox="1"/>
          <p:nvPr/>
        </p:nvSpPr>
        <p:spPr>
          <a:xfrm>
            <a:off x="2114066" y="4518741"/>
            <a:ext cx="3893283"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defRPr sz="3200"/>
            </a:pPr>
            <a:r>
              <a:rPr sz="4600" b="1"/>
              <a:t>         True?</a:t>
            </a:r>
          </a:p>
          <a:p>
            <a:pPr lvl="1" indent="457200" algn="l" defTabSz="914400">
              <a:lnSpc>
                <a:spcPct val="120000"/>
              </a:lnSpc>
              <a:defRPr sz="3200"/>
            </a:pPr>
            <a:r>
              <a:rPr sz="4600" b="1"/>
              <a:t>Response?</a:t>
            </a:r>
          </a:p>
        </p:txBody>
      </p:sp>
      <p:sp>
        <p:nvSpPr>
          <p:cNvPr id="784" name="Type?…"/>
          <p:cNvSpPr txBox="1"/>
          <p:nvPr/>
        </p:nvSpPr>
        <p:spPr>
          <a:xfrm>
            <a:off x="2114066" y="10160648"/>
            <a:ext cx="3893283" cy="2406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defRPr sz="3200"/>
            </a:pPr>
            <a:r>
              <a:rPr sz="4600" b="1"/>
              <a:t>         True?</a:t>
            </a:r>
          </a:p>
          <a:p>
            <a:pPr lvl="1" indent="457200" algn="l" defTabSz="914400">
              <a:lnSpc>
                <a:spcPct val="120000"/>
              </a:lnSpc>
              <a:defRPr sz="3200"/>
            </a:pPr>
            <a:r>
              <a:rPr sz="4600" b="1"/>
              <a:t>Response?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80">
                                            <p:bg/>
                                          </p:spTgt>
                                        </p:tgtEl>
                                        <p:attrNameLst>
                                          <p:attrName>style.visibility</p:attrName>
                                        </p:attrNameLst>
                                      </p:cBhvr>
                                      <p:to>
                                        <p:strVal val="visible"/>
                                      </p:to>
                                    </p:set>
                                    <p:animEffect transition="in" filter="wipe(left)">
                                      <p:cBhvr>
                                        <p:cTn id="7" dur="500"/>
                                        <p:tgtEl>
                                          <p:spTgt spid="780">
                                            <p:bg/>
                                          </p:spTgt>
                                        </p:tgtEl>
                                      </p:cBhvr>
                                    </p:animEffect>
                                  </p:childTnLst>
                                </p:cTn>
                              </p:par>
                              <p:par>
                                <p:cTn id="8" presetID="22" presetClass="entr" presetSubtype="8" fill="hold" grpId="1" nodeType="withEffect">
                                  <p:stCondLst>
                                    <p:cond delay="0"/>
                                  </p:stCondLst>
                                  <p:iterate>
                                    <p:tmAbs val="0"/>
                                  </p:iterate>
                                  <p:childTnLst>
                                    <p:set>
                                      <p:cBhvr>
                                        <p:cTn id="9" fill="hold"/>
                                        <p:tgtEl>
                                          <p:spTgt spid="780">
                                            <p:txEl>
                                              <p:pRg st="0" end="0"/>
                                            </p:txEl>
                                          </p:spTgt>
                                        </p:tgtEl>
                                        <p:attrNameLst>
                                          <p:attrName>style.visibility</p:attrName>
                                        </p:attrNameLst>
                                      </p:cBhvr>
                                      <p:to>
                                        <p:strVal val="visible"/>
                                      </p:to>
                                    </p:set>
                                    <p:animEffect transition="in" filter="wipe(left)">
                                      <p:cBhvr>
                                        <p:cTn id="10" dur="500"/>
                                        <p:tgtEl>
                                          <p:spTgt spid="78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780">
                                            <p:txEl>
                                              <p:pRg st="1" end="1"/>
                                            </p:txEl>
                                          </p:spTgt>
                                        </p:tgtEl>
                                        <p:attrNameLst>
                                          <p:attrName>style.visibility</p:attrName>
                                        </p:attrNameLst>
                                      </p:cBhvr>
                                      <p:to>
                                        <p:strVal val="visible"/>
                                      </p:to>
                                    </p:set>
                                    <p:animEffect transition="in" filter="wipe(left)">
                                      <p:cBhvr>
                                        <p:cTn id="15" dur="500"/>
                                        <p:tgtEl>
                                          <p:spTgt spid="78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780">
                                            <p:txEl>
                                              <p:pRg st="2" end="2"/>
                                            </p:txEl>
                                          </p:spTgt>
                                        </p:tgtEl>
                                        <p:attrNameLst>
                                          <p:attrName>style.visibility</p:attrName>
                                        </p:attrNameLst>
                                      </p:cBhvr>
                                      <p:to>
                                        <p:strVal val="visible"/>
                                      </p:to>
                                    </p:set>
                                    <p:animEffect transition="in" filter="wipe(left)">
                                      <p:cBhvr>
                                        <p:cTn id="20" dur="500"/>
                                        <p:tgtEl>
                                          <p:spTgt spid="78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2" nodeType="clickEffect">
                                  <p:stCondLst>
                                    <p:cond delay="0"/>
                                  </p:stCondLst>
                                  <p:iterate>
                                    <p:tmAbs val="0"/>
                                  </p:iterate>
                                  <p:childTnLst>
                                    <p:set>
                                      <p:cBhvr>
                                        <p:cTn id="24" fill="hold"/>
                                        <p:tgtEl>
                                          <p:spTgt spid="782"/>
                                        </p:tgtEl>
                                        <p:attrNameLst>
                                          <p:attrName>style.visibility</p:attrName>
                                        </p:attrNameLst>
                                      </p:cBhvr>
                                      <p:to>
                                        <p:strVal val="visible"/>
                                      </p:to>
                                    </p:set>
                                    <p:animEffect transition="in" filter="wipe(up)">
                                      <p:cBhvr>
                                        <p:cTn id="25" dur="1000"/>
                                        <p:tgtEl>
                                          <p:spTgt spid="78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3" nodeType="clickEffect">
                                  <p:stCondLst>
                                    <p:cond delay="0"/>
                                  </p:stCondLst>
                                  <p:iterate>
                                    <p:tmAbs val="0"/>
                                  </p:iterate>
                                  <p:childTnLst>
                                    <p:set>
                                      <p:cBhvr>
                                        <p:cTn id="29" fill="hold"/>
                                        <p:tgtEl>
                                          <p:spTgt spid="781">
                                            <p:bg/>
                                          </p:spTgt>
                                        </p:tgtEl>
                                        <p:attrNameLst>
                                          <p:attrName>style.visibility</p:attrName>
                                        </p:attrNameLst>
                                      </p:cBhvr>
                                      <p:to>
                                        <p:strVal val="visible"/>
                                      </p:to>
                                    </p:set>
                                    <p:animEffect transition="in" filter="wipe(left)">
                                      <p:cBhvr>
                                        <p:cTn id="30" dur="500"/>
                                        <p:tgtEl>
                                          <p:spTgt spid="781">
                                            <p:bg/>
                                          </p:spTgt>
                                        </p:tgtEl>
                                      </p:cBhvr>
                                    </p:animEffect>
                                  </p:childTnLst>
                                </p:cTn>
                              </p:par>
                              <p:par>
                                <p:cTn id="31" presetID="22" presetClass="entr" presetSubtype="8" fill="hold" grpId="3" nodeType="withEffect">
                                  <p:stCondLst>
                                    <p:cond delay="0"/>
                                  </p:stCondLst>
                                  <p:iterate>
                                    <p:tmAbs val="0"/>
                                  </p:iterate>
                                  <p:childTnLst>
                                    <p:set>
                                      <p:cBhvr>
                                        <p:cTn id="32" fill="hold"/>
                                        <p:tgtEl>
                                          <p:spTgt spid="781">
                                            <p:txEl>
                                              <p:pRg st="0" end="0"/>
                                            </p:txEl>
                                          </p:spTgt>
                                        </p:tgtEl>
                                        <p:attrNameLst>
                                          <p:attrName>style.visibility</p:attrName>
                                        </p:attrNameLst>
                                      </p:cBhvr>
                                      <p:to>
                                        <p:strVal val="visible"/>
                                      </p:to>
                                    </p:set>
                                    <p:animEffect transition="in" filter="wipe(left)">
                                      <p:cBhvr>
                                        <p:cTn id="33" dur="500"/>
                                        <p:tgtEl>
                                          <p:spTgt spid="78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3" nodeType="clickEffect">
                                  <p:stCondLst>
                                    <p:cond delay="0"/>
                                  </p:stCondLst>
                                  <p:iterate>
                                    <p:tmAbs val="0"/>
                                  </p:iterate>
                                  <p:childTnLst>
                                    <p:set>
                                      <p:cBhvr>
                                        <p:cTn id="37" fill="hold"/>
                                        <p:tgtEl>
                                          <p:spTgt spid="781">
                                            <p:txEl>
                                              <p:pRg st="1" end="1"/>
                                            </p:txEl>
                                          </p:spTgt>
                                        </p:tgtEl>
                                        <p:attrNameLst>
                                          <p:attrName>style.visibility</p:attrName>
                                        </p:attrNameLst>
                                      </p:cBhvr>
                                      <p:to>
                                        <p:strVal val="visible"/>
                                      </p:to>
                                    </p:set>
                                    <p:animEffect transition="in" filter="wipe(left)">
                                      <p:cBhvr>
                                        <p:cTn id="38" dur="500"/>
                                        <p:tgtEl>
                                          <p:spTgt spid="781">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3" nodeType="clickEffect">
                                  <p:stCondLst>
                                    <p:cond delay="0"/>
                                  </p:stCondLst>
                                  <p:iterate>
                                    <p:tmAbs val="0"/>
                                  </p:iterate>
                                  <p:childTnLst>
                                    <p:set>
                                      <p:cBhvr>
                                        <p:cTn id="42" fill="hold"/>
                                        <p:tgtEl>
                                          <p:spTgt spid="781">
                                            <p:txEl>
                                              <p:pRg st="2" end="2"/>
                                            </p:txEl>
                                          </p:spTgt>
                                        </p:tgtEl>
                                        <p:attrNameLst>
                                          <p:attrName>style.visibility</p:attrName>
                                        </p:attrNameLst>
                                      </p:cBhvr>
                                      <p:to>
                                        <p:strVal val="visible"/>
                                      </p:to>
                                    </p:set>
                                    <p:animEffect transition="in" filter="wipe(left)">
                                      <p:cBhvr>
                                        <p:cTn id="43" dur="500"/>
                                        <p:tgtEl>
                                          <p:spTgt spid="7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1" build="p" bldLvl="5" animBg="1" advAuto="0"/>
      <p:bldP spid="781" grpId="3" build="p" bldLvl="5" animBg="1" advAuto="0"/>
      <p:bldP spid="782" grpId="2" animBg="1" advAuto="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78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74</a:t>
            </a:fld>
            <a:endParaRPr/>
          </a:p>
        </p:txBody>
      </p:sp>
      <p:sp>
        <p:nvSpPr>
          <p:cNvPr id="788" name="Mark 10.35-45…"/>
          <p:cNvSpPr txBox="1"/>
          <p:nvPr/>
        </p:nvSpPr>
        <p:spPr>
          <a:xfrm>
            <a:off x="10133917" y="1019174"/>
            <a:ext cx="4039966"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Type of writing</a:t>
            </a:r>
          </a:p>
        </p:txBody>
      </p:sp>
      <p:sp>
        <p:nvSpPr>
          <p:cNvPr id="789" name="Exploration 5"/>
          <p:cNvSpPr txBox="1"/>
          <p:nvPr/>
        </p:nvSpPr>
        <p:spPr>
          <a:xfrm>
            <a:off x="2103766"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5</a:t>
            </a:r>
          </a:p>
        </p:txBody>
      </p:sp>
      <p:sp>
        <p:nvSpPr>
          <p:cNvPr id="790" name="Learn"/>
          <p:cNvSpPr txBox="1"/>
          <p:nvPr/>
        </p:nvSpPr>
        <p:spPr>
          <a:xfrm>
            <a:off x="19362735" y="1181099"/>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600" b="0" u="none"/>
            </a:pPr>
            <a:r>
              <a:rPr sz="4800" b="1" u="sng"/>
              <a:t>Learn</a:t>
            </a:r>
          </a:p>
        </p:txBody>
      </p:sp>
      <p:sp>
        <p:nvSpPr>
          <p:cNvPr id="791" name="c)  “The God of Jacob is our fortress.”                                                (Psalm 46:7)…"/>
          <p:cNvSpPr txBox="1"/>
          <p:nvPr/>
        </p:nvSpPr>
        <p:spPr>
          <a:xfrm>
            <a:off x="1544160" y="5231155"/>
            <a:ext cx="21295680" cy="6889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l">
              <a:spcBef>
                <a:spcPts val="1200"/>
              </a:spcBef>
              <a:defRPr sz="4800" i="0">
                <a:latin typeface="Avenir Next Regular"/>
                <a:ea typeface="Avenir Next Regular"/>
                <a:cs typeface="Avenir Next Regular"/>
                <a:sym typeface="Avenir Next Regular"/>
              </a:defRPr>
            </a:pPr>
            <a:r>
              <a:rPr dirty="0"/>
              <a:t>c)  “The God of Jacob is our fortress.”                                                (</a:t>
            </a:r>
            <a:r>
              <a:rPr b="1" dirty="0"/>
              <a:t>Psalm 46:7</a:t>
            </a:r>
            <a:r>
              <a:rPr dirty="0"/>
              <a:t>)</a:t>
            </a:r>
          </a:p>
          <a:p>
            <a:pPr algn="l">
              <a:defRPr sz="4800" i="0">
                <a:latin typeface="Avenir Next Regular"/>
                <a:ea typeface="Avenir Next Regular"/>
                <a:cs typeface="Avenir Next Regular"/>
                <a:sym typeface="Avenir Next Regular"/>
              </a:defRPr>
            </a:pPr>
            <a:r>
              <a:rPr dirty="0"/>
              <a:t>d)  “When you come, bring the cloak that I </a:t>
            </a:r>
            <a:r>
              <a:rPr dirty="0" err="1"/>
              <a:t>Ieft</a:t>
            </a:r>
            <a:r>
              <a:rPr dirty="0"/>
              <a:t> with Carpus</a:t>
            </a:r>
            <a:r>
              <a:rPr lang="en-GB" dirty="0"/>
              <a:t> </a:t>
            </a:r>
            <a:r>
              <a:rPr dirty="0"/>
              <a:t>at Troas, </a:t>
            </a:r>
            <a:endParaRPr lang="en-GB" dirty="0"/>
          </a:p>
          <a:p>
            <a:pPr algn="l">
              <a:defRPr sz="4800" i="0">
                <a:latin typeface="Avenir Next Regular"/>
                <a:ea typeface="Avenir Next Regular"/>
                <a:cs typeface="Avenir Next Regular"/>
                <a:sym typeface="Avenir Next Regular"/>
              </a:defRPr>
            </a:pPr>
            <a:r>
              <a:rPr lang="en-GB" dirty="0"/>
              <a:t>            </a:t>
            </a:r>
            <a:r>
              <a:rPr dirty="0"/>
              <a:t>and my scrolls, especially the parchments.”    </a:t>
            </a:r>
            <a:r>
              <a:rPr lang="en-GB" dirty="0"/>
              <a:t>            </a:t>
            </a:r>
            <a:r>
              <a:rPr dirty="0"/>
              <a:t>   (</a:t>
            </a:r>
            <a:r>
              <a:rPr b="1" dirty="0"/>
              <a:t>2 Timothy 4:13</a:t>
            </a:r>
            <a:r>
              <a:rPr dirty="0"/>
              <a:t>)</a:t>
            </a:r>
          </a:p>
          <a:p>
            <a:pPr algn="l">
              <a:spcBef>
                <a:spcPts val="1200"/>
              </a:spcBef>
              <a:defRPr sz="4800" i="0">
                <a:latin typeface="Avenir Next Regular"/>
                <a:ea typeface="Avenir Next Regular"/>
                <a:cs typeface="Avenir Next Regular"/>
                <a:sym typeface="Avenir Next Regular"/>
              </a:defRPr>
            </a:pPr>
            <a:r>
              <a:rPr dirty="0"/>
              <a:t>e)   “You shall have no other gods before me.”                 </a:t>
            </a:r>
            <a:r>
              <a:rPr lang="en-GB" dirty="0"/>
              <a:t> </a:t>
            </a:r>
            <a:r>
              <a:rPr dirty="0"/>
              <a:t>   (</a:t>
            </a:r>
            <a:r>
              <a:rPr b="1" dirty="0"/>
              <a:t>Deuteronomy 5:7</a:t>
            </a:r>
            <a:r>
              <a:rPr dirty="0"/>
              <a:t>)</a:t>
            </a:r>
          </a:p>
          <a:p>
            <a:pPr algn="l">
              <a:defRPr sz="4800" i="0">
                <a:latin typeface="Avenir Next Regular"/>
                <a:ea typeface="Avenir Next Regular"/>
                <a:cs typeface="Avenir Next Regular"/>
                <a:sym typeface="Avenir Next Regular"/>
              </a:defRPr>
            </a:pPr>
            <a:r>
              <a:rPr dirty="0"/>
              <a:t>f)  </a:t>
            </a:r>
            <a:r>
              <a:rPr lang="en-GB" dirty="0"/>
              <a:t> </a:t>
            </a:r>
            <a:r>
              <a:rPr dirty="0"/>
              <a:t> “Afterwards, I will pour out my Spirit on all people. </a:t>
            </a:r>
          </a:p>
          <a:p>
            <a:pPr algn="l">
              <a:defRPr sz="4800" i="0">
                <a:latin typeface="Avenir Next Regular"/>
                <a:ea typeface="Avenir Next Regular"/>
                <a:cs typeface="Avenir Next Regular"/>
                <a:sym typeface="Avenir Next Regular"/>
              </a:defRPr>
            </a:pPr>
            <a:r>
              <a:rPr dirty="0"/>
              <a:t>       </a:t>
            </a:r>
            <a:r>
              <a:rPr lang="en-GB" dirty="0"/>
              <a:t>   </a:t>
            </a:r>
            <a:r>
              <a:rPr dirty="0"/>
              <a:t> Your sons and daughters will prophesy…” </a:t>
            </a:r>
            <a:r>
              <a:rPr lang="en-GB" dirty="0"/>
              <a:t>                               </a:t>
            </a:r>
            <a:r>
              <a:rPr dirty="0"/>
              <a:t>(</a:t>
            </a:r>
            <a:r>
              <a:rPr b="1" dirty="0"/>
              <a:t>Joel 2:28</a:t>
            </a:r>
            <a:r>
              <a:rPr dirty="0"/>
              <a:t>)</a:t>
            </a:r>
          </a:p>
          <a:p>
            <a:pPr algn="l">
              <a:defRPr sz="4800" i="0">
                <a:latin typeface="Avenir Next Regular"/>
                <a:ea typeface="Avenir Next Regular"/>
                <a:cs typeface="Avenir Next Regular"/>
                <a:sym typeface="Avenir Next Regular"/>
              </a:defRPr>
            </a:pPr>
            <a:r>
              <a:rPr dirty="0"/>
              <a:t>g)  </a:t>
            </a:r>
            <a:r>
              <a:rPr sz="4500" dirty="0"/>
              <a:t>“Early on the 1st day of the week, while it was still dark, Mary Magdalene went </a:t>
            </a:r>
          </a:p>
          <a:p>
            <a:pPr algn="l">
              <a:defRPr sz="4800" i="0">
                <a:latin typeface="Avenir Next Regular"/>
                <a:ea typeface="Avenir Next Regular"/>
                <a:cs typeface="Avenir Next Regular"/>
                <a:sym typeface="Avenir Next Regular"/>
              </a:defRPr>
            </a:pPr>
            <a:r>
              <a:rPr sz="4500" dirty="0"/>
              <a:t>       to the tomb and found that the stone had been removed from the entrance.”   </a:t>
            </a:r>
          </a:p>
          <a:p>
            <a:pPr algn="l">
              <a:defRPr sz="4800" i="0">
                <a:latin typeface="Avenir Next Regular"/>
                <a:ea typeface="Avenir Next Regular"/>
                <a:cs typeface="Avenir Next Regular"/>
                <a:sym typeface="Avenir Next Regular"/>
              </a:defRPr>
            </a:pPr>
            <a:r>
              <a:rPr sz="4500" dirty="0"/>
              <a:t>                                                                                 </a:t>
            </a:r>
            <a:r>
              <a:rPr sz="4100" dirty="0"/>
              <a:t>                                                  </a:t>
            </a:r>
            <a:r>
              <a:rPr sz="4500" dirty="0"/>
              <a:t>(</a:t>
            </a:r>
            <a:r>
              <a:rPr sz="4500" b="1" dirty="0"/>
              <a:t>John 20:1</a:t>
            </a:r>
            <a:r>
              <a:rPr sz="4500" dirty="0"/>
              <a:t>)</a:t>
            </a:r>
          </a:p>
        </p:txBody>
      </p:sp>
      <p:pic>
        <p:nvPicPr>
          <p:cNvPr id="792" name="image.png" descr="image.png"/>
          <p:cNvPicPr>
            <a:picLocks noChangeAspect="1"/>
          </p:cNvPicPr>
          <p:nvPr/>
        </p:nvPicPr>
        <p:blipFill>
          <a:blip r:embed="rId2"/>
          <a:stretch>
            <a:fillRect/>
          </a:stretch>
        </p:blipFill>
        <p:spPr>
          <a:xfrm>
            <a:off x="21518556" y="916926"/>
            <a:ext cx="1908176" cy="1908176"/>
          </a:xfrm>
          <a:prstGeom prst="rect">
            <a:avLst/>
          </a:prstGeom>
          <a:ln w="12700">
            <a:miter lim="400000"/>
          </a:ln>
        </p:spPr>
      </p:pic>
      <p:sp>
        <p:nvSpPr>
          <p:cNvPr id="793" name="Now try some yourself  Literature Type?  / How is it true?  / How respond?…"/>
          <p:cNvSpPr txBox="1"/>
          <p:nvPr/>
        </p:nvSpPr>
        <p:spPr>
          <a:xfrm>
            <a:off x="1590430" y="2927850"/>
            <a:ext cx="20559675" cy="16064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2400"/>
              </a:spcBef>
              <a:defRPr sz="4800">
                <a:solidFill>
                  <a:srgbClr val="FF40FF"/>
                </a:solidFill>
                <a:latin typeface="Avenir Next Regular"/>
                <a:ea typeface="Avenir Next Regular"/>
                <a:cs typeface="Avenir Next Regular"/>
                <a:sym typeface="Avenir Next Regular"/>
              </a:defRPr>
            </a:pPr>
            <a:r>
              <a:rPr b="1">
                <a:solidFill>
                  <a:srgbClr val="FF2600"/>
                </a:solidFill>
              </a:rPr>
              <a:t>Now try some yourself </a:t>
            </a:r>
            <a:r>
              <a:rPr>
                <a:solidFill>
                  <a:schemeClr val="accent5">
                    <a:hueOff val="-444211"/>
                    <a:satOff val="-14915"/>
                    <a:lumOff val="22857"/>
                  </a:schemeClr>
                </a:solidFill>
              </a:rPr>
              <a:t> </a:t>
            </a:r>
            <a:r>
              <a:rPr u="sng">
                <a:solidFill>
                  <a:schemeClr val="accent5">
                    <a:hueOff val="-444211"/>
                    <a:satOff val="-14915"/>
                    <a:lumOff val="22857"/>
                  </a:schemeClr>
                </a:solidFill>
              </a:rPr>
              <a:t>Literature Type? </a:t>
            </a:r>
            <a:r>
              <a:rPr>
                <a:solidFill>
                  <a:schemeClr val="accent5">
                    <a:hueOff val="-444211"/>
                    <a:satOff val="-14915"/>
                    <a:lumOff val="22857"/>
                  </a:schemeClr>
                </a:solidFill>
              </a:rPr>
              <a:t> / </a:t>
            </a:r>
            <a:r>
              <a:rPr u="sng">
                <a:solidFill>
                  <a:schemeClr val="accent5">
                    <a:hueOff val="-444211"/>
                    <a:satOff val="-14915"/>
                    <a:lumOff val="22857"/>
                  </a:schemeClr>
                </a:solidFill>
              </a:rPr>
              <a:t>How is it true?</a:t>
            </a:r>
            <a:r>
              <a:rPr>
                <a:solidFill>
                  <a:schemeClr val="accent5">
                    <a:hueOff val="-444211"/>
                    <a:satOff val="-14915"/>
                    <a:lumOff val="22857"/>
                  </a:schemeClr>
                </a:solidFill>
              </a:rPr>
              <a:t>  / </a:t>
            </a:r>
            <a:r>
              <a:rPr u="sng">
                <a:solidFill>
                  <a:schemeClr val="accent5">
                    <a:hueOff val="-444211"/>
                    <a:satOff val="-14915"/>
                    <a:lumOff val="22857"/>
                  </a:schemeClr>
                </a:solidFill>
              </a:rPr>
              <a:t>How respond?</a:t>
            </a:r>
          </a:p>
          <a:p>
            <a:pPr algn="l">
              <a:spcBef>
                <a:spcPts val="2400"/>
              </a:spcBef>
            </a:pPr>
            <a:r>
              <a:rPr>
                <a:solidFill>
                  <a:schemeClr val="accent5">
                    <a:hueOff val="-444211"/>
                    <a:satOff val="-14915"/>
                    <a:lumOff val="22857"/>
                  </a:schemeClr>
                </a:solidFill>
              </a:rPr>
              <a:t>            </a:t>
            </a:r>
            <a:r>
              <a:rPr b="1">
                <a:solidFill>
                  <a:schemeClr val="accent5">
                    <a:hueOff val="-444211"/>
                    <a:satOff val="-14915"/>
                    <a:lumOff val="22857"/>
                  </a:schemeClr>
                </a:solidFill>
              </a:rPr>
              <a:t>(Law, Poetry, History, Wisdom, Prophecy, Letter, Vision, Parable.)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91">
                                            <p:txEl>
                                              <p:pRg st="0" end="0"/>
                                            </p:txEl>
                                          </p:spTgt>
                                        </p:tgtEl>
                                        <p:attrNameLst>
                                          <p:attrName>style.visibility</p:attrName>
                                        </p:attrNameLst>
                                      </p:cBhvr>
                                      <p:to>
                                        <p:strVal val="visible"/>
                                      </p:to>
                                    </p:set>
                                    <p:animEffect transition="in" filter="wipe(up)">
                                      <p:cBhvr>
                                        <p:cTn id="7" dur="500"/>
                                        <p:tgtEl>
                                          <p:spTgt spid="7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91">
                                            <p:txEl>
                                              <p:pRg st="1" end="1"/>
                                            </p:txEl>
                                          </p:spTgt>
                                        </p:tgtEl>
                                        <p:attrNameLst>
                                          <p:attrName>style.visibility</p:attrName>
                                        </p:attrNameLst>
                                      </p:cBhvr>
                                      <p:to>
                                        <p:strVal val="visible"/>
                                      </p:to>
                                    </p:set>
                                    <p:animEffect transition="in" filter="wipe(up)">
                                      <p:cBhvr>
                                        <p:cTn id="12" dur="500"/>
                                        <p:tgtEl>
                                          <p:spTgt spid="791">
                                            <p:txEl>
                                              <p:pRg st="1" end="1"/>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791">
                                            <p:txEl>
                                              <p:pRg st="2" end="2"/>
                                            </p:txEl>
                                          </p:spTgt>
                                        </p:tgtEl>
                                        <p:attrNameLst>
                                          <p:attrName>style.visibility</p:attrName>
                                        </p:attrNameLst>
                                      </p:cBhvr>
                                      <p:to>
                                        <p:strVal val="visible"/>
                                      </p:to>
                                    </p:set>
                                    <p:animEffect transition="in" filter="wipe(up)">
                                      <p:cBhvr>
                                        <p:cTn id="15" dur="500"/>
                                        <p:tgtEl>
                                          <p:spTgt spid="79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91">
                                            <p:txEl>
                                              <p:pRg st="3" end="3"/>
                                            </p:txEl>
                                          </p:spTgt>
                                        </p:tgtEl>
                                        <p:attrNameLst>
                                          <p:attrName>style.visibility</p:attrName>
                                        </p:attrNameLst>
                                      </p:cBhvr>
                                      <p:to>
                                        <p:strVal val="visible"/>
                                      </p:to>
                                    </p:set>
                                    <p:animEffect transition="in" filter="wipe(up)">
                                      <p:cBhvr>
                                        <p:cTn id="20" dur="500"/>
                                        <p:tgtEl>
                                          <p:spTgt spid="79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91">
                                            <p:txEl>
                                              <p:pRg st="4" end="4"/>
                                            </p:txEl>
                                          </p:spTgt>
                                        </p:tgtEl>
                                        <p:attrNameLst>
                                          <p:attrName>style.visibility</p:attrName>
                                        </p:attrNameLst>
                                      </p:cBhvr>
                                      <p:to>
                                        <p:strVal val="visible"/>
                                      </p:to>
                                    </p:set>
                                    <p:animEffect transition="in" filter="wipe(up)">
                                      <p:cBhvr>
                                        <p:cTn id="25" dur="500"/>
                                        <p:tgtEl>
                                          <p:spTgt spid="791">
                                            <p:txEl>
                                              <p:pRg st="4" end="4"/>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791">
                                            <p:txEl>
                                              <p:pRg st="5" end="5"/>
                                            </p:txEl>
                                          </p:spTgt>
                                        </p:tgtEl>
                                        <p:attrNameLst>
                                          <p:attrName>style.visibility</p:attrName>
                                        </p:attrNameLst>
                                      </p:cBhvr>
                                      <p:to>
                                        <p:strVal val="visible"/>
                                      </p:to>
                                    </p:set>
                                    <p:animEffect transition="in" filter="wipe(up)">
                                      <p:cBhvr>
                                        <p:cTn id="28" dur="500"/>
                                        <p:tgtEl>
                                          <p:spTgt spid="791">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791">
                                            <p:txEl>
                                              <p:pRg st="6" end="6"/>
                                            </p:txEl>
                                          </p:spTgt>
                                        </p:tgtEl>
                                        <p:attrNameLst>
                                          <p:attrName>style.visibility</p:attrName>
                                        </p:attrNameLst>
                                      </p:cBhvr>
                                      <p:to>
                                        <p:strVal val="visible"/>
                                      </p:to>
                                    </p:set>
                                    <p:animEffect transition="in" filter="wipe(up)">
                                      <p:cBhvr>
                                        <p:cTn id="33" dur="500"/>
                                        <p:tgtEl>
                                          <p:spTgt spid="791">
                                            <p:txEl>
                                              <p:pRg st="6" end="6"/>
                                            </p:txEl>
                                          </p:spTgt>
                                        </p:tgtEl>
                                      </p:cBhvr>
                                    </p:animEffect>
                                  </p:childTnLst>
                                </p:cTn>
                              </p:par>
                              <p:par>
                                <p:cTn id="34" presetID="22" presetClass="entr" presetSubtype="1" fill="hold" nodeType="withEffect">
                                  <p:stCondLst>
                                    <p:cond delay="0"/>
                                  </p:stCondLst>
                                  <p:childTnLst>
                                    <p:set>
                                      <p:cBhvr>
                                        <p:cTn id="35" dur="1" fill="hold">
                                          <p:stCondLst>
                                            <p:cond delay="0"/>
                                          </p:stCondLst>
                                        </p:cTn>
                                        <p:tgtEl>
                                          <p:spTgt spid="791">
                                            <p:txEl>
                                              <p:pRg st="7" end="7"/>
                                            </p:txEl>
                                          </p:spTgt>
                                        </p:tgtEl>
                                        <p:attrNameLst>
                                          <p:attrName>style.visibility</p:attrName>
                                        </p:attrNameLst>
                                      </p:cBhvr>
                                      <p:to>
                                        <p:strVal val="visible"/>
                                      </p:to>
                                    </p:set>
                                    <p:animEffect transition="in" filter="wipe(up)">
                                      <p:cBhvr>
                                        <p:cTn id="36" dur="500"/>
                                        <p:tgtEl>
                                          <p:spTgt spid="791">
                                            <p:txEl>
                                              <p:pRg st="7" end="7"/>
                                            </p:txEl>
                                          </p:spTgt>
                                        </p:tgtEl>
                                      </p:cBhvr>
                                    </p:animEffect>
                                  </p:childTnLst>
                                </p:cTn>
                              </p:par>
                              <p:par>
                                <p:cTn id="37" presetID="22" presetClass="entr" presetSubtype="1" fill="hold" nodeType="withEffect">
                                  <p:stCondLst>
                                    <p:cond delay="0"/>
                                  </p:stCondLst>
                                  <p:childTnLst>
                                    <p:set>
                                      <p:cBhvr>
                                        <p:cTn id="38" dur="1" fill="hold">
                                          <p:stCondLst>
                                            <p:cond delay="0"/>
                                          </p:stCondLst>
                                        </p:cTn>
                                        <p:tgtEl>
                                          <p:spTgt spid="791">
                                            <p:txEl>
                                              <p:pRg st="8" end="8"/>
                                            </p:txEl>
                                          </p:spTgt>
                                        </p:tgtEl>
                                        <p:attrNameLst>
                                          <p:attrName>style.visibility</p:attrName>
                                        </p:attrNameLst>
                                      </p:cBhvr>
                                      <p:to>
                                        <p:strVal val="visible"/>
                                      </p:to>
                                    </p:set>
                                    <p:animEffect transition="in" filter="wipe(up)">
                                      <p:cBhvr>
                                        <p:cTn id="39" dur="500"/>
                                        <p:tgtEl>
                                          <p:spTgt spid="7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79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75</a:t>
            </a:fld>
            <a:endParaRPr/>
          </a:p>
        </p:txBody>
      </p:sp>
      <p:sp>
        <p:nvSpPr>
          <p:cNvPr id="797" name="Mark 10.35-45…"/>
          <p:cNvSpPr txBox="1"/>
          <p:nvPr/>
        </p:nvSpPr>
        <p:spPr>
          <a:xfrm>
            <a:off x="10172017" y="977899"/>
            <a:ext cx="4039966"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Type of writing</a:t>
            </a:r>
          </a:p>
        </p:txBody>
      </p:sp>
      <p:sp>
        <p:nvSpPr>
          <p:cNvPr id="798" name="Exploration 5"/>
          <p:cNvSpPr txBox="1"/>
          <p:nvPr/>
        </p:nvSpPr>
        <p:spPr>
          <a:xfrm>
            <a:off x="2111412" y="1185167"/>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5</a:t>
            </a:r>
          </a:p>
        </p:txBody>
      </p:sp>
      <p:sp>
        <p:nvSpPr>
          <p:cNvPr id="799" name="Learn"/>
          <p:cNvSpPr txBox="1"/>
          <p:nvPr/>
        </p:nvSpPr>
        <p:spPr>
          <a:xfrm>
            <a:off x="19361498" y="1185167"/>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00" name="c) “The God of Jacob is our fortress”                                          (Psalm 46:7)"/>
          <p:cNvSpPr txBox="1"/>
          <p:nvPr/>
        </p:nvSpPr>
        <p:spPr>
          <a:xfrm>
            <a:off x="1651815" y="3268405"/>
            <a:ext cx="21244518" cy="666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indent="384175" algn="l" defTabSz="914400">
              <a:spcBef>
                <a:spcPts val="600"/>
              </a:spcBef>
              <a:defRPr b="1"/>
            </a:lvl1pPr>
          </a:lstStyle>
          <a:p>
            <a:pPr>
              <a:defRPr b="0"/>
            </a:pPr>
            <a:r>
              <a:rPr b="1"/>
              <a:t>c) “The God of Jacob is our fortress”                                          (Psalm 46:7)</a:t>
            </a:r>
          </a:p>
        </p:txBody>
      </p:sp>
      <p:pic>
        <p:nvPicPr>
          <p:cNvPr id="801" name="image.png" descr="image.png"/>
          <p:cNvPicPr>
            <a:picLocks noChangeAspect="1"/>
          </p:cNvPicPr>
          <p:nvPr/>
        </p:nvPicPr>
        <p:blipFill>
          <a:blip r:embed="rId2"/>
          <a:stretch>
            <a:fillRect/>
          </a:stretch>
        </p:blipFill>
        <p:spPr>
          <a:xfrm>
            <a:off x="21518556" y="919440"/>
            <a:ext cx="1908176" cy="1908176"/>
          </a:xfrm>
          <a:prstGeom prst="rect">
            <a:avLst/>
          </a:prstGeom>
          <a:ln w="12700">
            <a:miter lim="400000"/>
          </a:ln>
        </p:spPr>
      </p:pic>
      <p:sp>
        <p:nvSpPr>
          <p:cNvPr id="802" name="This is poetry.…"/>
          <p:cNvSpPr txBox="1"/>
          <p:nvPr/>
        </p:nvSpPr>
        <p:spPr>
          <a:xfrm>
            <a:off x="6307481" y="4077967"/>
            <a:ext cx="14671403" cy="2914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384175" algn="l" defTabSz="914400">
              <a:lnSpc>
                <a:spcPct val="110000"/>
              </a:lnSpc>
            </a:pPr>
            <a:r>
              <a:t>This is </a:t>
            </a:r>
            <a:r>
              <a:rPr b="1"/>
              <a:t>poetry</a:t>
            </a:r>
            <a:r>
              <a:t>. </a:t>
            </a:r>
          </a:p>
          <a:p>
            <a:pPr indent="384175" algn="l" defTabSz="914400">
              <a:lnSpc>
                <a:spcPct val="110000"/>
              </a:lnSpc>
              <a:defRPr sz="4400"/>
            </a:pPr>
            <a:r>
              <a:t>God is not made of stone etc; the metaphor points to the </a:t>
            </a:r>
          </a:p>
          <a:p>
            <a:pPr indent="384175" algn="l" defTabSz="914400">
              <a:lnSpc>
                <a:spcPct val="110000"/>
              </a:lnSpc>
              <a:defRPr sz="4400"/>
            </a:pPr>
            <a:r>
              <a:rPr b="1"/>
              <a:t>truth</a:t>
            </a:r>
            <a:r>
              <a:t> that God is our security. </a:t>
            </a:r>
          </a:p>
          <a:p>
            <a:pPr indent="384175" algn="l" defTabSz="914400">
              <a:lnSpc>
                <a:spcPct val="110000"/>
              </a:lnSpc>
              <a:defRPr sz="4400"/>
            </a:pPr>
            <a:r>
              <a:rPr sz="4600"/>
              <a:t>Take refuge in God.</a:t>
            </a:r>
          </a:p>
        </p:txBody>
      </p:sp>
      <p:sp>
        <p:nvSpPr>
          <p:cNvPr id="803" name="This is a letter.…"/>
          <p:cNvSpPr txBox="1"/>
          <p:nvPr/>
        </p:nvSpPr>
        <p:spPr>
          <a:xfrm>
            <a:off x="6038418" y="9624141"/>
            <a:ext cx="17779068"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384175" algn="l" defTabSz="914400">
              <a:lnSpc>
                <a:spcPct val="120000"/>
              </a:lnSpc>
            </a:pPr>
            <a:r>
              <a:t>This is a </a:t>
            </a:r>
            <a:r>
              <a:rPr b="1"/>
              <a:t>letter</a:t>
            </a:r>
            <a:r>
              <a:t>.</a:t>
            </a:r>
          </a:p>
          <a:p>
            <a:pPr indent="384175" algn="l" defTabSz="914400">
              <a:lnSpc>
                <a:spcPct val="120000"/>
              </a:lnSpc>
            </a:pPr>
            <a:r>
              <a:t>It was a </a:t>
            </a:r>
            <a:r>
              <a:rPr b="1"/>
              <a:t>true</a:t>
            </a:r>
            <a:r>
              <a:t> instruction given to Timothy at one point in time.</a:t>
            </a:r>
          </a:p>
          <a:p>
            <a:pPr indent="384175" algn="l" defTabSz="914400">
              <a:lnSpc>
                <a:spcPct val="120000"/>
              </a:lnSpc>
              <a:spcBef>
                <a:spcPts val="1800"/>
              </a:spcBef>
            </a:pPr>
            <a:r>
              <a:t>Take no ‘direct’ action.</a:t>
            </a:r>
          </a:p>
        </p:txBody>
      </p:sp>
      <p:sp>
        <p:nvSpPr>
          <p:cNvPr id="804" name="d) “When you come, bring the cloak that I left with Carpus at Troas,…"/>
          <p:cNvSpPr txBox="1"/>
          <p:nvPr/>
        </p:nvSpPr>
        <p:spPr>
          <a:xfrm>
            <a:off x="1712968" y="7974760"/>
            <a:ext cx="21122210" cy="145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384175" algn="l" defTabSz="914400"/>
            <a:r>
              <a:rPr b="1"/>
              <a:t>d) “When you come, bring the cloak that I left with Carpus at Troas, </a:t>
            </a:r>
          </a:p>
          <a:p>
            <a:pPr indent="384175" algn="l" defTabSz="914400"/>
            <a:r>
              <a:rPr b="1"/>
              <a:t>                   and my scrolls, especially the parchments.”     (2 Timothy 4:13)</a:t>
            </a:r>
          </a:p>
        </p:txBody>
      </p:sp>
      <p:sp>
        <p:nvSpPr>
          <p:cNvPr id="805" name="Type?…"/>
          <p:cNvSpPr txBox="1"/>
          <p:nvPr/>
        </p:nvSpPr>
        <p:spPr>
          <a:xfrm>
            <a:off x="1943913" y="9624141"/>
            <a:ext cx="3893282" cy="2406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defRPr sz="3200"/>
            </a:pPr>
            <a:r>
              <a:rPr sz="4600" b="1"/>
              <a:t>         True?</a:t>
            </a:r>
          </a:p>
          <a:p>
            <a:pPr lvl="1" indent="457200" algn="l" defTabSz="914400">
              <a:lnSpc>
                <a:spcPct val="120000"/>
              </a:lnSpc>
              <a:defRPr sz="3200"/>
            </a:pPr>
            <a:r>
              <a:rPr sz="4600" b="1"/>
              <a:t>Response?</a:t>
            </a:r>
          </a:p>
        </p:txBody>
      </p:sp>
      <p:sp>
        <p:nvSpPr>
          <p:cNvPr id="806" name="Type?…"/>
          <p:cNvSpPr txBox="1"/>
          <p:nvPr/>
        </p:nvSpPr>
        <p:spPr>
          <a:xfrm>
            <a:off x="2121713" y="4077735"/>
            <a:ext cx="3893282" cy="2914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spcBef>
                <a:spcPts val="4000"/>
              </a:spcBef>
              <a:defRPr sz="3200"/>
            </a:pPr>
            <a:r>
              <a:rPr sz="4600" b="1"/>
              <a:t>         True?</a:t>
            </a:r>
          </a:p>
          <a:p>
            <a:pPr lvl="1" indent="457200" algn="l" defTabSz="914400">
              <a:lnSpc>
                <a:spcPct val="120000"/>
              </a:lnSpc>
              <a:defRPr sz="3200"/>
            </a:pPr>
            <a:r>
              <a:rPr sz="4600" b="1"/>
              <a:t>Response?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02">
                                            <p:bg/>
                                          </p:spTgt>
                                        </p:tgtEl>
                                        <p:attrNameLst>
                                          <p:attrName>style.visibility</p:attrName>
                                        </p:attrNameLst>
                                      </p:cBhvr>
                                      <p:to>
                                        <p:strVal val="visible"/>
                                      </p:to>
                                    </p:set>
                                    <p:animEffect transition="in" filter="wipe(left)">
                                      <p:cBhvr>
                                        <p:cTn id="7" dur="500"/>
                                        <p:tgtEl>
                                          <p:spTgt spid="802">
                                            <p:bg/>
                                          </p:spTgt>
                                        </p:tgtEl>
                                      </p:cBhvr>
                                    </p:animEffect>
                                  </p:childTnLst>
                                </p:cTn>
                              </p:par>
                              <p:par>
                                <p:cTn id="8" presetID="22" presetClass="entr" presetSubtype="8" fill="hold" grpId="1" nodeType="withEffect">
                                  <p:stCondLst>
                                    <p:cond delay="0"/>
                                  </p:stCondLst>
                                  <p:iterate>
                                    <p:tmAbs val="0"/>
                                  </p:iterate>
                                  <p:childTnLst>
                                    <p:set>
                                      <p:cBhvr>
                                        <p:cTn id="9" fill="hold"/>
                                        <p:tgtEl>
                                          <p:spTgt spid="802">
                                            <p:txEl>
                                              <p:pRg st="0" end="0"/>
                                            </p:txEl>
                                          </p:spTgt>
                                        </p:tgtEl>
                                        <p:attrNameLst>
                                          <p:attrName>style.visibility</p:attrName>
                                        </p:attrNameLst>
                                      </p:cBhvr>
                                      <p:to>
                                        <p:strVal val="visible"/>
                                      </p:to>
                                    </p:set>
                                    <p:animEffect transition="in" filter="wipe(left)">
                                      <p:cBhvr>
                                        <p:cTn id="10" dur="500"/>
                                        <p:tgtEl>
                                          <p:spTgt spid="80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02">
                                            <p:txEl>
                                              <p:pRg st="1" end="1"/>
                                            </p:txEl>
                                          </p:spTgt>
                                        </p:tgtEl>
                                        <p:attrNameLst>
                                          <p:attrName>style.visibility</p:attrName>
                                        </p:attrNameLst>
                                      </p:cBhvr>
                                      <p:to>
                                        <p:strVal val="visible"/>
                                      </p:to>
                                    </p:set>
                                    <p:animEffect transition="in" filter="wipe(left)">
                                      <p:cBhvr>
                                        <p:cTn id="15" dur="500"/>
                                        <p:tgtEl>
                                          <p:spTgt spid="802">
                                            <p:txEl>
                                              <p:pRg st="1" end="1"/>
                                            </p:txEl>
                                          </p:spTgt>
                                        </p:tgtEl>
                                      </p:cBhvr>
                                    </p:animEffect>
                                  </p:childTnLst>
                                </p:cTn>
                              </p:par>
                            </p:childTnLst>
                          </p:cTn>
                        </p:par>
                        <p:par>
                          <p:cTn id="16" fill="hold">
                            <p:stCondLst>
                              <p:cond delay="500"/>
                            </p:stCondLst>
                            <p:childTnLst>
                              <p:par>
                                <p:cTn id="17" presetID="22" presetClass="entr" presetSubtype="8" fill="hold" grpId="1" nodeType="afterEffect">
                                  <p:stCondLst>
                                    <p:cond delay="0"/>
                                  </p:stCondLst>
                                  <p:iterate>
                                    <p:tmAbs val="0"/>
                                  </p:iterate>
                                  <p:childTnLst>
                                    <p:set>
                                      <p:cBhvr>
                                        <p:cTn id="18" fill="hold"/>
                                        <p:tgtEl>
                                          <p:spTgt spid="802">
                                            <p:txEl>
                                              <p:pRg st="2" end="2"/>
                                            </p:txEl>
                                          </p:spTgt>
                                        </p:tgtEl>
                                        <p:attrNameLst>
                                          <p:attrName>style.visibility</p:attrName>
                                        </p:attrNameLst>
                                      </p:cBhvr>
                                      <p:to>
                                        <p:strVal val="visible"/>
                                      </p:to>
                                    </p:set>
                                    <p:animEffect transition="in" filter="wipe(left)">
                                      <p:cBhvr>
                                        <p:cTn id="19" dur="500"/>
                                        <p:tgtEl>
                                          <p:spTgt spid="80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802">
                                            <p:txEl>
                                              <p:pRg st="3" end="3"/>
                                            </p:txEl>
                                          </p:spTgt>
                                        </p:tgtEl>
                                        <p:attrNameLst>
                                          <p:attrName>style.visibility</p:attrName>
                                        </p:attrNameLst>
                                      </p:cBhvr>
                                      <p:to>
                                        <p:strVal val="visible"/>
                                      </p:to>
                                    </p:set>
                                    <p:animEffect transition="in" filter="wipe(left)">
                                      <p:cBhvr>
                                        <p:cTn id="24" dur="500"/>
                                        <p:tgtEl>
                                          <p:spTgt spid="802">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2" nodeType="clickEffect">
                                  <p:stCondLst>
                                    <p:cond delay="0"/>
                                  </p:stCondLst>
                                  <p:iterate>
                                    <p:tmAbs val="0"/>
                                  </p:iterate>
                                  <p:childTnLst>
                                    <p:set>
                                      <p:cBhvr>
                                        <p:cTn id="28" fill="hold"/>
                                        <p:tgtEl>
                                          <p:spTgt spid="804">
                                            <p:bg/>
                                          </p:spTgt>
                                        </p:tgtEl>
                                        <p:attrNameLst>
                                          <p:attrName>style.visibility</p:attrName>
                                        </p:attrNameLst>
                                      </p:cBhvr>
                                      <p:to>
                                        <p:strVal val="visible"/>
                                      </p:to>
                                    </p:set>
                                    <p:animEffect transition="in" filter="wipe(left)">
                                      <p:cBhvr>
                                        <p:cTn id="29" dur="1000"/>
                                        <p:tgtEl>
                                          <p:spTgt spid="804">
                                            <p:bg/>
                                          </p:spTgt>
                                        </p:tgtEl>
                                      </p:cBhvr>
                                    </p:animEffect>
                                  </p:childTnLst>
                                </p:cTn>
                              </p:par>
                              <p:par>
                                <p:cTn id="30" presetID="22" presetClass="entr" presetSubtype="8" fill="hold" grpId="2" nodeType="withEffect">
                                  <p:stCondLst>
                                    <p:cond delay="0"/>
                                  </p:stCondLst>
                                  <p:iterate>
                                    <p:tmAbs val="0"/>
                                  </p:iterate>
                                  <p:childTnLst>
                                    <p:set>
                                      <p:cBhvr>
                                        <p:cTn id="31" fill="hold"/>
                                        <p:tgtEl>
                                          <p:spTgt spid="804">
                                            <p:txEl>
                                              <p:pRg st="0" end="0"/>
                                            </p:txEl>
                                          </p:spTgt>
                                        </p:tgtEl>
                                        <p:attrNameLst>
                                          <p:attrName>style.visibility</p:attrName>
                                        </p:attrNameLst>
                                      </p:cBhvr>
                                      <p:to>
                                        <p:strVal val="visible"/>
                                      </p:to>
                                    </p:set>
                                    <p:animEffect transition="in" filter="wipe(left)">
                                      <p:cBhvr>
                                        <p:cTn id="32" dur="1000"/>
                                        <p:tgtEl>
                                          <p:spTgt spid="804">
                                            <p:txEl>
                                              <p:pRg st="0" end="0"/>
                                            </p:txEl>
                                          </p:spTgt>
                                        </p:tgtEl>
                                      </p:cBhvr>
                                    </p:animEffect>
                                  </p:childTnLst>
                                </p:cTn>
                              </p:par>
                            </p:childTnLst>
                          </p:cTn>
                        </p:par>
                        <p:par>
                          <p:cTn id="33" fill="hold">
                            <p:stCondLst>
                              <p:cond delay="1000"/>
                            </p:stCondLst>
                            <p:childTnLst>
                              <p:par>
                                <p:cTn id="34" presetID="22" presetClass="entr" presetSubtype="8" fill="hold" grpId="2" nodeType="afterEffect">
                                  <p:stCondLst>
                                    <p:cond delay="0"/>
                                  </p:stCondLst>
                                  <p:iterate>
                                    <p:tmAbs val="0"/>
                                  </p:iterate>
                                  <p:childTnLst>
                                    <p:set>
                                      <p:cBhvr>
                                        <p:cTn id="35" fill="hold"/>
                                        <p:tgtEl>
                                          <p:spTgt spid="804">
                                            <p:txEl>
                                              <p:pRg st="1" end="1"/>
                                            </p:txEl>
                                          </p:spTgt>
                                        </p:tgtEl>
                                        <p:attrNameLst>
                                          <p:attrName>style.visibility</p:attrName>
                                        </p:attrNameLst>
                                      </p:cBhvr>
                                      <p:to>
                                        <p:strVal val="visible"/>
                                      </p:to>
                                    </p:set>
                                    <p:animEffect transition="in" filter="wipe(left)">
                                      <p:cBhvr>
                                        <p:cTn id="36" dur="1000"/>
                                        <p:tgtEl>
                                          <p:spTgt spid="804">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3" nodeType="clickEffect">
                                  <p:stCondLst>
                                    <p:cond delay="0"/>
                                  </p:stCondLst>
                                  <p:iterate>
                                    <p:tmAbs val="0"/>
                                  </p:iterate>
                                  <p:childTnLst>
                                    <p:set>
                                      <p:cBhvr>
                                        <p:cTn id="40" fill="hold"/>
                                        <p:tgtEl>
                                          <p:spTgt spid="803">
                                            <p:bg/>
                                          </p:spTgt>
                                        </p:tgtEl>
                                        <p:attrNameLst>
                                          <p:attrName>style.visibility</p:attrName>
                                        </p:attrNameLst>
                                      </p:cBhvr>
                                      <p:to>
                                        <p:strVal val="visible"/>
                                      </p:to>
                                    </p:set>
                                    <p:animEffect transition="in" filter="wipe(left)">
                                      <p:cBhvr>
                                        <p:cTn id="41" dur="500"/>
                                        <p:tgtEl>
                                          <p:spTgt spid="803">
                                            <p:bg/>
                                          </p:spTgt>
                                        </p:tgtEl>
                                      </p:cBhvr>
                                    </p:animEffect>
                                  </p:childTnLst>
                                </p:cTn>
                              </p:par>
                              <p:par>
                                <p:cTn id="42" presetID="22" presetClass="entr" presetSubtype="8" fill="hold" grpId="3" nodeType="withEffect">
                                  <p:stCondLst>
                                    <p:cond delay="0"/>
                                  </p:stCondLst>
                                  <p:iterate>
                                    <p:tmAbs val="0"/>
                                  </p:iterate>
                                  <p:childTnLst>
                                    <p:set>
                                      <p:cBhvr>
                                        <p:cTn id="43" fill="hold"/>
                                        <p:tgtEl>
                                          <p:spTgt spid="803">
                                            <p:txEl>
                                              <p:pRg st="0" end="0"/>
                                            </p:txEl>
                                          </p:spTgt>
                                        </p:tgtEl>
                                        <p:attrNameLst>
                                          <p:attrName>style.visibility</p:attrName>
                                        </p:attrNameLst>
                                      </p:cBhvr>
                                      <p:to>
                                        <p:strVal val="visible"/>
                                      </p:to>
                                    </p:set>
                                    <p:animEffect transition="in" filter="wipe(left)">
                                      <p:cBhvr>
                                        <p:cTn id="44" dur="500"/>
                                        <p:tgtEl>
                                          <p:spTgt spid="803">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3" nodeType="clickEffect">
                                  <p:stCondLst>
                                    <p:cond delay="0"/>
                                  </p:stCondLst>
                                  <p:iterate>
                                    <p:tmAbs val="0"/>
                                  </p:iterate>
                                  <p:childTnLst>
                                    <p:set>
                                      <p:cBhvr>
                                        <p:cTn id="48" fill="hold"/>
                                        <p:tgtEl>
                                          <p:spTgt spid="803">
                                            <p:txEl>
                                              <p:pRg st="1" end="1"/>
                                            </p:txEl>
                                          </p:spTgt>
                                        </p:tgtEl>
                                        <p:attrNameLst>
                                          <p:attrName>style.visibility</p:attrName>
                                        </p:attrNameLst>
                                      </p:cBhvr>
                                      <p:to>
                                        <p:strVal val="visible"/>
                                      </p:to>
                                    </p:set>
                                    <p:animEffect transition="in" filter="wipe(left)">
                                      <p:cBhvr>
                                        <p:cTn id="49" dur="500"/>
                                        <p:tgtEl>
                                          <p:spTgt spid="803">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3" nodeType="clickEffect">
                                  <p:stCondLst>
                                    <p:cond delay="0"/>
                                  </p:stCondLst>
                                  <p:iterate>
                                    <p:tmAbs val="0"/>
                                  </p:iterate>
                                  <p:childTnLst>
                                    <p:set>
                                      <p:cBhvr>
                                        <p:cTn id="53" fill="hold"/>
                                        <p:tgtEl>
                                          <p:spTgt spid="803">
                                            <p:txEl>
                                              <p:pRg st="2" end="2"/>
                                            </p:txEl>
                                          </p:spTgt>
                                        </p:tgtEl>
                                        <p:attrNameLst>
                                          <p:attrName>style.visibility</p:attrName>
                                        </p:attrNameLst>
                                      </p:cBhvr>
                                      <p:to>
                                        <p:strVal val="visible"/>
                                      </p:to>
                                    </p:set>
                                    <p:animEffect transition="in" filter="wipe(left)">
                                      <p:cBhvr>
                                        <p:cTn id="54" dur="500"/>
                                        <p:tgtEl>
                                          <p:spTgt spid="8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 grpId="1" build="p" bldLvl="5" animBg="1" advAuto="0"/>
      <p:bldP spid="803" grpId="3" build="p" bldLvl="5" animBg="1" advAuto="0"/>
      <p:bldP spid="804" grpId="2" build="p" bldLvl="5" animBg="1" advAuto="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0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76</a:t>
            </a:fld>
            <a:endParaRPr/>
          </a:p>
        </p:txBody>
      </p:sp>
      <p:sp>
        <p:nvSpPr>
          <p:cNvPr id="810" name="Mark 10.35-45…"/>
          <p:cNvSpPr txBox="1"/>
          <p:nvPr/>
        </p:nvSpPr>
        <p:spPr>
          <a:xfrm>
            <a:off x="10172017" y="977899"/>
            <a:ext cx="4039966"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Type of writing</a:t>
            </a:r>
          </a:p>
        </p:txBody>
      </p:sp>
      <p:sp>
        <p:nvSpPr>
          <p:cNvPr id="811" name="Exploration 5"/>
          <p:cNvSpPr txBox="1"/>
          <p:nvPr/>
        </p:nvSpPr>
        <p:spPr>
          <a:xfrm>
            <a:off x="2111412" y="1185167"/>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5</a:t>
            </a:r>
          </a:p>
        </p:txBody>
      </p:sp>
      <p:sp>
        <p:nvSpPr>
          <p:cNvPr id="812" name="Learn"/>
          <p:cNvSpPr txBox="1"/>
          <p:nvPr/>
        </p:nvSpPr>
        <p:spPr>
          <a:xfrm>
            <a:off x="19361498" y="1185167"/>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13" name="e) “You shall have no other God’s before me’                   (Deuteronomy. 5:7)"/>
          <p:cNvSpPr txBox="1"/>
          <p:nvPr/>
        </p:nvSpPr>
        <p:spPr>
          <a:xfrm>
            <a:off x="1550215" y="3022680"/>
            <a:ext cx="21283570" cy="7713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indent="384175" algn="l" defTabSz="914400">
              <a:lnSpc>
                <a:spcPct val="120000"/>
              </a:lnSpc>
              <a:spcBef>
                <a:spcPts val="600"/>
              </a:spcBef>
              <a:defRPr b="1"/>
            </a:lvl1pPr>
          </a:lstStyle>
          <a:p>
            <a:pPr>
              <a:defRPr b="0"/>
            </a:pPr>
            <a:r>
              <a:rPr b="1" dirty="0"/>
              <a:t>e) “You shall have no other God’s before me’                 (Deuteronomy. 5:7)</a:t>
            </a:r>
          </a:p>
        </p:txBody>
      </p:sp>
      <p:pic>
        <p:nvPicPr>
          <p:cNvPr id="814" name="image.png" descr="image.png"/>
          <p:cNvPicPr>
            <a:picLocks noChangeAspect="1"/>
          </p:cNvPicPr>
          <p:nvPr/>
        </p:nvPicPr>
        <p:blipFill>
          <a:blip r:embed="rId2"/>
          <a:stretch>
            <a:fillRect/>
          </a:stretch>
        </p:blipFill>
        <p:spPr>
          <a:xfrm>
            <a:off x="21518556" y="906740"/>
            <a:ext cx="1908176" cy="1908176"/>
          </a:xfrm>
          <a:prstGeom prst="rect">
            <a:avLst/>
          </a:prstGeom>
          <a:ln w="12700">
            <a:miter lim="400000"/>
          </a:ln>
        </p:spPr>
      </p:pic>
      <p:sp>
        <p:nvSpPr>
          <p:cNvPr id="815" name="This is Law.…"/>
          <p:cNvSpPr txBox="1"/>
          <p:nvPr/>
        </p:nvSpPr>
        <p:spPr>
          <a:xfrm>
            <a:off x="5685581" y="3976409"/>
            <a:ext cx="16535398" cy="2825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384175" algn="l" defTabSz="914400"/>
            <a:r>
              <a:rPr dirty="0"/>
              <a:t>This is </a:t>
            </a:r>
            <a:r>
              <a:rPr b="1" dirty="0"/>
              <a:t>Law</a:t>
            </a:r>
            <a:r>
              <a:rPr dirty="0"/>
              <a:t>. </a:t>
            </a:r>
          </a:p>
          <a:p>
            <a:pPr indent="384175" algn="l" defTabSz="914400"/>
            <a:r>
              <a:rPr dirty="0"/>
              <a:t>It is </a:t>
            </a:r>
            <a:r>
              <a:rPr b="1" dirty="0"/>
              <a:t>truly</a:t>
            </a:r>
            <a:r>
              <a:rPr dirty="0"/>
              <a:t> a command of God. (Obedience and disobedience </a:t>
            </a:r>
          </a:p>
          <a:p>
            <a:pPr indent="384175" algn="l" defTabSz="914400"/>
            <a:r>
              <a:rPr dirty="0"/>
              <a:t>   have consequences.)</a:t>
            </a:r>
          </a:p>
          <a:p>
            <a:pPr indent="384175" algn="l" defTabSz="914400">
              <a:defRPr sz="3200"/>
            </a:pPr>
            <a:r>
              <a:rPr sz="4600" dirty="0"/>
              <a:t>Obey it! </a:t>
            </a:r>
            <a:r>
              <a:rPr sz="3000" dirty="0"/>
              <a:t>	</a:t>
            </a:r>
          </a:p>
        </p:txBody>
      </p:sp>
      <p:sp>
        <p:nvSpPr>
          <p:cNvPr id="816" name="This is prophecy.…"/>
          <p:cNvSpPr txBox="1"/>
          <p:nvPr/>
        </p:nvSpPr>
        <p:spPr>
          <a:xfrm>
            <a:off x="5545410" y="9577418"/>
            <a:ext cx="17718008" cy="23684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175" indent="279400" algn="l" defTabSz="914400">
              <a:spcBef>
                <a:spcPts val="900"/>
              </a:spcBef>
            </a:pPr>
            <a:r>
              <a:t>This is </a:t>
            </a:r>
            <a:r>
              <a:rPr b="1"/>
              <a:t>prophecy</a:t>
            </a:r>
            <a:r>
              <a:t>.</a:t>
            </a:r>
          </a:p>
          <a:p>
            <a:pPr marL="3175" indent="279400" algn="l" defTabSz="914400">
              <a:spcBef>
                <a:spcPts val="900"/>
              </a:spcBef>
            </a:pPr>
            <a:r>
              <a:t>Peter says this day has come (Acts 2:17). It is </a:t>
            </a:r>
            <a:r>
              <a:rPr b="1"/>
              <a:t>true</a:t>
            </a:r>
            <a:r>
              <a:t> today.</a:t>
            </a:r>
          </a:p>
          <a:p>
            <a:pPr marL="3175" indent="279400" algn="l" defTabSz="914400">
              <a:spcBef>
                <a:spcPts val="900"/>
              </a:spcBef>
            </a:pPr>
            <a:r>
              <a:t>God expects us to believe the prophet and receive the Spirit.</a:t>
            </a:r>
          </a:p>
        </p:txBody>
      </p:sp>
      <p:sp>
        <p:nvSpPr>
          <p:cNvPr id="817" name="f) “Afterwards, I will pour out my Spirit on all people.  Your sons…"/>
          <p:cNvSpPr txBox="1"/>
          <p:nvPr/>
        </p:nvSpPr>
        <p:spPr>
          <a:xfrm>
            <a:off x="1778879" y="7596190"/>
            <a:ext cx="20990157" cy="1723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279400" algn="l" defTabSz="914400">
              <a:lnSpc>
                <a:spcPct val="120000"/>
              </a:lnSpc>
            </a:pPr>
            <a:r>
              <a:rPr b="1" dirty="0"/>
              <a:t>f) “Afterwards, I will pour out my Spirit on all people.  Your sons</a:t>
            </a:r>
          </a:p>
          <a:p>
            <a:pPr indent="279400" algn="l" defTabSz="914400">
              <a:lnSpc>
                <a:spcPct val="120000"/>
              </a:lnSpc>
            </a:pPr>
            <a:r>
              <a:rPr b="1" dirty="0"/>
              <a:t>                       and daughters will prophesy….”                              (Joel 2:28)</a:t>
            </a:r>
          </a:p>
        </p:txBody>
      </p:sp>
      <p:sp>
        <p:nvSpPr>
          <p:cNvPr id="818" name="Type?…"/>
          <p:cNvSpPr txBox="1"/>
          <p:nvPr/>
        </p:nvSpPr>
        <p:spPr>
          <a:xfrm>
            <a:off x="1682266" y="9561206"/>
            <a:ext cx="3893283" cy="23684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spcBef>
                <a:spcPts val="900"/>
              </a:spcBef>
              <a:defRPr sz="3200"/>
            </a:pPr>
            <a:r>
              <a:rPr sz="4600" b="1"/>
              <a:t>         Type? </a:t>
            </a:r>
          </a:p>
          <a:p>
            <a:pPr lvl="1" indent="457200" algn="l" defTabSz="914400">
              <a:spcBef>
                <a:spcPts val="900"/>
              </a:spcBef>
              <a:defRPr sz="3200"/>
            </a:pPr>
            <a:r>
              <a:rPr sz="4600" b="1"/>
              <a:t>         True?</a:t>
            </a:r>
          </a:p>
          <a:p>
            <a:pPr lvl="1" indent="457200" algn="l" defTabSz="914400">
              <a:spcBef>
                <a:spcPts val="900"/>
              </a:spcBef>
              <a:defRPr sz="3200"/>
            </a:pPr>
            <a:r>
              <a:rPr sz="4600" b="1"/>
              <a:t>Response?</a:t>
            </a:r>
          </a:p>
        </p:txBody>
      </p:sp>
      <p:sp>
        <p:nvSpPr>
          <p:cNvPr id="819" name="Type?…"/>
          <p:cNvSpPr txBox="1"/>
          <p:nvPr/>
        </p:nvSpPr>
        <p:spPr>
          <a:xfrm>
            <a:off x="1910866" y="3939285"/>
            <a:ext cx="3893283" cy="29145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spcBef>
                <a:spcPts val="4000"/>
              </a:spcBef>
              <a:defRPr sz="3200"/>
            </a:pPr>
            <a:r>
              <a:rPr sz="4600" b="1"/>
              <a:t>         True?</a:t>
            </a:r>
          </a:p>
          <a:p>
            <a:pPr lvl="1" indent="457200" algn="l" defTabSz="914400">
              <a:lnSpc>
                <a:spcPct val="120000"/>
              </a:lnSpc>
              <a:defRPr sz="3200"/>
            </a:pPr>
            <a:r>
              <a:rPr sz="4600" b="1"/>
              <a:t>Response?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15">
                                            <p:bg/>
                                          </p:spTgt>
                                        </p:tgtEl>
                                        <p:attrNameLst>
                                          <p:attrName>style.visibility</p:attrName>
                                        </p:attrNameLst>
                                      </p:cBhvr>
                                      <p:to>
                                        <p:strVal val="visible"/>
                                      </p:to>
                                    </p:set>
                                    <p:animEffect transition="in" filter="wipe(left)">
                                      <p:cBhvr>
                                        <p:cTn id="7" dur="500"/>
                                        <p:tgtEl>
                                          <p:spTgt spid="815">
                                            <p:bg/>
                                          </p:spTgt>
                                        </p:tgtEl>
                                      </p:cBhvr>
                                    </p:animEffect>
                                  </p:childTnLst>
                                </p:cTn>
                              </p:par>
                              <p:par>
                                <p:cTn id="8" presetID="22" presetClass="entr" presetSubtype="8" fill="hold" grpId="1" nodeType="withEffect">
                                  <p:stCondLst>
                                    <p:cond delay="0"/>
                                  </p:stCondLst>
                                  <p:iterate>
                                    <p:tmAbs val="0"/>
                                  </p:iterate>
                                  <p:childTnLst>
                                    <p:set>
                                      <p:cBhvr>
                                        <p:cTn id="9" fill="hold"/>
                                        <p:tgtEl>
                                          <p:spTgt spid="815">
                                            <p:txEl>
                                              <p:pRg st="0" end="0"/>
                                            </p:txEl>
                                          </p:spTgt>
                                        </p:tgtEl>
                                        <p:attrNameLst>
                                          <p:attrName>style.visibility</p:attrName>
                                        </p:attrNameLst>
                                      </p:cBhvr>
                                      <p:to>
                                        <p:strVal val="visible"/>
                                      </p:to>
                                    </p:set>
                                    <p:animEffect transition="in" filter="wipe(left)">
                                      <p:cBhvr>
                                        <p:cTn id="10" dur="500"/>
                                        <p:tgtEl>
                                          <p:spTgt spid="8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15">
                                            <p:txEl>
                                              <p:pRg st="1" end="1"/>
                                            </p:txEl>
                                          </p:spTgt>
                                        </p:tgtEl>
                                        <p:attrNameLst>
                                          <p:attrName>style.visibility</p:attrName>
                                        </p:attrNameLst>
                                      </p:cBhvr>
                                      <p:to>
                                        <p:strVal val="visible"/>
                                      </p:to>
                                    </p:set>
                                    <p:animEffect transition="in" filter="wipe(left)">
                                      <p:cBhvr>
                                        <p:cTn id="15" dur="500"/>
                                        <p:tgtEl>
                                          <p:spTgt spid="815">
                                            <p:txEl>
                                              <p:pRg st="1" end="1"/>
                                            </p:txEl>
                                          </p:spTgt>
                                        </p:tgtEl>
                                      </p:cBhvr>
                                    </p:animEffect>
                                  </p:childTnLst>
                                </p:cTn>
                              </p:par>
                            </p:childTnLst>
                          </p:cTn>
                        </p:par>
                        <p:par>
                          <p:cTn id="16" fill="hold">
                            <p:stCondLst>
                              <p:cond delay="500"/>
                            </p:stCondLst>
                            <p:childTnLst>
                              <p:par>
                                <p:cTn id="17" presetID="22" presetClass="entr" presetSubtype="8" fill="hold" grpId="1" nodeType="afterEffect">
                                  <p:stCondLst>
                                    <p:cond delay="0"/>
                                  </p:stCondLst>
                                  <p:iterate>
                                    <p:tmAbs val="0"/>
                                  </p:iterate>
                                  <p:childTnLst>
                                    <p:set>
                                      <p:cBhvr>
                                        <p:cTn id="18" fill="hold"/>
                                        <p:tgtEl>
                                          <p:spTgt spid="815">
                                            <p:txEl>
                                              <p:pRg st="2" end="2"/>
                                            </p:txEl>
                                          </p:spTgt>
                                        </p:tgtEl>
                                        <p:attrNameLst>
                                          <p:attrName>style.visibility</p:attrName>
                                        </p:attrNameLst>
                                      </p:cBhvr>
                                      <p:to>
                                        <p:strVal val="visible"/>
                                      </p:to>
                                    </p:set>
                                    <p:animEffect transition="in" filter="wipe(left)">
                                      <p:cBhvr>
                                        <p:cTn id="19" dur="500"/>
                                        <p:tgtEl>
                                          <p:spTgt spid="81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815">
                                            <p:txEl>
                                              <p:pRg st="3" end="3"/>
                                            </p:txEl>
                                          </p:spTgt>
                                        </p:tgtEl>
                                        <p:attrNameLst>
                                          <p:attrName>style.visibility</p:attrName>
                                        </p:attrNameLst>
                                      </p:cBhvr>
                                      <p:to>
                                        <p:strVal val="visible"/>
                                      </p:to>
                                    </p:set>
                                    <p:animEffect transition="in" filter="wipe(left)">
                                      <p:cBhvr>
                                        <p:cTn id="24" dur="500"/>
                                        <p:tgtEl>
                                          <p:spTgt spid="815">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2" nodeType="clickEffect">
                                  <p:stCondLst>
                                    <p:cond delay="0"/>
                                  </p:stCondLst>
                                  <p:iterate>
                                    <p:tmAbs val="0"/>
                                  </p:iterate>
                                  <p:childTnLst>
                                    <p:set>
                                      <p:cBhvr>
                                        <p:cTn id="28" fill="hold"/>
                                        <p:tgtEl>
                                          <p:spTgt spid="817">
                                            <p:bg/>
                                          </p:spTgt>
                                        </p:tgtEl>
                                        <p:attrNameLst>
                                          <p:attrName>style.visibility</p:attrName>
                                        </p:attrNameLst>
                                      </p:cBhvr>
                                      <p:to>
                                        <p:strVal val="visible"/>
                                      </p:to>
                                    </p:set>
                                    <p:animEffect transition="in" filter="wipe(left)">
                                      <p:cBhvr>
                                        <p:cTn id="29" dur="1000"/>
                                        <p:tgtEl>
                                          <p:spTgt spid="817">
                                            <p:bg/>
                                          </p:spTgt>
                                        </p:tgtEl>
                                      </p:cBhvr>
                                    </p:animEffect>
                                  </p:childTnLst>
                                </p:cTn>
                              </p:par>
                              <p:par>
                                <p:cTn id="30" presetID="22" presetClass="entr" presetSubtype="8" fill="hold" grpId="2" nodeType="withEffect">
                                  <p:stCondLst>
                                    <p:cond delay="0"/>
                                  </p:stCondLst>
                                  <p:iterate>
                                    <p:tmAbs val="0"/>
                                  </p:iterate>
                                  <p:childTnLst>
                                    <p:set>
                                      <p:cBhvr>
                                        <p:cTn id="31" fill="hold"/>
                                        <p:tgtEl>
                                          <p:spTgt spid="817">
                                            <p:txEl>
                                              <p:pRg st="0" end="0"/>
                                            </p:txEl>
                                          </p:spTgt>
                                        </p:tgtEl>
                                        <p:attrNameLst>
                                          <p:attrName>style.visibility</p:attrName>
                                        </p:attrNameLst>
                                      </p:cBhvr>
                                      <p:to>
                                        <p:strVal val="visible"/>
                                      </p:to>
                                    </p:set>
                                    <p:animEffect transition="in" filter="wipe(left)">
                                      <p:cBhvr>
                                        <p:cTn id="32" dur="1000"/>
                                        <p:tgtEl>
                                          <p:spTgt spid="817">
                                            <p:txEl>
                                              <p:pRg st="0" end="0"/>
                                            </p:txEl>
                                          </p:spTgt>
                                        </p:tgtEl>
                                      </p:cBhvr>
                                    </p:animEffect>
                                  </p:childTnLst>
                                </p:cTn>
                              </p:par>
                            </p:childTnLst>
                          </p:cTn>
                        </p:par>
                        <p:par>
                          <p:cTn id="33" fill="hold">
                            <p:stCondLst>
                              <p:cond delay="1000"/>
                            </p:stCondLst>
                            <p:childTnLst>
                              <p:par>
                                <p:cTn id="34" presetID="22" presetClass="entr" presetSubtype="8" fill="hold" grpId="2" nodeType="afterEffect">
                                  <p:stCondLst>
                                    <p:cond delay="0"/>
                                  </p:stCondLst>
                                  <p:iterate>
                                    <p:tmAbs val="0"/>
                                  </p:iterate>
                                  <p:childTnLst>
                                    <p:set>
                                      <p:cBhvr>
                                        <p:cTn id="35" fill="hold"/>
                                        <p:tgtEl>
                                          <p:spTgt spid="817">
                                            <p:txEl>
                                              <p:pRg st="1" end="1"/>
                                            </p:txEl>
                                          </p:spTgt>
                                        </p:tgtEl>
                                        <p:attrNameLst>
                                          <p:attrName>style.visibility</p:attrName>
                                        </p:attrNameLst>
                                      </p:cBhvr>
                                      <p:to>
                                        <p:strVal val="visible"/>
                                      </p:to>
                                    </p:set>
                                    <p:animEffect transition="in" filter="wipe(left)">
                                      <p:cBhvr>
                                        <p:cTn id="36" dur="1000"/>
                                        <p:tgtEl>
                                          <p:spTgt spid="81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3" nodeType="clickEffect">
                                  <p:stCondLst>
                                    <p:cond delay="0"/>
                                  </p:stCondLst>
                                  <p:iterate>
                                    <p:tmAbs val="0"/>
                                  </p:iterate>
                                  <p:childTnLst>
                                    <p:set>
                                      <p:cBhvr>
                                        <p:cTn id="40" fill="hold"/>
                                        <p:tgtEl>
                                          <p:spTgt spid="816">
                                            <p:bg/>
                                          </p:spTgt>
                                        </p:tgtEl>
                                        <p:attrNameLst>
                                          <p:attrName>style.visibility</p:attrName>
                                        </p:attrNameLst>
                                      </p:cBhvr>
                                      <p:to>
                                        <p:strVal val="visible"/>
                                      </p:to>
                                    </p:set>
                                    <p:animEffect transition="in" filter="wipe(left)">
                                      <p:cBhvr>
                                        <p:cTn id="41" dur="500"/>
                                        <p:tgtEl>
                                          <p:spTgt spid="816">
                                            <p:bg/>
                                          </p:spTgt>
                                        </p:tgtEl>
                                      </p:cBhvr>
                                    </p:animEffect>
                                  </p:childTnLst>
                                </p:cTn>
                              </p:par>
                              <p:par>
                                <p:cTn id="42" presetID="22" presetClass="entr" presetSubtype="8" fill="hold" grpId="3" nodeType="withEffect">
                                  <p:stCondLst>
                                    <p:cond delay="0"/>
                                  </p:stCondLst>
                                  <p:iterate>
                                    <p:tmAbs val="0"/>
                                  </p:iterate>
                                  <p:childTnLst>
                                    <p:set>
                                      <p:cBhvr>
                                        <p:cTn id="43" fill="hold"/>
                                        <p:tgtEl>
                                          <p:spTgt spid="816">
                                            <p:txEl>
                                              <p:pRg st="0" end="0"/>
                                            </p:txEl>
                                          </p:spTgt>
                                        </p:tgtEl>
                                        <p:attrNameLst>
                                          <p:attrName>style.visibility</p:attrName>
                                        </p:attrNameLst>
                                      </p:cBhvr>
                                      <p:to>
                                        <p:strVal val="visible"/>
                                      </p:to>
                                    </p:set>
                                    <p:animEffect transition="in" filter="wipe(left)">
                                      <p:cBhvr>
                                        <p:cTn id="44" dur="500"/>
                                        <p:tgtEl>
                                          <p:spTgt spid="81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3" nodeType="clickEffect">
                                  <p:stCondLst>
                                    <p:cond delay="0"/>
                                  </p:stCondLst>
                                  <p:iterate>
                                    <p:tmAbs val="0"/>
                                  </p:iterate>
                                  <p:childTnLst>
                                    <p:set>
                                      <p:cBhvr>
                                        <p:cTn id="48" fill="hold"/>
                                        <p:tgtEl>
                                          <p:spTgt spid="816">
                                            <p:txEl>
                                              <p:pRg st="1" end="1"/>
                                            </p:txEl>
                                          </p:spTgt>
                                        </p:tgtEl>
                                        <p:attrNameLst>
                                          <p:attrName>style.visibility</p:attrName>
                                        </p:attrNameLst>
                                      </p:cBhvr>
                                      <p:to>
                                        <p:strVal val="visible"/>
                                      </p:to>
                                    </p:set>
                                    <p:animEffect transition="in" filter="wipe(left)">
                                      <p:cBhvr>
                                        <p:cTn id="49" dur="500"/>
                                        <p:tgtEl>
                                          <p:spTgt spid="816">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3" nodeType="clickEffect">
                                  <p:stCondLst>
                                    <p:cond delay="0"/>
                                  </p:stCondLst>
                                  <p:iterate>
                                    <p:tmAbs val="0"/>
                                  </p:iterate>
                                  <p:childTnLst>
                                    <p:set>
                                      <p:cBhvr>
                                        <p:cTn id="53" fill="hold"/>
                                        <p:tgtEl>
                                          <p:spTgt spid="816">
                                            <p:txEl>
                                              <p:pRg st="2" end="2"/>
                                            </p:txEl>
                                          </p:spTgt>
                                        </p:tgtEl>
                                        <p:attrNameLst>
                                          <p:attrName>style.visibility</p:attrName>
                                        </p:attrNameLst>
                                      </p:cBhvr>
                                      <p:to>
                                        <p:strVal val="visible"/>
                                      </p:to>
                                    </p:set>
                                    <p:animEffect transition="in" filter="wipe(left)">
                                      <p:cBhvr>
                                        <p:cTn id="54" dur="500"/>
                                        <p:tgtEl>
                                          <p:spTgt spid="8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 grpId="1" build="p" bldLvl="5" animBg="1" advAuto="0"/>
      <p:bldP spid="816" grpId="3" build="p" bldLvl="5" animBg="1" advAuto="0"/>
      <p:bldP spid="817" grpId="2" build="p" bldLvl="5" animBg="1" advAuto="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Rectangle"/>
          <p:cNvSpPr/>
          <p:nvPr/>
        </p:nvSpPr>
        <p:spPr>
          <a:xfrm>
            <a:off x="344493" y="355597"/>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2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77</a:t>
            </a:fld>
            <a:endParaRPr/>
          </a:p>
        </p:txBody>
      </p:sp>
      <p:sp>
        <p:nvSpPr>
          <p:cNvPr id="823" name="Mark 10.35-45…"/>
          <p:cNvSpPr txBox="1"/>
          <p:nvPr/>
        </p:nvSpPr>
        <p:spPr>
          <a:xfrm>
            <a:off x="10137092" y="1019174"/>
            <a:ext cx="4039966"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Type of writing</a:t>
            </a:r>
          </a:p>
        </p:txBody>
      </p:sp>
      <p:sp>
        <p:nvSpPr>
          <p:cNvPr id="824" name="Exploration 5"/>
          <p:cNvSpPr txBox="1"/>
          <p:nvPr/>
        </p:nvSpPr>
        <p:spPr>
          <a:xfrm>
            <a:off x="2112229" y="1179258"/>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5</a:t>
            </a:r>
          </a:p>
        </p:txBody>
      </p:sp>
      <p:sp>
        <p:nvSpPr>
          <p:cNvPr id="825" name="Learn"/>
          <p:cNvSpPr txBox="1"/>
          <p:nvPr/>
        </p:nvSpPr>
        <p:spPr>
          <a:xfrm>
            <a:off x="19364104" y="1179258"/>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26" name="g) “Early on the first day of the week, while it was still dark,…"/>
          <p:cNvSpPr txBox="1"/>
          <p:nvPr/>
        </p:nvSpPr>
        <p:spPr>
          <a:xfrm>
            <a:off x="2784180" y="4526171"/>
            <a:ext cx="19723250" cy="2123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marL="3175" indent="279400" algn="l" defTabSz="914400"/>
            <a:r>
              <a:rPr b="1" dirty="0"/>
              <a:t>g) “Early on the first day of the week, while it was still dark, </a:t>
            </a:r>
          </a:p>
          <a:p>
            <a:pPr marL="3175" indent="279400" algn="l" defTabSz="914400"/>
            <a:r>
              <a:rPr b="1" dirty="0"/>
              <a:t>      Mary Magdalene went to the tomb and found that the stone </a:t>
            </a:r>
          </a:p>
          <a:p>
            <a:pPr indent="279400" algn="l" defTabSz="914400"/>
            <a:r>
              <a:rPr b="1" dirty="0"/>
              <a:t>      had been removed from the entrance.”                            (John 20:1)</a:t>
            </a:r>
          </a:p>
        </p:txBody>
      </p:sp>
      <p:pic>
        <p:nvPicPr>
          <p:cNvPr id="827" name="image.png" descr="image.png"/>
          <p:cNvPicPr>
            <a:picLocks noChangeAspect="1"/>
          </p:cNvPicPr>
          <p:nvPr/>
        </p:nvPicPr>
        <p:blipFill>
          <a:blip r:embed="rId2"/>
          <a:stretch>
            <a:fillRect/>
          </a:stretch>
        </p:blipFill>
        <p:spPr>
          <a:xfrm>
            <a:off x="21520236" y="916079"/>
            <a:ext cx="1908176" cy="1908176"/>
          </a:xfrm>
          <a:prstGeom prst="rect">
            <a:avLst/>
          </a:prstGeom>
          <a:ln w="12700">
            <a:miter lim="400000"/>
          </a:ln>
        </p:spPr>
      </p:pic>
      <p:sp>
        <p:nvSpPr>
          <p:cNvPr id="828" name="This is History…"/>
          <p:cNvSpPr txBox="1"/>
          <p:nvPr/>
        </p:nvSpPr>
        <p:spPr>
          <a:xfrm>
            <a:off x="7517085" y="6978687"/>
            <a:ext cx="15278991" cy="29590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175" indent="279400" algn="l" defTabSz="914400">
              <a:lnSpc>
                <a:spcPct val="110000"/>
              </a:lnSpc>
            </a:pPr>
            <a:r>
              <a:t>This is</a:t>
            </a:r>
            <a:r>
              <a:rPr b="1"/>
              <a:t> History</a:t>
            </a:r>
          </a:p>
          <a:p>
            <a:pPr marL="3175" indent="279400" algn="l" defTabSz="914400"/>
            <a:r>
              <a:t>It is an historical </a:t>
            </a:r>
            <a:r>
              <a:rPr b="1"/>
              <a:t>truth</a:t>
            </a:r>
            <a:r>
              <a:t>. It gives an account of an actual</a:t>
            </a:r>
          </a:p>
          <a:p>
            <a:pPr marL="3175" indent="279400" algn="l" defTabSz="914400">
              <a:lnSpc>
                <a:spcPct val="110000"/>
              </a:lnSpc>
            </a:pPr>
            <a:r>
              <a:t>event and expects us to believe it.                 (John 20:31) </a:t>
            </a:r>
          </a:p>
          <a:p>
            <a:pPr marL="3175" indent="279400" algn="l" defTabSz="914400">
              <a:lnSpc>
                <a:spcPct val="120000"/>
              </a:lnSpc>
            </a:pPr>
            <a:r>
              <a:t>Believe it!</a:t>
            </a:r>
          </a:p>
        </p:txBody>
      </p:sp>
      <p:sp>
        <p:nvSpPr>
          <p:cNvPr id="829" name="Type?…"/>
          <p:cNvSpPr txBox="1"/>
          <p:nvPr/>
        </p:nvSpPr>
        <p:spPr>
          <a:xfrm>
            <a:off x="3104666" y="7000918"/>
            <a:ext cx="3893283" cy="2914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57200" algn="l" defTabSz="914400">
              <a:lnSpc>
                <a:spcPct val="120000"/>
              </a:lnSpc>
              <a:defRPr sz="3200"/>
            </a:pPr>
            <a:r>
              <a:rPr sz="4600" b="1"/>
              <a:t>         Type? </a:t>
            </a:r>
          </a:p>
          <a:p>
            <a:pPr lvl="1" indent="457200" algn="l" defTabSz="914400">
              <a:lnSpc>
                <a:spcPct val="120000"/>
              </a:lnSpc>
              <a:spcBef>
                <a:spcPts val="4000"/>
              </a:spcBef>
              <a:defRPr sz="3200"/>
            </a:pPr>
            <a:r>
              <a:rPr sz="4600" b="1"/>
              <a:t>         True?</a:t>
            </a:r>
          </a:p>
          <a:p>
            <a:pPr lvl="1" indent="457200" algn="l" defTabSz="914400">
              <a:lnSpc>
                <a:spcPct val="120000"/>
              </a:lnSpc>
              <a:defRPr sz="3200"/>
            </a:pPr>
            <a:r>
              <a:rPr sz="4600" b="1"/>
              <a:t>Response?</a:t>
            </a: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28">
                                            <p:bg/>
                                          </p:spTgt>
                                        </p:tgtEl>
                                        <p:attrNameLst>
                                          <p:attrName>style.visibility</p:attrName>
                                        </p:attrNameLst>
                                      </p:cBhvr>
                                      <p:to>
                                        <p:strVal val="visible"/>
                                      </p:to>
                                    </p:set>
                                    <p:animEffect transition="in" filter="wipe(left)">
                                      <p:cBhvr>
                                        <p:cTn id="7" dur="500"/>
                                        <p:tgtEl>
                                          <p:spTgt spid="828">
                                            <p:bg/>
                                          </p:spTgt>
                                        </p:tgtEl>
                                      </p:cBhvr>
                                    </p:animEffect>
                                  </p:childTnLst>
                                </p:cTn>
                              </p:par>
                              <p:par>
                                <p:cTn id="8" presetID="22" presetClass="entr" presetSubtype="8" fill="hold" grpId="1" nodeType="withEffect">
                                  <p:stCondLst>
                                    <p:cond delay="0"/>
                                  </p:stCondLst>
                                  <p:iterate>
                                    <p:tmAbs val="0"/>
                                  </p:iterate>
                                  <p:childTnLst>
                                    <p:set>
                                      <p:cBhvr>
                                        <p:cTn id="9" fill="hold"/>
                                        <p:tgtEl>
                                          <p:spTgt spid="828">
                                            <p:txEl>
                                              <p:pRg st="0" end="0"/>
                                            </p:txEl>
                                          </p:spTgt>
                                        </p:tgtEl>
                                        <p:attrNameLst>
                                          <p:attrName>style.visibility</p:attrName>
                                        </p:attrNameLst>
                                      </p:cBhvr>
                                      <p:to>
                                        <p:strVal val="visible"/>
                                      </p:to>
                                    </p:set>
                                    <p:animEffect transition="in" filter="wipe(left)">
                                      <p:cBhvr>
                                        <p:cTn id="10" dur="500"/>
                                        <p:tgtEl>
                                          <p:spTgt spid="82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28">
                                            <p:txEl>
                                              <p:pRg st="1" end="1"/>
                                            </p:txEl>
                                          </p:spTgt>
                                        </p:tgtEl>
                                        <p:attrNameLst>
                                          <p:attrName>style.visibility</p:attrName>
                                        </p:attrNameLst>
                                      </p:cBhvr>
                                      <p:to>
                                        <p:strVal val="visible"/>
                                      </p:to>
                                    </p:set>
                                    <p:animEffect transition="in" filter="wipe(left)">
                                      <p:cBhvr>
                                        <p:cTn id="15" dur="500"/>
                                        <p:tgtEl>
                                          <p:spTgt spid="828">
                                            <p:txEl>
                                              <p:pRg st="1" end="1"/>
                                            </p:txEl>
                                          </p:spTgt>
                                        </p:tgtEl>
                                      </p:cBhvr>
                                    </p:animEffect>
                                  </p:childTnLst>
                                </p:cTn>
                              </p:par>
                            </p:childTnLst>
                          </p:cTn>
                        </p:par>
                        <p:par>
                          <p:cTn id="16" fill="hold">
                            <p:stCondLst>
                              <p:cond delay="500"/>
                            </p:stCondLst>
                            <p:childTnLst>
                              <p:par>
                                <p:cTn id="17" presetID="22" presetClass="entr" presetSubtype="8" fill="hold" grpId="1" nodeType="afterEffect">
                                  <p:stCondLst>
                                    <p:cond delay="0"/>
                                  </p:stCondLst>
                                  <p:iterate>
                                    <p:tmAbs val="0"/>
                                  </p:iterate>
                                  <p:childTnLst>
                                    <p:set>
                                      <p:cBhvr>
                                        <p:cTn id="18" fill="hold"/>
                                        <p:tgtEl>
                                          <p:spTgt spid="828">
                                            <p:txEl>
                                              <p:pRg st="2" end="2"/>
                                            </p:txEl>
                                          </p:spTgt>
                                        </p:tgtEl>
                                        <p:attrNameLst>
                                          <p:attrName>style.visibility</p:attrName>
                                        </p:attrNameLst>
                                      </p:cBhvr>
                                      <p:to>
                                        <p:strVal val="visible"/>
                                      </p:to>
                                    </p:set>
                                    <p:animEffect transition="in" filter="wipe(left)">
                                      <p:cBhvr>
                                        <p:cTn id="19" dur="500"/>
                                        <p:tgtEl>
                                          <p:spTgt spid="828">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828">
                                            <p:txEl>
                                              <p:pRg st="3" end="3"/>
                                            </p:txEl>
                                          </p:spTgt>
                                        </p:tgtEl>
                                        <p:attrNameLst>
                                          <p:attrName>style.visibility</p:attrName>
                                        </p:attrNameLst>
                                      </p:cBhvr>
                                      <p:to>
                                        <p:strVal val="visible"/>
                                      </p:to>
                                    </p:set>
                                    <p:animEffect transition="in" filter="wipe(left)">
                                      <p:cBhvr>
                                        <p:cTn id="24" dur="500"/>
                                        <p:tgtEl>
                                          <p:spTgt spid="8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 grpId="1" build="p" bldLvl="5" animBg="1" advAuto="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78</a:t>
            </a:fld>
            <a:endParaRPr/>
          </a:p>
        </p:txBody>
      </p:sp>
      <p:pic>
        <p:nvPicPr>
          <p:cNvPr id="832"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833"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834" name="Therefore in trying to find out what an author is saying,…"/>
          <p:cNvSpPr txBox="1"/>
          <p:nvPr/>
        </p:nvSpPr>
        <p:spPr>
          <a:xfrm>
            <a:off x="6983921" y="5381991"/>
            <a:ext cx="16090086" cy="1861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175" indent="279400" algn="l" defTabSz="914400">
              <a:lnSpc>
                <a:spcPct val="110000"/>
              </a:lnSpc>
              <a:defRPr sz="4800">
                <a:latin typeface="Avenir Next Regular"/>
                <a:ea typeface="Avenir Next Regular"/>
                <a:cs typeface="Avenir Next Regular"/>
                <a:sym typeface="Avenir Next Regular"/>
              </a:defRPr>
            </a:pPr>
            <a:r>
              <a:rPr dirty="0"/>
              <a:t>Therefore in trying to find out </a:t>
            </a:r>
            <a:r>
              <a:rPr b="1" dirty="0"/>
              <a:t>what</a:t>
            </a:r>
            <a:r>
              <a:rPr dirty="0"/>
              <a:t> an author is saying,</a:t>
            </a:r>
          </a:p>
          <a:p>
            <a:pPr marL="3175" indent="279400" algn="l" defTabSz="914400">
              <a:lnSpc>
                <a:spcPct val="110000"/>
              </a:lnSpc>
              <a:spcBef>
                <a:spcPts val="1800"/>
              </a:spcBef>
              <a:defRPr sz="4800">
                <a:latin typeface="Avenir Next Regular"/>
                <a:ea typeface="Avenir Next Regular"/>
                <a:cs typeface="Avenir Next Regular"/>
                <a:sym typeface="Avenir Next Regular"/>
              </a:defRPr>
            </a:pPr>
            <a:r>
              <a:rPr dirty="0"/>
              <a:t>we must take into account </a:t>
            </a:r>
            <a:r>
              <a:rPr b="1" dirty="0"/>
              <a:t>how</a:t>
            </a:r>
            <a:r>
              <a:rPr dirty="0"/>
              <a:t> he is saying it. </a:t>
            </a:r>
          </a:p>
        </p:txBody>
      </p:sp>
      <p:grpSp>
        <p:nvGrpSpPr>
          <p:cNvPr id="837" name="Group"/>
          <p:cNvGrpSpPr/>
          <p:nvPr/>
        </p:nvGrpSpPr>
        <p:grpSpPr>
          <a:xfrm>
            <a:off x="1908511" y="1249060"/>
            <a:ext cx="5079880" cy="1449720"/>
            <a:chOff x="0" y="0"/>
            <a:chExt cx="5079878" cy="1449718"/>
          </a:xfrm>
        </p:grpSpPr>
        <p:sp>
          <p:nvSpPr>
            <p:cNvPr id="835"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836"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
        <p:nvSpPr>
          <p:cNvPr id="838" name="Type?…"/>
          <p:cNvSpPr txBox="1"/>
          <p:nvPr/>
        </p:nvSpPr>
        <p:spPr>
          <a:xfrm>
            <a:off x="2974196" y="9005631"/>
            <a:ext cx="3720419" cy="2882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84175" algn="l" defTabSz="914400">
              <a:lnSpc>
                <a:spcPct val="150000"/>
              </a:lnSpc>
              <a:spcBef>
                <a:spcPts val="600"/>
              </a:spcBef>
            </a:pPr>
            <a:r>
              <a:rPr b="1" dirty="0"/>
              <a:t>         Type?</a:t>
            </a:r>
          </a:p>
          <a:p>
            <a:pPr lvl="1" indent="457200" algn="l" defTabSz="914400">
              <a:lnSpc>
                <a:spcPct val="150000"/>
              </a:lnSpc>
              <a:defRPr sz="3200"/>
            </a:pPr>
            <a:r>
              <a:rPr sz="4600" b="1" dirty="0"/>
              <a:t>         True?</a:t>
            </a:r>
          </a:p>
          <a:p>
            <a:pPr lvl="1" indent="457200" algn="l" defTabSz="914400">
              <a:lnSpc>
                <a:spcPct val="150000"/>
              </a:lnSpc>
              <a:defRPr sz="3200"/>
            </a:pPr>
            <a:r>
              <a:rPr sz="4600" b="1" dirty="0"/>
              <a:t>Response?</a:t>
            </a:r>
          </a:p>
        </p:txBody>
      </p:sp>
      <p:sp>
        <p:nvSpPr>
          <p:cNvPr id="839" name="1)  Recognise the type of writing  cont.…"/>
          <p:cNvSpPr txBox="1"/>
          <p:nvPr/>
        </p:nvSpPr>
        <p:spPr>
          <a:xfrm>
            <a:off x="4173270" y="3050126"/>
            <a:ext cx="11592460" cy="198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Recognise the type of writing  </a:t>
            </a:r>
            <a:r>
              <a:rPr b="0" u="none"/>
              <a:t>cont.</a:t>
            </a:r>
            <a:r>
              <a:rPr u="none"/>
              <a:t> </a:t>
            </a:r>
            <a:endParaRPr sz="1600" b="0">
              <a:latin typeface="Times New Roman"/>
              <a:ea typeface="Times New Roman"/>
              <a:cs typeface="Times New Roman"/>
              <a:sym typeface="Times New Roman"/>
            </a:endParaRPr>
          </a:p>
          <a:p>
            <a:pPr marL="3175" indent="279400" algn="l" defTabSz="914400">
              <a:lnSpc>
                <a:spcPct val="200000"/>
              </a:lnSpc>
              <a:defRPr sz="4200" b="1"/>
            </a:pPr>
            <a:endParaRPr sz="1600" b="0">
              <a:latin typeface="Times New Roman"/>
              <a:ea typeface="Times New Roman"/>
              <a:cs typeface="Times New Roman"/>
              <a:sym typeface="Times New Roman"/>
            </a:endParaRPr>
          </a:p>
          <a:p>
            <a:pPr marL="3175" indent="279400" algn="l" defTabSz="914400">
              <a:lnSpc>
                <a:spcPct val="140000"/>
              </a:lnSpc>
              <a:defRPr sz="4200" b="1"/>
            </a:pPr>
            <a:r>
              <a:t>Conclusion</a:t>
            </a:r>
          </a:p>
        </p:txBody>
      </p:sp>
      <p:sp>
        <p:nvSpPr>
          <p:cNvPr id="840" name="In the passage in question (Mark 10:35-45),…"/>
          <p:cNvSpPr txBox="1"/>
          <p:nvPr/>
        </p:nvSpPr>
        <p:spPr>
          <a:xfrm>
            <a:off x="6721538" y="8063935"/>
            <a:ext cx="15454552" cy="4016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84175" algn="l" defTabSz="914400">
              <a:lnSpc>
                <a:spcPct val="120000"/>
              </a:lnSpc>
              <a:spcBef>
                <a:spcPts val="600"/>
              </a:spcBef>
              <a:defRPr>
                <a:latin typeface="Avenir Next Regular"/>
                <a:ea typeface="Avenir Next Regular"/>
                <a:cs typeface="Avenir Next Regular"/>
                <a:sym typeface="Avenir Next Regular"/>
              </a:defRPr>
            </a:pPr>
            <a:r>
              <a:rPr dirty="0"/>
              <a:t>In the passage in question </a:t>
            </a:r>
            <a:r>
              <a:rPr b="1" dirty="0"/>
              <a:t>(Mark 10:35-45), </a:t>
            </a:r>
          </a:p>
          <a:p>
            <a:pPr indent="384175" algn="l" defTabSz="914400">
              <a:lnSpc>
                <a:spcPct val="120000"/>
              </a:lnSpc>
              <a:spcBef>
                <a:spcPts val="1800"/>
              </a:spcBef>
              <a:defRPr>
                <a:latin typeface="Avenir Next Regular"/>
                <a:ea typeface="Avenir Next Regular"/>
                <a:cs typeface="Avenir Next Regular"/>
                <a:sym typeface="Avenir Next Regular"/>
              </a:defRPr>
            </a:pPr>
            <a:r>
              <a:rPr dirty="0"/>
              <a:t>Mark is reporting a </a:t>
            </a:r>
            <a:r>
              <a:rPr b="1" dirty="0">
                <a:solidFill>
                  <a:schemeClr val="accent5"/>
                </a:solidFill>
              </a:rPr>
              <a:t>historical</a:t>
            </a:r>
            <a:r>
              <a:rPr dirty="0"/>
              <a:t> </a:t>
            </a:r>
            <a:r>
              <a:rPr b="1" dirty="0">
                <a:solidFill>
                  <a:schemeClr val="accent5"/>
                </a:solidFill>
              </a:rPr>
              <a:t>incident</a:t>
            </a:r>
            <a:r>
              <a:rPr dirty="0"/>
              <a:t> in </a:t>
            </a:r>
            <a:r>
              <a:rPr dirty="0">
                <a:solidFill>
                  <a:schemeClr val="accent1">
                    <a:hueOff val="273562"/>
                    <a:satOff val="2937"/>
                    <a:lumOff val="-22233"/>
                  </a:schemeClr>
                </a:solidFill>
              </a:rPr>
              <a:t>the life of Jesus.</a:t>
            </a:r>
            <a:r>
              <a:rPr dirty="0">
                <a:solidFill>
                  <a:schemeClr val="accent5">
                    <a:hueOff val="-444211"/>
                    <a:satOff val="-14915"/>
                    <a:lumOff val="22857"/>
                  </a:schemeClr>
                </a:solidFill>
              </a:rPr>
              <a:t> </a:t>
            </a:r>
          </a:p>
          <a:p>
            <a:pPr marL="3175" indent="279400" algn="l" defTabSz="914400">
              <a:lnSpc>
                <a:spcPct val="120000"/>
              </a:lnSpc>
              <a:defRPr>
                <a:latin typeface="Avenir Next Regular"/>
                <a:ea typeface="Avenir Next Regular"/>
                <a:cs typeface="Avenir Next Regular"/>
                <a:sym typeface="Avenir Next Regular"/>
              </a:defRPr>
            </a:pPr>
            <a:r>
              <a:rPr dirty="0"/>
              <a:t> It is a </a:t>
            </a:r>
            <a:r>
              <a:rPr b="1" dirty="0">
                <a:solidFill>
                  <a:schemeClr val="accent5"/>
                </a:solidFill>
              </a:rPr>
              <a:t>true</a:t>
            </a:r>
            <a:r>
              <a:rPr b="1" dirty="0"/>
              <a:t> </a:t>
            </a:r>
            <a:r>
              <a:rPr dirty="0"/>
              <a:t>record of an actual event — embarrassingly honest!</a:t>
            </a:r>
            <a:endParaRPr b="1" dirty="0"/>
          </a:p>
          <a:p>
            <a:pPr indent="279400" algn="l" defTabSz="914400">
              <a:lnSpc>
                <a:spcPct val="120000"/>
              </a:lnSpc>
              <a:spcBef>
                <a:spcPts val="2400"/>
              </a:spcBef>
              <a:defRPr sz="4200"/>
            </a:pPr>
            <a:r>
              <a:rPr sz="4600" dirty="0">
                <a:latin typeface="Avenir Next Regular"/>
                <a:ea typeface="Avenir Next Regular"/>
                <a:cs typeface="Avenir Next Regular"/>
                <a:sym typeface="Avenir Next Regular"/>
              </a:rPr>
              <a:t>(More on this later!)</a:t>
            </a:r>
            <a:r>
              <a:rPr sz="4800" b="1" dirty="0">
                <a:latin typeface="Avenir Next Regular"/>
                <a:ea typeface="Avenir Next Regular"/>
                <a:cs typeface="Avenir Next Regular"/>
                <a:sym typeface="Avenir Next Regular"/>
              </a:rPr>
              <a:t>  </a:t>
            </a:r>
            <a:r>
              <a:rPr sz="4600" b="1" dirty="0"/>
              <a:t>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34">
                                            <p:bg/>
                                          </p:spTgt>
                                        </p:tgtEl>
                                        <p:attrNameLst>
                                          <p:attrName>style.visibility</p:attrName>
                                        </p:attrNameLst>
                                      </p:cBhvr>
                                      <p:to>
                                        <p:strVal val="visible"/>
                                      </p:to>
                                    </p:set>
                                    <p:animEffect transition="in" filter="wipe(left)">
                                      <p:cBhvr>
                                        <p:cTn id="7" dur="800"/>
                                        <p:tgtEl>
                                          <p:spTgt spid="834">
                                            <p:bg/>
                                          </p:spTgt>
                                        </p:tgtEl>
                                      </p:cBhvr>
                                    </p:animEffect>
                                  </p:childTnLst>
                                </p:cTn>
                              </p:par>
                              <p:par>
                                <p:cTn id="8" presetID="22" presetClass="entr" presetSubtype="8" fill="hold" grpId="1" nodeType="withEffect">
                                  <p:stCondLst>
                                    <p:cond delay="0"/>
                                  </p:stCondLst>
                                  <p:iterate>
                                    <p:tmAbs val="0"/>
                                  </p:iterate>
                                  <p:childTnLst>
                                    <p:set>
                                      <p:cBhvr>
                                        <p:cTn id="9" fill="hold"/>
                                        <p:tgtEl>
                                          <p:spTgt spid="834">
                                            <p:txEl>
                                              <p:pRg st="0" end="0"/>
                                            </p:txEl>
                                          </p:spTgt>
                                        </p:tgtEl>
                                        <p:attrNameLst>
                                          <p:attrName>style.visibility</p:attrName>
                                        </p:attrNameLst>
                                      </p:cBhvr>
                                      <p:to>
                                        <p:strVal val="visible"/>
                                      </p:to>
                                    </p:set>
                                    <p:animEffect transition="in" filter="wipe(left)">
                                      <p:cBhvr>
                                        <p:cTn id="10" dur="800"/>
                                        <p:tgtEl>
                                          <p:spTgt spid="834">
                                            <p:txEl>
                                              <p:pRg st="0" end="0"/>
                                            </p:txEl>
                                          </p:spTgt>
                                        </p:tgtEl>
                                      </p:cBhvr>
                                    </p:animEffect>
                                  </p:childTnLst>
                                </p:cTn>
                              </p:par>
                            </p:childTnLst>
                          </p:cTn>
                        </p:par>
                        <p:par>
                          <p:cTn id="11" fill="hold">
                            <p:stCondLst>
                              <p:cond delay="800"/>
                            </p:stCondLst>
                            <p:childTnLst>
                              <p:par>
                                <p:cTn id="12" presetID="22" presetClass="entr" presetSubtype="8" fill="hold" grpId="1" nodeType="afterEffect">
                                  <p:stCondLst>
                                    <p:cond delay="0"/>
                                  </p:stCondLst>
                                  <p:iterate>
                                    <p:tmAbs val="0"/>
                                  </p:iterate>
                                  <p:childTnLst>
                                    <p:set>
                                      <p:cBhvr>
                                        <p:cTn id="13" fill="hold"/>
                                        <p:tgtEl>
                                          <p:spTgt spid="834">
                                            <p:txEl>
                                              <p:pRg st="1" end="1"/>
                                            </p:txEl>
                                          </p:spTgt>
                                        </p:tgtEl>
                                        <p:attrNameLst>
                                          <p:attrName>style.visibility</p:attrName>
                                        </p:attrNameLst>
                                      </p:cBhvr>
                                      <p:to>
                                        <p:strVal val="visible"/>
                                      </p:to>
                                    </p:set>
                                    <p:animEffect transition="in" filter="wipe(left)">
                                      <p:cBhvr>
                                        <p:cTn id="14" dur="800"/>
                                        <p:tgtEl>
                                          <p:spTgt spid="83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2" nodeType="clickEffect">
                                  <p:stCondLst>
                                    <p:cond delay="0"/>
                                  </p:stCondLst>
                                  <p:iterate>
                                    <p:tmAbs val="0"/>
                                  </p:iterate>
                                  <p:childTnLst>
                                    <p:set>
                                      <p:cBhvr>
                                        <p:cTn id="18" fill="hold"/>
                                        <p:tgtEl>
                                          <p:spTgt spid="840">
                                            <p:bg/>
                                          </p:spTgt>
                                        </p:tgtEl>
                                        <p:attrNameLst>
                                          <p:attrName>style.visibility</p:attrName>
                                        </p:attrNameLst>
                                      </p:cBhvr>
                                      <p:to>
                                        <p:strVal val="visible"/>
                                      </p:to>
                                    </p:set>
                                    <p:animEffect transition="in" filter="wipe(left)">
                                      <p:cBhvr>
                                        <p:cTn id="19" dur="1000"/>
                                        <p:tgtEl>
                                          <p:spTgt spid="840">
                                            <p:bg/>
                                          </p:spTgt>
                                        </p:tgtEl>
                                      </p:cBhvr>
                                    </p:animEffect>
                                  </p:childTnLst>
                                </p:cTn>
                              </p:par>
                              <p:par>
                                <p:cTn id="20" presetID="22" presetClass="entr" presetSubtype="8" fill="hold" grpId="2" nodeType="withEffect">
                                  <p:stCondLst>
                                    <p:cond delay="0"/>
                                  </p:stCondLst>
                                  <p:iterate>
                                    <p:tmAbs val="0"/>
                                  </p:iterate>
                                  <p:childTnLst>
                                    <p:set>
                                      <p:cBhvr>
                                        <p:cTn id="21" fill="hold"/>
                                        <p:tgtEl>
                                          <p:spTgt spid="840">
                                            <p:txEl>
                                              <p:pRg st="0" end="0"/>
                                            </p:txEl>
                                          </p:spTgt>
                                        </p:tgtEl>
                                        <p:attrNameLst>
                                          <p:attrName>style.visibility</p:attrName>
                                        </p:attrNameLst>
                                      </p:cBhvr>
                                      <p:to>
                                        <p:strVal val="visible"/>
                                      </p:to>
                                    </p:set>
                                    <p:animEffect transition="in" filter="wipe(left)">
                                      <p:cBhvr>
                                        <p:cTn id="22" dur="1000"/>
                                        <p:tgtEl>
                                          <p:spTgt spid="84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2" nodeType="clickEffect">
                                  <p:stCondLst>
                                    <p:cond delay="0"/>
                                  </p:stCondLst>
                                  <p:iterate>
                                    <p:tmAbs val="0"/>
                                  </p:iterate>
                                  <p:childTnLst>
                                    <p:set>
                                      <p:cBhvr>
                                        <p:cTn id="26" fill="hold"/>
                                        <p:tgtEl>
                                          <p:spTgt spid="840">
                                            <p:txEl>
                                              <p:pRg st="1" end="1"/>
                                            </p:txEl>
                                          </p:spTgt>
                                        </p:tgtEl>
                                        <p:attrNameLst>
                                          <p:attrName>style.visibility</p:attrName>
                                        </p:attrNameLst>
                                      </p:cBhvr>
                                      <p:to>
                                        <p:strVal val="visible"/>
                                      </p:to>
                                    </p:set>
                                    <p:animEffect transition="in" filter="wipe(left)">
                                      <p:cBhvr>
                                        <p:cTn id="27" dur="1000"/>
                                        <p:tgtEl>
                                          <p:spTgt spid="84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2" nodeType="clickEffect">
                                  <p:stCondLst>
                                    <p:cond delay="0"/>
                                  </p:stCondLst>
                                  <p:iterate>
                                    <p:tmAbs val="0"/>
                                  </p:iterate>
                                  <p:childTnLst>
                                    <p:set>
                                      <p:cBhvr>
                                        <p:cTn id="31" fill="hold"/>
                                        <p:tgtEl>
                                          <p:spTgt spid="840">
                                            <p:txEl>
                                              <p:pRg st="2" end="2"/>
                                            </p:txEl>
                                          </p:spTgt>
                                        </p:tgtEl>
                                        <p:attrNameLst>
                                          <p:attrName>style.visibility</p:attrName>
                                        </p:attrNameLst>
                                      </p:cBhvr>
                                      <p:to>
                                        <p:strVal val="visible"/>
                                      </p:to>
                                    </p:set>
                                    <p:animEffect transition="in" filter="wipe(left)">
                                      <p:cBhvr>
                                        <p:cTn id="32" dur="1000"/>
                                        <p:tgtEl>
                                          <p:spTgt spid="84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2" nodeType="clickEffect">
                                  <p:stCondLst>
                                    <p:cond delay="0"/>
                                  </p:stCondLst>
                                  <p:iterate>
                                    <p:tmAbs val="0"/>
                                  </p:iterate>
                                  <p:childTnLst>
                                    <p:set>
                                      <p:cBhvr>
                                        <p:cTn id="36" fill="hold"/>
                                        <p:tgtEl>
                                          <p:spTgt spid="840">
                                            <p:txEl>
                                              <p:pRg st="3" end="3"/>
                                            </p:txEl>
                                          </p:spTgt>
                                        </p:tgtEl>
                                        <p:attrNameLst>
                                          <p:attrName>style.visibility</p:attrName>
                                        </p:attrNameLst>
                                      </p:cBhvr>
                                      <p:to>
                                        <p:strVal val="visible"/>
                                      </p:to>
                                    </p:set>
                                    <p:animEffect transition="in" filter="wipe(left)">
                                      <p:cBhvr>
                                        <p:cTn id="37" dur="1000"/>
                                        <p:tgtEl>
                                          <p:spTgt spid="8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 grpId="1" build="p" bldLvl="5" animBg="1" advAuto="0"/>
      <p:bldP spid="840" grpId="2" build="p" bldLvl="5" animBg="1" advAuto="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79</a:t>
            </a:fld>
            <a:endParaRPr/>
          </a:p>
        </p:txBody>
      </p:sp>
      <p:pic>
        <p:nvPicPr>
          <p:cNvPr id="84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84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845" name="Exploration 6 shows some of the ‘W’ questions (underlined) that might have been asked in Exploration 1 (slides 33-36, WB p8).…"/>
          <p:cNvSpPr txBox="1"/>
          <p:nvPr/>
        </p:nvSpPr>
        <p:spPr>
          <a:xfrm>
            <a:off x="4259522" y="7328972"/>
            <a:ext cx="18509347" cy="4902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a:latin typeface="Avenir Next Regular"/>
                <a:ea typeface="Avenir Next Regular"/>
                <a:cs typeface="Avenir Next Regular"/>
                <a:sym typeface="Avenir Next Regular"/>
              </a:defRPr>
            </a:pPr>
            <a:r>
              <a:rPr b="1"/>
              <a:t>Exploration 6</a:t>
            </a:r>
            <a:r>
              <a:t> shows some of the ‘W’ questions (underlined) that might have been </a:t>
            </a:r>
            <a:r>
              <a:rPr u="sng"/>
              <a:t>asked </a:t>
            </a:r>
            <a:r>
              <a:t>in Exploration 1 (slides 33-36, WB p8).</a:t>
            </a:r>
          </a:p>
          <a:p>
            <a:pPr algn="l">
              <a:spcBef>
                <a:spcPts val="2400"/>
              </a:spcBef>
              <a:defRPr sz="4800">
                <a:solidFill>
                  <a:schemeClr val="accent5">
                    <a:hueOff val="-444211"/>
                    <a:satOff val="-14915"/>
                    <a:lumOff val="22857"/>
                  </a:schemeClr>
                </a:solidFill>
                <a:latin typeface="Avenir Next Regular"/>
                <a:ea typeface="Avenir Next Regular"/>
                <a:cs typeface="Avenir Next Regular"/>
                <a:sym typeface="Avenir Next Regular"/>
              </a:defRPr>
            </a:pPr>
            <a:r>
              <a:t>Try to </a:t>
            </a:r>
            <a:r>
              <a:rPr u="sng"/>
              <a:t>answer</a:t>
            </a:r>
            <a:r>
              <a:t> them,  first by yourself,  drawing on what you now know of the wider context of the passage. </a:t>
            </a:r>
          </a:p>
          <a:p>
            <a:pPr algn="l">
              <a:spcBef>
                <a:spcPts val="2400"/>
              </a:spcBef>
              <a:defRPr sz="4800">
                <a:solidFill>
                  <a:schemeClr val="accent5">
                    <a:hueOff val="-444211"/>
                    <a:satOff val="-14915"/>
                    <a:lumOff val="22857"/>
                  </a:schemeClr>
                </a:solidFill>
                <a:latin typeface="Avenir Next Regular"/>
                <a:ea typeface="Avenir Next Regular"/>
                <a:cs typeface="Avenir Next Regular"/>
                <a:sym typeface="Avenir Next Regular"/>
              </a:defRPr>
            </a:pPr>
            <a:r>
              <a:t>Examples are given for v35 - 37.</a:t>
            </a:r>
          </a:p>
        </p:txBody>
      </p:sp>
      <p:grpSp>
        <p:nvGrpSpPr>
          <p:cNvPr id="848" name="Group"/>
          <p:cNvGrpSpPr/>
          <p:nvPr/>
        </p:nvGrpSpPr>
        <p:grpSpPr>
          <a:xfrm>
            <a:off x="1908511" y="1249060"/>
            <a:ext cx="5079880" cy="1449720"/>
            <a:chOff x="0" y="0"/>
            <a:chExt cx="5079878" cy="1449718"/>
          </a:xfrm>
        </p:grpSpPr>
        <p:sp>
          <p:nvSpPr>
            <p:cNvPr id="846"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847"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
        <p:nvSpPr>
          <p:cNvPr id="849" name="2)  Address the questions…"/>
          <p:cNvSpPr txBox="1"/>
          <p:nvPr/>
        </p:nvSpPr>
        <p:spPr>
          <a:xfrm>
            <a:off x="4184942" y="3075009"/>
            <a:ext cx="17199509" cy="3759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2)  Address the questions   </a:t>
            </a:r>
            <a:endParaRPr sz="1600" b="0">
              <a:latin typeface="Times New Roman"/>
              <a:ea typeface="Times New Roman"/>
              <a:cs typeface="Times New Roman"/>
              <a:sym typeface="Times New Roman"/>
            </a:endParaRPr>
          </a:p>
          <a:p>
            <a:pPr algn="l">
              <a:spcBef>
                <a:spcPts val="2400"/>
              </a:spcBef>
              <a:defRPr sz="4800" i="0">
                <a:latin typeface="Avenir Next Regular"/>
                <a:ea typeface="Avenir Next Regular"/>
                <a:cs typeface="Avenir Next Regular"/>
                <a:sym typeface="Avenir Next Regular"/>
              </a:defRPr>
            </a:pPr>
            <a:r>
              <a:t>Once we recognise the type of writing in our passage, we can   use the information gathered from the context to address the questions that the passage raised.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845">
                                            <p:bg/>
                                          </p:spTgt>
                                        </p:tgtEl>
                                        <p:attrNameLst>
                                          <p:attrName>style.visibility</p:attrName>
                                        </p:attrNameLst>
                                      </p:cBhvr>
                                      <p:to>
                                        <p:strVal val="visible"/>
                                      </p:to>
                                    </p:set>
                                    <p:animEffect transition="in" filter="wipe(up)">
                                      <p:cBhvr>
                                        <p:cTn id="7" dur="300"/>
                                        <p:tgtEl>
                                          <p:spTgt spid="845">
                                            <p:bg/>
                                          </p:spTgt>
                                        </p:tgtEl>
                                      </p:cBhvr>
                                    </p:animEffect>
                                  </p:childTnLst>
                                </p:cTn>
                              </p:par>
                              <p:par>
                                <p:cTn id="8" presetID="22" presetClass="entr" presetSubtype="1" fill="hold" grpId="1" nodeType="withEffect">
                                  <p:stCondLst>
                                    <p:cond delay="0"/>
                                  </p:stCondLst>
                                  <p:iterate>
                                    <p:tmAbs val="0"/>
                                  </p:iterate>
                                  <p:childTnLst>
                                    <p:set>
                                      <p:cBhvr>
                                        <p:cTn id="9" fill="hold"/>
                                        <p:tgtEl>
                                          <p:spTgt spid="845">
                                            <p:txEl>
                                              <p:pRg st="0" end="0"/>
                                            </p:txEl>
                                          </p:spTgt>
                                        </p:tgtEl>
                                        <p:attrNameLst>
                                          <p:attrName>style.visibility</p:attrName>
                                        </p:attrNameLst>
                                      </p:cBhvr>
                                      <p:to>
                                        <p:strVal val="visible"/>
                                      </p:to>
                                    </p:set>
                                    <p:animEffect transition="in" filter="wipe(up)">
                                      <p:cBhvr>
                                        <p:cTn id="10" dur="300"/>
                                        <p:tgtEl>
                                          <p:spTgt spid="845">
                                            <p:txEl>
                                              <p:pRg st="0" end="0"/>
                                            </p:txEl>
                                          </p:spTgt>
                                        </p:tgtEl>
                                      </p:cBhvr>
                                    </p:animEffect>
                                  </p:childTnLst>
                                </p:cTn>
                              </p:par>
                            </p:childTnLst>
                          </p:cTn>
                        </p:par>
                        <p:par>
                          <p:cTn id="11" fill="hold">
                            <p:stCondLst>
                              <p:cond delay="300"/>
                            </p:stCondLst>
                            <p:childTnLst>
                              <p:par>
                                <p:cTn id="12" presetID="22" presetClass="entr" presetSubtype="1" fill="hold" grpId="1" nodeType="afterEffect">
                                  <p:stCondLst>
                                    <p:cond delay="0"/>
                                  </p:stCondLst>
                                  <p:iterate>
                                    <p:tmAbs val="0"/>
                                  </p:iterate>
                                  <p:childTnLst>
                                    <p:set>
                                      <p:cBhvr>
                                        <p:cTn id="13" fill="hold"/>
                                        <p:tgtEl>
                                          <p:spTgt spid="845">
                                            <p:txEl>
                                              <p:pRg st="1" end="1"/>
                                            </p:txEl>
                                          </p:spTgt>
                                        </p:tgtEl>
                                        <p:attrNameLst>
                                          <p:attrName>style.visibility</p:attrName>
                                        </p:attrNameLst>
                                      </p:cBhvr>
                                      <p:to>
                                        <p:strVal val="visible"/>
                                      </p:to>
                                    </p:set>
                                    <p:animEffect transition="in" filter="wipe(up)">
                                      <p:cBhvr>
                                        <p:cTn id="14" dur="300"/>
                                        <p:tgtEl>
                                          <p:spTgt spid="845">
                                            <p:txEl>
                                              <p:pRg st="1" end="1"/>
                                            </p:txEl>
                                          </p:spTgt>
                                        </p:tgtEl>
                                      </p:cBhvr>
                                    </p:animEffect>
                                  </p:childTnLst>
                                </p:cTn>
                              </p:par>
                            </p:childTnLst>
                          </p:cTn>
                        </p:par>
                        <p:par>
                          <p:cTn id="15" fill="hold">
                            <p:stCondLst>
                              <p:cond delay="600"/>
                            </p:stCondLst>
                            <p:childTnLst>
                              <p:par>
                                <p:cTn id="16" presetID="22" presetClass="entr" presetSubtype="1" fill="hold" grpId="1" nodeType="afterEffect">
                                  <p:stCondLst>
                                    <p:cond delay="500"/>
                                  </p:stCondLst>
                                  <p:iterate>
                                    <p:tmAbs val="0"/>
                                  </p:iterate>
                                  <p:childTnLst>
                                    <p:set>
                                      <p:cBhvr>
                                        <p:cTn id="17" fill="hold"/>
                                        <p:tgtEl>
                                          <p:spTgt spid="845">
                                            <p:txEl>
                                              <p:pRg st="2" end="2"/>
                                            </p:txEl>
                                          </p:spTgt>
                                        </p:tgtEl>
                                        <p:attrNameLst>
                                          <p:attrName>style.visibility</p:attrName>
                                        </p:attrNameLst>
                                      </p:cBhvr>
                                      <p:to>
                                        <p:strVal val="visible"/>
                                      </p:to>
                                    </p:set>
                                    <p:animEffect transition="in" filter="wipe(up)">
                                      <p:cBhvr>
                                        <p:cTn id="18" dur="300"/>
                                        <p:tgtEl>
                                          <p:spTgt spid="84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 grpId="1" build="p" bldLvl="5" animBg="1" advAuto="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5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80</a:t>
            </a:fld>
            <a:endParaRPr/>
          </a:p>
        </p:txBody>
      </p:sp>
      <p:sp>
        <p:nvSpPr>
          <p:cNvPr id="853" name="Mark 10:35-45…"/>
          <p:cNvSpPr txBox="1"/>
          <p:nvPr/>
        </p:nvSpPr>
        <p:spPr>
          <a:xfrm>
            <a:off x="9416312" y="1019174"/>
            <a:ext cx="54847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Questions Answered</a:t>
            </a:r>
          </a:p>
        </p:txBody>
      </p:sp>
      <p:sp>
        <p:nvSpPr>
          <p:cNvPr id="854" name="Learn"/>
          <p:cNvSpPr txBox="1"/>
          <p:nvPr/>
        </p:nvSpPr>
        <p:spPr>
          <a:xfrm>
            <a:off x="19366965" y="1176080"/>
            <a:ext cx="1712417"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55" name="e.g. Jesus had just told them that He was going to be betrayed…"/>
          <p:cNvSpPr txBox="1"/>
          <p:nvPr/>
        </p:nvSpPr>
        <p:spPr>
          <a:xfrm>
            <a:off x="1933656" y="5445726"/>
            <a:ext cx="20858668" cy="6283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indent="39687" algn="l" defTabSz="914400">
              <a:lnSpc>
                <a:spcPct val="110000"/>
              </a:lnSpc>
            </a:pPr>
            <a:r>
              <a:t>e.g. Jesus had just told them that He was going to be betrayed </a:t>
            </a:r>
          </a:p>
          <a:p>
            <a:pPr indent="39687" algn="l" defTabSz="914400">
              <a:lnSpc>
                <a:spcPct val="110000"/>
              </a:lnSpc>
              <a:spcBef>
                <a:spcPts val="1100"/>
              </a:spcBef>
            </a:pPr>
            <a:r>
              <a:t>            and killed but later He would rise.</a:t>
            </a:r>
          </a:p>
          <a:p>
            <a:pPr indent="39687" algn="l" defTabSz="914400">
              <a:lnSpc>
                <a:spcPct val="110000"/>
              </a:lnSpc>
              <a:spcBef>
                <a:spcPts val="500"/>
              </a:spcBef>
            </a:pPr>
            <a:r>
              <a:t>      </a:t>
            </a:r>
            <a:r>
              <a:rPr b="1"/>
              <a:t>‘James and John’:  </a:t>
            </a:r>
            <a:r>
              <a:rPr u="sng"/>
              <a:t>Who were they?</a:t>
            </a:r>
          </a:p>
          <a:p>
            <a:pPr indent="39687" algn="l" defTabSz="914400"/>
            <a:r>
              <a:t>e.g. They were privileged disciples of Jesus who had been at His transfiguration.</a:t>
            </a:r>
          </a:p>
          <a:p>
            <a:pPr indent="39687" algn="l" defTabSz="914400">
              <a:spcBef>
                <a:spcPts val="1100"/>
              </a:spcBef>
            </a:pPr>
            <a:r>
              <a:t>          They had previously argued about who was the greatest.</a:t>
            </a:r>
            <a:r>
              <a:rPr>
                <a:solidFill>
                  <a:srgbClr val="FF0000"/>
                </a:solidFill>
                <a:uFill>
                  <a:solidFill>
                    <a:srgbClr val="FF0000"/>
                  </a:solidFill>
                </a:uFill>
              </a:rPr>
              <a:t> </a:t>
            </a:r>
          </a:p>
          <a:p>
            <a:pPr indent="39687" algn="l" defTabSz="914400">
              <a:lnSpc>
                <a:spcPct val="110000"/>
              </a:lnSpc>
              <a:spcBef>
                <a:spcPts val="2200"/>
              </a:spcBef>
            </a:pPr>
            <a:r>
              <a:t>      </a:t>
            </a:r>
            <a:r>
              <a:rPr b="1"/>
              <a:t>‘We want you’:</a:t>
            </a:r>
            <a:r>
              <a:t>  </a:t>
            </a:r>
            <a:r>
              <a:rPr u="sng"/>
              <a:t>What does the manner of their approach suggest?</a:t>
            </a:r>
          </a:p>
          <a:p>
            <a:pPr indent="39687" algn="l" defTabSz="914400"/>
            <a:r>
              <a:t>e.g.  They were trying to trap Him into granting their request.</a:t>
            </a:r>
          </a:p>
          <a:p>
            <a:pPr indent="39687" algn="l" defTabSz="914400">
              <a:lnSpc>
                <a:spcPct val="120000"/>
              </a:lnSpc>
            </a:pPr>
            <a:r>
              <a:t>	   They were at ease with Him.</a:t>
            </a:r>
          </a:p>
        </p:txBody>
      </p:sp>
      <p:pic>
        <p:nvPicPr>
          <p:cNvPr id="856" name="image.png" descr="image.png"/>
          <p:cNvPicPr>
            <a:picLocks noChangeAspect="1"/>
          </p:cNvPicPr>
          <p:nvPr/>
        </p:nvPicPr>
        <p:blipFill>
          <a:blip r:embed="rId2"/>
          <a:stretch>
            <a:fillRect/>
          </a:stretch>
        </p:blipFill>
        <p:spPr>
          <a:xfrm>
            <a:off x="21498394" y="916560"/>
            <a:ext cx="1908176" cy="1908176"/>
          </a:xfrm>
          <a:prstGeom prst="rect">
            <a:avLst/>
          </a:prstGeom>
          <a:ln w="12700">
            <a:miter lim="400000"/>
          </a:ln>
        </p:spPr>
      </p:pic>
      <p:sp>
        <p:nvSpPr>
          <p:cNvPr id="857" name="Examples of answers to questions raised in Exploration 1 above     vv 35-37"/>
          <p:cNvSpPr txBox="1"/>
          <p:nvPr/>
        </p:nvSpPr>
        <p:spPr>
          <a:xfrm>
            <a:off x="1776623" y="2731845"/>
            <a:ext cx="1989095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FF2600"/>
                </a:solidFill>
              </a:defRPr>
            </a:pPr>
            <a:r>
              <a:rPr b="1"/>
              <a:t>Examples</a:t>
            </a:r>
            <a:r>
              <a:t> of answers to questions raised in Exploration 1 above     vv 35-37</a:t>
            </a:r>
          </a:p>
        </p:txBody>
      </p:sp>
      <p:sp>
        <p:nvSpPr>
          <p:cNvPr id="858" name="Exploration 6"/>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6</a:t>
            </a:r>
          </a:p>
        </p:txBody>
      </p:sp>
      <p:sp>
        <p:nvSpPr>
          <p:cNvPr id="859" name="35  ‘Then’:   What were they doing before this?"/>
          <p:cNvSpPr txBox="1"/>
          <p:nvPr/>
        </p:nvSpPr>
        <p:spPr>
          <a:xfrm>
            <a:off x="1904913" y="4377341"/>
            <a:ext cx="1239537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9687" algn="l" defTabSz="914400">
              <a:lnSpc>
                <a:spcPct val="110000"/>
              </a:lnSpc>
              <a:spcBef>
                <a:spcPts val="500"/>
              </a:spcBef>
            </a:pPr>
            <a:r>
              <a:rPr b="1"/>
              <a:t>35</a:t>
            </a:r>
            <a:r>
              <a:t>  </a:t>
            </a:r>
            <a:r>
              <a:rPr b="1"/>
              <a:t>‘Then’:</a:t>
            </a:r>
            <a:r>
              <a:t>   </a:t>
            </a:r>
            <a:r>
              <a:rPr u="sng"/>
              <a:t>What were they doing before this?</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55">
                                            <p:bg/>
                                          </p:spTgt>
                                        </p:tgtEl>
                                        <p:attrNameLst>
                                          <p:attrName>style.visibility</p:attrName>
                                        </p:attrNameLst>
                                      </p:cBhvr>
                                      <p:to>
                                        <p:strVal val="visible"/>
                                      </p:to>
                                    </p:set>
                                    <p:animEffect transition="in" filter="wipe(left)">
                                      <p:cBhvr>
                                        <p:cTn id="7" dur="500"/>
                                        <p:tgtEl>
                                          <p:spTgt spid="855">
                                            <p:bg/>
                                          </p:spTgt>
                                        </p:tgtEl>
                                      </p:cBhvr>
                                    </p:animEffect>
                                  </p:childTnLst>
                                </p:cTn>
                              </p:par>
                              <p:par>
                                <p:cTn id="8" presetID="22" presetClass="entr" presetSubtype="8" fill="hold" grpId="1" nodeType="withEffect">
                                  <p:stCondLst>
                                    <p:cond delay="0"/>
                                  </p:stCondLst>
                                  <p:iterate>
                                    <p:tmAbs val="0"/>
                                  </p:iterate>
                                  <p:childTnLst>
                                    <p:set>
                                      <p:cBhvr>
                                        <p:cTn id="9" fill="hold"/>
                                        <p:tgtEl>
                                          <p:spTgt spid="855">
                                            <p:txEl>
                                              <p:pRg st="0" end="0"/>
                                            </p:txEl>
                                          </p:spTgt>
                                        </p:tgtEl>
                                        <p:attrNameLst>
                                          <p:attrName>style.visibility</p:attrName>
                                        </p:attrNameLst>
                                      </p:cBhvr>
                                      <p:to>
                                        <p:strVal val="visible"/>
                                      </p:to>
                                    </p:set>
                                    <p:animEffect transition="in" filter="wipe(left)">
                                      <p:cBhvr>
                                        <p:cTn id="10" dur="500"/>
                                        <p:tgtEl>
                                          <p:spTgt spid="855">
                                            <p:txEl>
                                              <p:pRg st="0" end="0"/>
                                            </p:txEl>
                                          </p:spTgt>
                                        </p:tgtEl>
                                      </p:cBhvr>
                                    </p:animEffect>
                                  </p:childTnLst>
                                </p:cTn>
                              </p:par>
                            </p:childTnLst>
                          </p:cTn>
                        </p:par>
                        <p:par>
                          <p:cTn id="11" fill="hold">
                            <p:stCondLst>
                              <p:cond delay="500"/>
                            </p:stCondLst>
                            <p:childTnLst>
                              <p:par>
                                <p:cTn id="12" presetID="22" presetClass="entr" presetSubtype="8" fill="hold" grpId="1" nodeType="afterEffect">
                                  <p:stCondLst>
                                    <p:cond delay="0"/>
                                  </p:stCondLst>
                                  <p:iterate>
                                    <p:tmAbs val="0"/>
                                  </p:iterate>
                                  <p:childTnLst>
                                    <p:set>
                                      <p:cBhvr>
                                        <p:cTn id="13" fill="hold"/>
                                        <p:tgtEl>
                                          <p:spTgt spid="855">
                                            <p:txEl>
                                              <p:pRg st="1" end="1"/>
                                            </p:txEl>
                                          </p:spTgt>
                                        </p:tgtEl>
                                        <p:attrNameLst>
                                          <p:attrName>style.visibility</p:attrName>
                                        </p:attrNameLst>
                                      </p:cBhvr>
                                      <p:to>
                                        <p:strVal val="visible"/>
                                      </p:to>
                                    </p:set>
                                    <p:animEffect transition="in" filter="wipe(left)">
                                      <p:cBhvr>
                                        <p:cTn id="14" dur="500"/>
                                        <p:tgtEl>
                                          <p:spTgt spid="85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1" nodeType="clickEffect">
                                  <p:stCondLst>
                                    <p:cond delay="0"/>
                                  </p:stCondLst>
                                  <p:iterate>
                                    <p:tmAbs val="0"/>
                                  </p:iterate>
                                  <p:childTnLst>
                                    <p:set>
                                      <p:cBhvr>
                                        <p:cTn id="18" fill="hold"/>
                                        <p:tgtEl>
                                          <p:spTgt spid="855">
                                            <p:txEl>
                                              <p:pRg st="2" end="2"/>
                                            </p:txEl>
                                          </p:spTgt>
                                        </p:tgtEl>
                                        <p:attrNameLst>
                                          <p:attrName>style.visibility</p:attrName>
                                        </p:attrNameLst>
                                      </p:cBhvr>
                                      <p:to>
                                        <p:strVal val="visible"/>
                                      </p:to>
                                    </p:set>
                                    <p:animEffect transition="in" filter="wipe(left)">
                                      <p:cBhvr>
                                        <p:cTn id="19" dur="500"/>
                                        <p:tgtEl>
                                          <p:spTgt spid="85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855">
                                            <p:txEl>
                                              <p:pRg st="3" end="3"/>
                                            </p:txEl>
                                          </p:spTgt>
                                        </p:tgtEl>
                                        <p:attrNameLst>
                                          <p:attrName>style.visibility</p:attrName>
                                        </p:attrNameLst>
                                      </p:cBhvr>
                                      <p:to>
                                        <p:strVal val="visible"/>
                                      </p:to>
                                    </p:set>
                                    <p:animEffect transition="in" filter="wipe(left)">
                                      <p:cBhvr>
                                        <p:cTn id="24" dur="500"/>
                                        <p:tgtEl>
                                          <p:spTgt spid="855">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1" nodeType="clickEffect">
                                  <p:stCondLst>
                                    <p:cond delay="0"/>
                                  </p:stCondLst>
                                  <p:iterate>
                                    <p:tmAbs val="0"/>
                                  </p:iterate>
                                  <p:childTnLst>
                                    <p:set>
                                      <p:cBhvr>
                                        <p:cTn id="28" fill="hold"/>
                                        <p:tgtEl>
                                          <p:spTgt spid="855">
                                            <p:txEl>
                                              <p:pRg st="4" end="4"/>
                                            </p:txEl>
                                          </p:spTgt>
                                        </p:tgtEl>
                                        <p:attrNameLst>
                                          <p:attrName>style.visibility</p:attrName>
                                        </p:attrNameLst>
                                      </p:cBhvr>
                                      <p:to>
                                        <p:strVal val="visible"/>
                                      </p:to>
                                    </p:set>
                                    <p:animEffect transition="in" filter="wipe(left)">
                                      <p:cBhvr>
                                        <p:cTn id="29" dur="500"/>
                                        <p:tgtEl>
                                          <p:spTgt spid="855">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1" nodeType="clickEffect">
                                  <p:stCondLst>
                                    <p:cond delay="0"/>
                                  </p:stCondLst>
                                  <p:iterate>
                                    <p:tmAbs val="0"/>
                                  </p:iterate>
                                  <p:childTnLst>
                                    <p:set>
                                      <p:cBhvr>
                                        <p:cTn id="33" fill="hold"/>
                                        <p:tgtEl>
                                          <p:spTgt spid="855">
                                            <p:txEl>
                                              <p:pRg st="5" end="5"/>
                                            </p:txEl>
                                          </p:spTgt>
                                        </p:tgtEl>
                                        <p:attrNameLst>
                                          <p:attrName>style.visibility</p:attrName>
                                        </p:attrNameLst>
                                      </p:cBhvr>
                                      <p:to>
                                        <p:strVal val="visible"/>
                                      </p:to>
                                    </p:set>
                                    <p:animEffect transition="in" filter="wipe(left)">
                                      <p:cBhvr>
                                        <p:cTn id="34" dur="500"/>
                                        <p:tgtEl>
                                          <p:spTgt spid="855">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1" nodeType="clickEffect">
                                  <p:stCondLst>
                                    <p:cond delay="0"/>
                                  </p:stCondLst>
                                  <p:iterate>
                                    <p:tmAbs val="0"/>
                                  </p:iterate>
                                  <p:childTnLst>
                                    <p:set>
                                      <p:cBhvr>
                                        <p:cTn id="38" fill="hold"/>
                                        <p:tgtEl>
                                          <p:spTgt spid="855">
                                            <p:txEl>
                                              <p:pRg st="6" end="6"/>
                                            </p:txEl>
                                          </p:spTgt>
                                        </p:tgtEl>
                                        <p:attrNameLst>
                                          <p:attrName>style.visibility</p:attrName>
                                        </p:attrNameLst>
                                      </p:cBhvr>
                                      <p:to>
                                        <p:strVal val="visible"/>
                                      </p:to>
                                    </p:set>
                                    <p:animEffect transition="in" filter="wipe(left)">
                                      <p:cBhvr>
                                        <p:cTn id="39" dur="500"/>
                                        <p:tgtEl>
                                          <p:spTgt spid="855">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1" nodeType="clickEffect">
                                  <p:stCondLst>
                                    <p:cond delay="0"/>
                                  </p:stCondLst>
                                  <p:iterate>
                                    <p:tmAbs val="0"/>
                                  </p:iterate>
                                  <p:childTnLst>
                                    <p:set>
                                      <p:cBhvr>
                                        <p:cTn id="43" fill="hold"/>
                                        <p:tgtEl>
                                          <p:spTgt spid="855">
                                            <p:txEl>
                                              <p:pRg st="7" end="7"/>
                                            </p:txEl>
                                          </p:spTgt>
                                        </p:tgtEl>
                                        <p:attrNameLst>
                                          <p:attrName>style.visibility</p:attrName>
                                        </p:attrNameLst>
                                      </p:cBhvr>
                                      <p:to>
                                        <p:strVal val="visible"/>
                                      </p:to>
                                    </p:set>
                                    <p:animEffect transition="in" filter="wipe(left)">
                                      <p:cBhvr>
                                        <p:cTn id="44" dur="500"/>
                                        <p:tgtEl>
                                          <p:spTgt spid="8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5" grpId="1" build="p" bldLvl="5" animBg="1" advAuto="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6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81</a:t>
            </a:fld>
            <a:endParaRPr/>
          </a:p>
        </p:txBody>
      </p:sp>
      <p:sp>
        <p:nvSpPr>
          <p:cNvPr id="863" name="Mark 10:35-45…"/>
          <p:cNvSpPr txBox="1"/>
          <p:nvPr/>
        </p:nvSpPr>
        <p:spPr>
          <a:xfrm>
            <a:off x="9413137" y="1019174"/>
            <a:ext cx="54847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Questions Answered</a:t>
            </a:r>
          </a:p>
        </p:txBody>
      </p:sp>
      <p:sp>
        <p:nvSpPr>
          <p:cNvPr id="864" name="Learn"/>
          <p:cNvSpPr txBox="1"/>
          <p:nvPr/>
        </p:nvSpPr>
        <p:spPr>
          <a:xfrm>
            <a:off x="19356905" y="1181099"/>
            <a:ext cx="1712417"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65" name="Jesus was patient, determined that they should learn.…"/>
          <p:cNvSpPr txBox="1"/>
          <p:nvPr/>
        </p:nvSpPr>
        <p:spPr>
          <a:xfrm>
            <a:off x="1898427" y="5201152"/>
            <a:ext cx="20587146" cy="5827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indent="39687" algn="l" defTabSz="914400">
              <a:spcBef>
                <a:spcPts val="3600"/>
              </a:spcBef>
              <a:tabLst>
                <a:tab pos="812800" algn="l"/>
                <a:tab pos="1905000" algn="l"/>
              </a:tabLst>
            </a:pPr>
            <a:r>
              <a:rPr dirty="0"/>
              <a:t>	           Jesus was patient, determined that they should learn.  </a:t>
            </a:r>
          </a:p>
          <a:p>
            <a:pPr indent="39687" algn="l" defTabSz="914400">
              <a:spcBef>
                <a:spcPts val="2400"/>
              </a:spcBef>
              <a:tabLst>
                <a:tab pos="812800" algn="l"/>
                <a:tab pos="1905000" algn="l"/>
              </a:tabLst>
            </a:pPr>
            <a:r>
              <a:rPr b="1" dirty="0"/>
              <a:t>37a   ‘Sit on right and left’:  </a:t>
            </a:r>
            <a:r>
              <a:rPr u="sng" dirty="0"/>
              <a:t>Why did they ask this?</a:t>
            </a:r>
            <a:r>
              <a:rPr b="1" dirty="0"/>
              <a:t> </a:t>
            </a:r>
          </a:p>
          <a:p>
            <a:pPr indent="39687" algn="l" defTabSz="914400">
              <a:tabLst>
                <a:tab pos="812800" algn="l"/>
                <a:tab pos="1905000" algn="l"/>
              </a:tabLst>
            </a:pPr>
            <a:r>
              <a:rPr dirty="0"/>
              <a:t>	          The request was for a place of glory and honour.</a:t>
            </a:r>
          </a:p>
          <a:p>
            <a:pPr indent="39687" algn="l" defTabSz="914400">
              <a:spcBef>
                <a:spcPts val="2400"/>
              </a:spcBef>
              <a:tabLst>
                <a:tab pos="812800" algn="l"/>
                <a:tab pos="1905000" algn="l"/>
              </a:tabLst>
            </a:pPr>
            <a:r>
              <a:rPr b="1" dirty="0"/>
              <a:t>37b   ‘In your Glory’	        </a:t>
            </a:r>
            <a:r>
              <a:rPr u="sng" dirty="0"/>
              <a:t>What did they imagine was Jesus’ way to glory?</a:t>
            </a:r>
          </a:p>
          <a:p>
            <a:pPr indent="39687" algn="l" defTabSz="914400">
              <a:spcBef>
                <a:spcPts val="600"/>
              </a:spcBef>
              <a:tabLst>
                <a:tab pos="812800" algn="l"/>
                <a:tab pos="1905000" algn="l"/>
              </a:tabLst>
            </a:pPr>
            <a:r>
              <a:rPr dirty="0"/>
              <a:t>	          ‘Glory’ to them meant Jesus being enthroned as king in Jerusalem.</a:t>
            </a:r>
          </a:p>
          <a:p>
            <a:pPr indent="39687" algn="l" defTabSz="914400">
              <a:spcBef>
                <a:spcPts val="1200"/>
              </a:spcBef>
              <a:tabLst>
                <a:tab pos="812800" algn="l"/>
                <a:tab pos="1905000" algn="l"/>
              </a:tabLst>
            </a:pPr>
            <a:r>
              <a:rPr dirty="0"/>
              <a:t>                                            </a:t>
            </a:r>
            <a:r>
              <a:rPr lang="en-GB" dirty="0"/>
              <a:t>  </a:t>
            </a:r>
            <a:r>
              <a:rPr dirty="0"/>
              <a:t> </a:t>
            </a:r>
            <a:r>
              <a:rPr u="sng" dirty="0"/>
              <a:t>What did Jesus know was His way to glory? </a:t>
            </a:r>
          </a:p>
          <a:p>
            <a:pPr indent="39687" algn="l" defTabSz="914400">
              <a:spcBef>
                <a:spcPts val="200"/>
              </a:spcBef>
              <a:tabLst>
                <a:tab pos="812800" algn="l"/>
                <a:tab pos="1905000" algn="l"/>
              </a:tabLst>
            </a:pPr>
            <a:r>
              <a:rPr dirty="0"/>
              <a:t>              Jesus knew that this meant crucifixion.              (John 17:1; </a:t>
            </a:r>
            <a:r>
              <a:rPr u="sng" dirty="0"/>
              <a:t>19:19)</a:t>
            </a:r>
            <a:r>
              <a:rPr dirty="0"/>
              <a:t> </a:t>
            </a:r>
          </a:p>
        </p:txBody>
      </p:sp>
      <p:pic>
        <p:nvPicPr>
          <p:cNvPr id="866" name="image.png" descr="image.png"/>
          <p:cNvPicPr>
            <a:picLocks noChangeAspect="1"/>
          </p:cNvPicPr>
          <p:nvPr/>
        </p:nvPicPr>
        <p:blipFill>
          <a:blip r:embed="rId2"/>
          <a:stretch>
            <a:fillRect/>
          </a:stretch>
        </p:blipFill>
        <p:spPr>
          <a:xfrm>
            <a:off x="21493897" y="916079"/>
            <a:ext cx="1908176" cy="1908176"/>
          </a:xfrm>
          <a:prstGeom prst="rect">
            <a:avLst/>
          </a:prstGeom>
          <a:ln w="12700">
            <a:miter lim="400000"/>
          </a:ln>
        </p:spPr>
      </p:pic>
      <p:sp>
        <p:nvSpPr>
          <p:cNvPr id="867" name="Examples of answers to questions raised in Exploration 1 above (cont.)"/>
          <p:cNvSpPr txBox="1"/>
          <p:nvPr/>
        </p:nvSpPr>
        <p:spPr>
          <a:xfrm>
            <a:off x="1435832" y="2729306"/>
            <a:ext cx="19326622"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a:solidFill>
                  <a:srgbClr val="FF2600"/>
                </a:solidFill>
              </a:defRPr>
            </a:pPr>
            <a:r>
              <a:rPr b="1"/>
              <a:t>Examples</a:t>
            </a:r>
            <a:r>
              <a:t> of answers to questions raised in Exploration 1 above (cont.)</a:t>
            </a:r>
          </a:p>
        </p:txBody>
      </p:sp>
      <p:sp>
        <p:nvSpPr>
          <p:cNvPr id="868" name="Exploration 6"/>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6</a:t>
            </a:r>
          </a:p>
        </p:txBody>
      </p:sp>
      <p:sp>
        <p:nvSpPr>
          <p:cNvPr id="869" name="36    ‘What do you want?’:  Why didn’t Jesus dismiss their request?"/>
          <p:cNvSpPr txBox="1"/>
          <p:nvPr/>
        </p:nvSpPr>
        <p:spPr>
          <a:xfrm>
            <a:off x="1940935" y="4494243"/>
            <a:ext cx="17911330"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9687" algn="l" defTabSz="914400">
              <a:tabLst>
                <a:tab pos="812800" algn="l"/>
                <a:tab pos="1905000" algn="l"/>
              </a:tabLst>
            </a:pPr>
            <a:r>
              <a:rPr b="1"/>
              <a:t>36    ‘What do you want?’:  </a:t>
            </a:r>
            <a:r>
              <a:rPr u="sng"/>
              <a:t>Why didn’t Jesus dismiss their request?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65">
                                            <p:bg/>
                                          </p:spTgt>
                                        </p:tgtEl>
                                        <p:attrNameLst>
                                          <p:attrName>style.visibility</p:attrName>
                                        </p:attrNameLst>
                                      </p:cBhvr>
                                      <p:to>
                                        <p:strVal val="visible"/>
                                      </p:to>
                                    </p:set>
                                    <p:animEffect transition="in" filter="wipe(left)">
                                      <p:cBhvr>
                                        <p:cTn id="7" dur="1000"/>
                                        <p:tgtEl>
                                          <p:spTgt spid="865">
                                            <p:bg/>
                                          </p:spTgt>
                                        </p:tgtEl>
                                      </p:cBhvr>
                                    </p:animEffect>
                                  </p:childTnLst>
                                </p:cTn>
                              </p:par>
                              <p:par>
                                <p:cTn id="8" presetID="22" presetClass="entr" presetSubtype="8" fill="hold" grpId="1" nodeType="withEffect">
                                  <p:stCondLst>
                                    <p:cond delay="0"/>
                                  </p:stCondLst>
                                  <p:iterate>
                                    <p:tmAbs val="0"/>
                                  </p:iterate>
                                  <p:childTnLst>
                                    <p:set>
                                      <p:cBhvr>
                                        <p:cTn id="9" fill="hold"/>
                                        <p:tgtEl>
                                          <p:spTgt spid="865">
                                            <p:txEl>
                                              <p:pRg st="0" end="0"/>
                                            </p:txEl>
                                          </p:spTgt>
                                        </p:tgtEl>
                                        <p:attrNameLst>
                                          <p:attrName>style.visibility</p:attrName>
                                        </p:attrNameLst>
                                      </p:cBhvr>
                                      <p:to>
                                        <p:strVal val="visible"/>
                                      </p:to>
                                    </p:set>
                                    <p:animEffect transition="in" filter="wipe(left)">
                                      <p:cBhvr>
                                        <p:cTn id="10" dur="1000"/>
                                        <p:tgtEl>
                                          <p:spTgt spid="86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65">
                                            <p:txEl>
                                              <p:pRg st="1" end="1"/>
                                            </p:txEl>
                                          </p:spTgt>
                                        </p:tgtEl>
                                        <p:attrNameLst>
                                          <p:attrName>style.visibility</p:attrName>
                                        </p:attrNameLst>
                                      </p:cBhvr>
                                      <p:to>
                                        <p:strVal val="visible"/>
                                      </p:to>
                                    </p:set>
                                    <p:animEffect transition="in" filter="wipe(left)">
                                      <p:cBhvr>
                                        <p:cTn id="15" dur="1000"/>
                                        <p:tgtEl>
                                          <p:spTgt spid="86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865">
                                            <p:txEl>
                                              <p:pRg st="2" end="2"/>
                                            </p:txEl>
                                          </p:spTgt>
                                        </p:tgtEl>
                                        <p:attrNameLst>
                                          <p:attrName>style.visibility</p:attrName>
                                        </p:attrNameLst>
                                      </p:cBhvr>
                                      <p:to>
                                        <p:strVal val="visible"/>
                                      </p:to>
                                    </p:set>
                                    <p:animEffect transition="in" filter="wipe(left)">
                                      <p:cBhvr>
                                        <p:cTn id="20" dur="1000"/>
                                        <p:tgtEl>
                                          <p:spTgt spid="86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865">
                                            <p:txEl>
                                              <p:pRg st="3" end="3"/>
                                            </p:txEl>
                                          </p:spTgt>
                                        </p:tgtEl>
                                        <p:attrNameLst>
                                          <p:attrName>style.visibility</p:attrName>
                                        </p:attrNameLst>
                                      </p:cBhvr>
                                      <p:to>
                                        <p:strVal val="visible"/>
                                      </p:to>
                                    </p:set>
                                    <p:animEffect transition="in" filter="wipe(left)">
                                      <p:cBhvr>
                                        <p:cTn id="25" dur="1000"/>
                                        <p:tgtEl>
                                          <p:spTgt spid="86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865">
                                            <p:txEl>
                                              <p:pRg st="4" end="4"/>
                                            </p:txEl>
                                          </p:spTgt>
                                        </p:tgtEl>
                                        <p:attrNameLst>
                                          <p:attrName>style.visibility</p:attrName>
                                        </p:attrNameLst>
                                      </p:cBhvr>
                                      <p:to>
                                        <p:strVal val="visible"/>
                                      </p:to>
                                    </p:set>
                                    <p:animEffect transition="in" filter="wipe(left)">
                                      <p:cBhvr>
                                        <p:cTn id="30" dur="1000"/>
                                        <p:tgtEl>
                                          <p:spTgt spid="86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iterate>
                                    <p:tmAbs val="0"/>
                                  </p:iterate>
                                  <p:childTnLst>
                                    <p:set>
                                      <p:cBhvr>
                                        <p:cTn id="34" fill="hold"/>
                                        <p:tgtEl>
                                          <p:spTgt spid="865">
                                            <p:txEl>
                                              <p:pRg st="5" end="5"/>
                                            </p:txEl>
                                          </p:spTgt>
                                        </p:tgtEl>
                                        <p:attrNameLst>
                                          <p:attrName>style.visibility</p:attrName>
                                        </p:attrNameLst>
                                      </p:cBhvr>
                                      <p:to>
                                        <p:strVal val="visible"/>
                                      </p:to>
                                    </p:set>
                                    <p:animEffect transition="in" filter="wipe(left)">
                                      <p:cBhvr>
                                        <p:cTn id="35" dur="1000"/>
                                        <p:tgtEl>
                                          <p:spTgt spid="86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1" nodeType="clickEffect">
                                  <p:stCondLst>
                                    <p:cond delay="0"/>
                                  </p:stCondLst>
                                  <p:iterate>
                                    <p:tmAbs val="0"/>
                                  </p:iterate>
                                  <p:childTnLst>
                                    <p:set>
                                      <p:cBhvr>
                                        <p:cTn id="39" fill="hold"/>
                                        <p:tgtEl>
                                          <p:spTgt spid="865">
                                            <p:txEl>
                                              <p:pRg st="6" end="6"/>
                                            </p:txEl>
                                          </p:spTgt>
                                        </p:tgtEl>
                                        <p:attrNameLst>
                                          <p:attrName>style.visibility</p:attrName>
                                        </p:attrNameLst>
                                      </p:cBhvr>
                                      <p:to>
                                        <p:strVal val="visible"/>
                                      </p:to>
                                    </p:set>
                                    <p:animEffect transition="in" filter="wipe(left)">
                                      <p:cBhvr>
                                        <p:cTn id="40" dur="1000"/>
                                        <p:tgtEl>
                                          <p:spTgt spid="86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 grpId="1" build="p" bldLvl="5" animBg="1" advAuto="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7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82</a:t>
            </a:fld>
            <a:endParaRPr/>
          </a:p>
        </p:txBody>
      </p:sp>
      <p:sp>
        <p:nvSpPr>
          <p:cNvPr id="873" name="Mark 10:35-45…"/>
          <p:cNvSpPr txBox="1"/>
          <p:nvPr/>
        </p:nvSpPr>
        <p:spPr>
          <a:xfrm>
            <a:off x="9413137" y="1019174"/>
            <a:ext cx="54847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Questions Answered</a:t>
            </a:r>
          </a:p>
        </p:txBody>
      </p:sp>
      <p:sp>
        <p:nvSpPr>
          <p:cNvPr id="874" name="Exploration 6"/>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6</a:t>
            </a:r>
          </a:p>
        </p:txBody>
      </p:sp>
      <p:sp>
        <p:nvSpPr>
          <p:cNvPr id="875" name="Learn"/>
          <p:cNvSpPr txBox="1"/>
          <p:nvPr/>
        </p:nvSpPr>
        <p:spPr>
          <a:xfrm>
            <a:off x="19356905" y="1181099"/>
            <a:ext cx="1712417"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pic>
        <p:nvPicPr>
          <p:cNvPr id="876" name="image.png" descr="image.png"/>
          <p:cNvPicPr>
            <a:picLocks noChangeAspect="1"/>
          </p:cNvPicPr>
          <p:nvPr/>
        </p:nvPicPr>
        <p:blipFill>
          <a:blip r:embed="rId2"/>
          <a:stretch>
            <a:fillRect/>
          </a:stretch>
        </p:blipFill>
        <p:spPr>
          <a:xfrm>
            <a:off x="21493897" y="903287"/>
            <a:ext cx="1908176" cy="1908176"/>
          </a:xfrm>
          <a:prstGeom prst="rect">
            <a:avLst/>
          </a:prstGeom>
          <a:ln w="12700">
            <a:miter lim="400000"/>
          </a:ln>
        </p:spPr>
      </p:pic>
      <p:sp>
        <p:nvSpPr>
          <p:cNvPr id="877" name="Now try some yourself…"/>
          <p:cNvSpPr txBox="1"/>
          <p:nvPr/>
        </p:nvSpPr>
        <p:spPr>
          <a:xfrm>
            <a:off x="1769864" y="2867068"/>
            <a:ext cx="21149407" cy="8947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9687" algn="l" defTabSz="914400">
              <a:lnSpc>
                <a:spcPct val="120000"/>
              </a:lnSpc>
              <a:spcBef>
                <a:spcPts val="2300"/>
              </a:spcBef>
              <a:defRPr b="1" u="sng">
                <a:solidFill>
                  <a:schemeClr val="accent5">
                    <a:hueOff val="-444211"/>
                    <a:satOff val="-14915"/>
                    <a:lumOff val="22857"/>
                  </a:schemeClr>
                </a:solidFill>
              </a:defRPr>
            </a:pPr>
            <a:r>
              <a:t>Now try some yourself</a:t>
            </a:r>
          </a:p>
          <a:p>
            <a:pPr indent="39687" algn="l" defTabSz="914400">
              <a:lnSpc>
                <a:spcPct val="120000"/>
              </a:lnSpc>
              <a:spcBef>
                <a:spcPts val="1000"/>
              </a:spcBef>
              <a:tabLst>
                <a:tab pos="812800" algn="l"/>
                <a:tab pos="1905000" algn="l"/>
              </a:tabLst>
            </a:pPr>
            <a:r>
              <a:rPr b="1"/>
              <a:t>38a  ‘You don’t know</a:t>
            </a:r>
            <a:r>
              <a:t>’        </a:t>
            </a:r>
            <a:r>
              <a:rPr>
                <a:latin typeface="Helvetica"/>
                <a:ea typeface="Helvetica"/>
                <a:cs typeface="Helvetica"/>
                <a:sym typeface="Helvetica"/>
              </a:rPr>
              <a:t> </a:t>
            </a:r>
            <a:r>
              <a:rPr u="sng">
                <a:latin typeface="Helvetica"/>
                <a:ea typeface="Helvetica"/>
                <a:cs typeface="Helvetica"/>
                <a:sym typeface="Helvetica"/>
              </a:rPr>
              <a:t>Why didn’t they know what they were asking?</a:t>
            </a:r>
            <a:endParaRPr u="sng"/>
          </a:p>
          <a:p>
            <a:pPr indent="39687" algn="l" defTabSz="914400">
              <a:lnSpc>
                <a:spcPct val="120000"/>
              </a:lnSpc>
              <a:spcBef>
                <a:spcPts val="1000"/>
              </a:spcBef>
            </a:pPr>
            <a:r>
              <a:rPr b="1"/>
              <a:t>38b ‘Cup and Baptism’      </a:t>
            </a:r>
            <a:r>
              <a:rPr u="sng"/>
              <a:t>What is the significance of these things?</a:t>
            </a:r>
          </a:p>
          <a:p>
            <a:pPr indent="39687" algn="l" defTabSz="914400">
              <a:lnSpc>
                <a:spcPct val="120000"/>
              </a:lnSpc>
              <a:spcBef>
                <a:spcPts val="1000"/>
              </a:spcBef>
            </a:pPr>
            <a:r>
              <a:rPr b="1"/>
              <a:t>39   ‘You will drink’             </a:t>
            </a:r>
            <a:r>
              <a:rPr u="sng"/>
              <a:t>When and how would they share these?</a:t>
            </a:r>
          </a:p>
          <a:p>
            <a:pPr indent="39687" algn="l" defTabSz="914400">
              <a:lnSpc>
                <a:spcPct val="120000"/>
              </a:lnSpc>
              <a:spcBef>
                <a:spcPts val="1000"/>
              </a:spcBef>
            </a:pPr>
            <a:r>
              <a:rPr b="1"/>
              <a:t>40   ‘Places not for you’     </a:t>
            </a:r>
            <a:r>
              <a:rPr u="sng"/>
              <a:t>Who would allocate them?</a:t>
            </a:r>
            <a:r>
              <a:t>   </a:t>
            </a:r>
            <a:r>
              <a:rPr u="sng"/>
              <a:t>Who were they for?</a:t>
            </a:r>
          </a:p>
          <a:p>
            <a:pPr marL="914400" indent="-800100" algn="l" defTabSz="914400">
              <a:lnSpc>
                <a:spcPct val="120000"/>
              </a:lnSpc>
              <a:spcBef>
                <a:spcPts val="1000"/>
              </a:spcBef>
            </a:pPr>
            <a:r>
              <a:rPr b="1"/>
              <a:t>41   ‘Ten indignant’            </a:t>
            </a:r>
            <a:r>
              <a:rPr u="sng"/>
              <a:t>Why were the others so annoyed?</a:t>
            </a:r>
          </a:p>
          <a:p>
            <a:pPr marL="914400" indent="-800100" algn="l" defTabSz="914400">
              <a:lnSpc>
                <a:spcPct val="120000"/>
              </a:lnSpc>
              <a:spcBef>
                <a:spcPts val="2600"/>
              </a:spcBef>
            </a:pPr>
            <a:r>
              <a:rPr b="1"/>
              <a:t>42   ‘Rulers of Gentiles’    </a:t>
            </a:r>
            <a:r>
              <a:rPr u="sng"/>
              <a:t>Why of the Gentiles, not of the Jews, or of the World?</a:t>
            </a:r>
          </a:p>
          <a:p>
            <a:pPr marL="914400" indent="-800100" algn="l" defTabSz="914400">
              <a:lnSpc>
                <a:spcPct val="120000"/>
              </a:lnSpc>
              <a:spcBef>
                <a:spcPts val="2600"/>
              </a:spcBef>
            </a:pPr>
            <a:r>
              <a:rPr b="1"/>
              <a:t>Were there other questions raised?  (</a:t>
            </a:r>
            <a:r>
              <a:t>See your own notes on page 8. )</a:t>
            </a:r>
          </a:p>
          <a:p>
            <a:pPr marL="914400" indent="-800100" algn="l" defTabSz="914400">
              <a:lnSpc>
                <a:spcPct val="120000"/>
              </a:lnSpc>
            </a:pPr>
            <a:r>
              <a:rPr b="1"/>
              <a:t>How resolve surprises?     </a:t>
            </a:r>
            <a:r>
              <a:rPr u="sng"/>
              <a:t>Jesus didn’t rebuke His disciples – why not?</a:t>
            </a:r>
            <a:r>
              <a:rPr b="1"/>
              <a:t>  </a:t>
            </a:r>
            <a:r>
              <a:t>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8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83</a:t>
            </a:fld>
            <a:endParaRPr/>
          </a:p>
        </p:txBody>
      </p:sp>
      <p:sp>
        <p:nvSpPr>
          <p:cNvPr id="881" name="Mark 10:35-45…"/>
          <p:cNvSpPr txBox="1"/>
          <p:nvPr/>
        </p:nvSpPr>
        <p:spPr>
          <a:xfrm>
            <a:off x="9413137" y="1019174"/>
            <a:ext cx="54847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Questions Answered</a:t>
            </a:r>
          </a:p>
        </p:txBody>
      </p:sp>
      <p:sp>
        <p:nvSpPr>
          <p:cNvPr id="882" name="Exploration 6"/>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6</a:t>
            </a:r>
          </a:p>
        </p:txBody>
      </p:sp>
      <p:sp>
        <p:nvSpPr>
          <p:cNvPr id="883" name="Learn"/>
          <p:cNvSpPr txBox="1"/>
          <p:nvPr/>
        </p:nvSpPr>
        <p:spPr>
          <a:xfrm>
            <a:off x="19361224" y="1181099"/>
            <a:ext cx="1712417"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84" name="The disciples did not understand that He had to die.…"/>
          <p:cNvSpPr txBox="1"/>
          <p:nvPr/>
        </p:nvSpPr>
        <p:spPr>
          <a:xfrm>
            <a:off x="2038010" y="3495983"/>
            <a:ext cx="20307980" cy="9097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indent="39687" algn="l" defTabSz="914400">
              <a:tabLst>
                <a:tab pos="812800" algn="l"/>
                <a:tab pos="1905000" algn="l"/>
              </a:tabLst>
            </a:pPr>
            <a:r>
              <a:rPr dirty="0"/>
              <a:t>	         The disciples did not understand that He had to die. </a:t>
            </a:r>
          </a:p>
          <a:p>
            <a:pPr indent="39687" algn="l" defTabSz="914400">
              <a:spcBef>
                <a:spcPts val="1200"/>
              </a:spcBef>
              <a:tabLst>
                <a:tab pos="812800" algn="l"/>
                <a:tab pos="1905000" algn="l"/>
              </a:tabLst>
            </a:pPr>
            <a:r>
              <a:rPr b="1" dirty="0"/>
              <a:t>38b ‘Cup and Baptism’    </a:t>
            </a:r>
            <a:r>
              <a:rPr u="sng" dirty="0"/>
              <a:t>What did Jesus mean by these things?</a:t>
            </a:r>
            <a:endParaRPr b="1" u="sng" dirty="0"/>
          </a:p>
          <a:p>
            <a:pPr indent="39687" algn="l" defTabSz="914400"/>
            <a:r>
              <a:rPr dirty="0"/>
              <a:t>	         Cup suggests they will suffer with Jesus.</a:t>
            </a:r>
          </a:p>
          <a:p>
            <a:pPr indent="39687" algn="l" defTabSz="914400"/>
            <a:r>
              <a:rPr dirty="0"/>
              <a:t>	         Baptism points to inclusion in His death/ resurrection and </a:t>
            </a:r>
          </a:p>
          <a:p>
            <a:pPr indent="39687" algn="l" defTabSz="914400"/>
            <a:r>
              <a:rPr dirty="0"/>
              <a:t>	           sharing of His Spirit.</a:t>
            </a:r>
          </a:p>
          <a:p>
            <a:pPr indent="39687" algn="l" defTabSz="914400">
              <a:spcBef>
                <a:spcPts val="1200"/>
              </a:spcBef>
            </a:pPr>
            <a:r>
              <a:rPr b="1" dirty="0"/>
              <a:t>39   ‘You will drink’          </a:t>
            </a:r>
            <a:r>
              <a:rPr u="sng" dirty="0"/>
              <a:t>When and how would they share these?</a:t>
            </a:r>
            <a:r>
              <a:rPr b="1" dirty="0"/>
              <a:t> </a:t>
            </a:r>
          </a:p>
          <a:p>
            <a:pPr indent="39687" algn="l" defTabSz="914400">
              <a:lnSpc>
                <a:spcPct val="110000"/>
              </a:lnSpc>
            </a:pPr>
            <a:r>
              <a:rPr dirty="0"/>
              <a:t>	         After the Holy Spirit came, they would share the power of the</a:t>
            </a:r>
          </a:p>
          <a:p>
            <a:pPr indent="39687" algn="l" defTabSz="914400">
              <a:lnSpc>
                <a:spcPct val="110000"/>
              </a:lnSpc>
            </a:pPr>
            <a:r>
              <a:rPr dirty="0"/>
              <a:t> 	            resurrection and the fellowship of His sufferings.</a:t>
            </a:r>
          </a:p>
          <a:p>
            <a:pPr indent="39687" algn="l" defTabSz="914400">
              <a:spcBef>
                <a:spcPts val="1200"/>
              </a:spcBef>
            </a:pPr>
            <a:r>
              <a:rPr b="1" dirty="0"/>
              <a:t>40   ‘Places not for you’  </a:t>
            </a:r>
            <a:r>
              <a:rPr u="sng" dirty="0"/>
              <a:t>Who </a:t>
            </a:r>
            <a:r>
              <a:rPr b="1" i="0" u="sng" dirty="0"/>
              <a:t>would</a:t>
            </a:r>
            <a:r>
              <a:rPr u="sng" dirty="0"/>
              <a:t> allocate them?</a:t>
            </a:r>
            <a:r>
              <a:rPr dirty="0"/>
              <a:t>   </a:t>
            </a:r>
            <a:r>
              <a:rPr u="sng" dirty="0"/>
              <a:t>Who </a:t>
            </a:r>
            <a:r>
              <a:rPr b="1" i="0" u="sng" dirty="0"/>
              <a:t>were</a:t>
            </a:r>
            <a:r>
              <a:rPr u="sng" dirty="0"/>
              <a:t> they for?</a:t>
            </a:r>
            <a:endParaRPr b="1" u="sng" dirty="0"/>
          </a:p>
          <a:p>
            <a:pPr indent="39687" algn="l" defTabSz="914400"/>
            <a:r>
              <a:rPr dirty="0"/>
              <a:t>	         At the crucifixion — which was Jesus’ way to glory, John 17:1 — </a:t>
            </a:r>
          </a:p>
          <a:p>
            <a:pPr lvl="3" indent="1371600" algn="l" defTabSz="914400"/>
            <a:r>
              <a:rPr dirty="0"/>
              <a:t>              Pilate / the soldiers put robbers on each side.       (Mark 15:9)</a:t>
            </a:r>
          </a:p>
          <a:p>
            <a:pPr indent="39687" algn="l" defTabSz="914400"/>
            <a:r>
              <a:rPr dirty="0"/>
              <a:t>              In heaven, the Father places Jesus on His right !   (Colossians 3:1)</a:t>
            </a:r>
          </a:p>
        </p:txBody>
      </p:sp>
      <p:pic>
        <p:nvPicPr>
          <p:cNvPr id="885" name="image.png" descr="image.png"/>
          <p:cNvPicPr>
            <a:picLocks noChangeAspect="1"/>
          </p:cNvPicPr>
          <p:nvPr/>
        </p:nvPicPr>
        <p:blipFill>
          <a:blip r:embed="rId2"/>
          <a:stretch>
            <a:fillRect/>
          </a:stretch>
        </p:blipFill>
        <p:spPr>
          <a:xfrm>
            <a:off x="21483817" y="911039"/>
            <a:ext cx="1908176" cy="1908176"/>
          </a:xfrm>
          <a:prstGeom prst="rect">
            <a:avLst/>
          </a:prstGeom>
          <a:ln w="12700">
            <a:miter lim="400000"/>
          </a:ln>
        </p:spPr>
      </p:pic>
      <p:sp>
        <p:nvSpPr>
          <p:cNvPr id="886" name="38a  ‘You don’t know’       Why didn’t they know what they were asking?"/>
          <p:cNvSpPr txBox="1"/>
          <p:nvPr/>
        </p:nvSpPr>
        <p:spPr>
          <a:xfrm>
            <a:off x="2002317" y="2892456"/>
            <a:ext cx="18973900"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39687" algn="l" defTabSz="914400">
              <a:tabLst>
                <a:tab pos="812800" algn="l"/>
                <a:tab pos="1905000" algn="l"/>
              </a:tabLst>
            </a:pPr>
            <a:r>
              <a:rPr b="1"/>
              <a:t>38a  ‘You don’t know</a:t>
            </a:r>
            <a:r>
              <a:t>’       </a:t>
            </a:r>
            <a:r>
              <a:rPr u="sng"/>
              <a:t>Why didn’t they know what they were asking?</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84">
                                            <p:bg/>
                                          </p:spTgt>
                                        </p:tgtEl>
                                        <p:attrNameLst>
                                          <p:attrName>style.visibility</p:attrName>
                                        </p:attrNameLst>
                                      </p:cBhvr>
                                      <p:to>
                                        <p:strVal val="visible"/>
                                      </p:to>
                                    </p:set>
                                    <p:animEffect transition="in" filter="wipe(left)">
                                      <p:cBhvr>
                                        <p:cTn id="7" dur="1250"/>
                                        <p:tgtEl>
                                          <p:spTgt spid="884">
                                            <p:bg/>
                                          </p:spTgt>
                                        </p:tgtEl>
                                      </p:cBhvr>
                                    </p:animEffect>
                                  </p:childTnLst>
                                </p:cTn>
                              </p:par>
                              <p:par>
                                <p:cTn id="8" presetID="22" presetClass="entr" presetSubtype="8" fill="hold" grpId="1" nodeType="withEffect">
                                  <p:stCondLst>
                                    <p:cond delay="0"/>
                                  </p:stCondLst>
                                  <p:iterate>
                                    <p:tmAbs val="0"/>
                                  </p:iterate>
                                  <p:childTnLst>
                                    <p:set>
                                      <p:cBhvr>
                                        <p:cTn id="9" fill="hold"/>
                                        <p:tgtEl>
                                          <p:spTgt spid="884">
                                            <p:txEl>
                                              <p:pRg st="0" end="0"/>
                                            </p:txEl>
                                          </p:spTgt>
                                        </p:tgtEl>
                                        <p:attrNameLst>
                                          <p:attrName>style.visibility</p:attrName>
                                        </p:attrNameLst>
                                      </p:cBhvr>
                                      <p:to>
                                        <p:strVal val="visible"/>
                                      </p:to>
                                    </p:set>
                                    <p:animEffect transition="in" filter="wipe(left)">
                                      <p:cBhvr>
                                        <p:cTn id="10" dur="1250"/>
                                        <p:tgtEl>
                                          <p:spTgt spid="88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84">
                                            <p:txEl>
                                              <p:pRg st="1" end="1"/>
                                            </p:txEl>
                                          </p:spTgt>
                                        </p:tgtEl>
                                        <p:attrNameLst>
                                          <p:attrName>style.visibility</p:attrName>
                                        </p:attrNameLst>
                                      </p:cBhvr>
                                      <p:to>
                                        <p:strVal val="visible"/>
                                      </p:to>
                                    </p:set>
                                    <p:animEffect transition="in" filter="wipe(left)">
                                      <p:cBhvr>
                                        <p:cTn id="15" dur="1250"/>
                                        <p:tgtEl>
                                          <p:spTgt spid="88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884">
                                            <p:txEl>
                                              <p:pRg st="2" end="2"/>
                                            </p:txEl>
                                          </p:spTgt>
                                        </p:tgtEl>
                                        <p:attrNameLst>
                                          <p:attrName>style.visibility</p:attrName>
                                        </p:attrNameLst>
                                      </p:cBhvr>
                                      <p:to>
                                        <p:strVal val="visible"/>
                                      </p:to>
                                    </p:set>
                                    <p:animEffect transition="in" filter="wipe(left)">
                                      <p:cBhvr>
                                        <p:cTn id="20" dur="1250"/>
                                        <p:tgtEl>
                                          <p:spTgt spid="88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884">
                                            <p:txEl>
                                              <p:pRg st="3" end="3"/>
                                            </p:txEl>
                                          </p:spTgt>
                                        </p:tgtEl>
                                        <p:attrNameLst>
                                          <p:attrName>style.visibility</p:attrName>
                                        </p:attrNameLst>
                                      </p:cBhvr>
                                      <p:to>
                                        <p:strVal val="visible"/>
                                      </p:to>
                                    </p:set>
                                    <p:animEffect transition="in" filter="wipe(left)">
                                      <p:cBhvr>
                                        <p:cTn id="25" dur="1250"/>
                                        <p:tgtEl>
                                          <p:spTgt spid="884">
                                            <p:txEl>
                                              <p:pRg st="3" end="3"/>
                                            </p:txEl>
                                          </p:spTgt>
                                        </p:tgtEl>
                                      </p:cBhvr>
                                    </p:animEffect>
                                  </p:childTnLst>
                                </p:cTn>
                              </p:par>
                            </p:childTnLst>
                          </p:cTn>
                        </p:par>
                        <p:par>
                          <p:cTn id="26" fill="hold">
                            <p:stCondLst>
                              <p:cond delay="1250"/>
                            </p:stCondLst>
                            <p:childTnLst>
                              <p:par>
                                <p:cTn id="27" presetID="22" presetClass="entr" presetSubtype="8" fill="hold" grpId="1" nodeType="afterEffect">
                                  <p:stCondLst>
                                    <p:cond delay="0"/>
                                  </p:stCondLst>
                                  <p:iterate>
                                    <p:tmAbs val="0"/>
                                  </p:iterate>
                                  <p:childTnLst>
                                    <p:set>
                                      <p:cBhvr>
                                        <p:cTn id="28" fill="hold"/>
                                        <p:tgtEl>
                                          <p:spTgt spid="884">
                                            <p:txEl>
                                              <p:pRg st="4" end="4"/>
                                            </p:txEl>
                                          </p:spTgt>
                                        </p:tgtEl>
                                        <p:attrNameLst>
                                          <p:attrName>style.visibility</p:attrName>
                                        </p:attrNameLst>
                                      </p:cBhvr>
                                      <p:to>
                                        <p:strVal val="visible"/>
                                      </p:to>
                                    </p:set>
                                    <p:animEffect transition="in" filter="wipe(left)">
                                      <p:cBhvr>
                                        <p:cTn id="29" dur="1250"/>
                                        <p:tgtEl>
                                          <p:spTgt spid="88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1" nodeType="clickEffect">
                                  <p:stCondLst>
                                    <p:cond delay="0"/>
                                  </p:stCondLst>
                                  <p:iterate>
                                    <p:tmAbs val="0"/>
                                  </p:iterate>
                                  <p:childTnLst>
                                    <p:set>
                                      <p:cBhvr>
                                        <p:cTn id="33" fill="hold"/>
                                        <p:tgtEl>
                                          <p:spTgt spid="884">
                                            <p:txEl>
                                              <p:pRg st="5" end="5"/>
                                            </p:txEl>
                                          </p:spTgt>
                                        </p:tgtEl>
                                        <p:attrNameLst>
                                          <p:attrName>style.visibility</p:attrName>
                                        </p:attrNameLst>
                                      </p:cBhvr>
                                      <p:to>
                                        <p:strVal val="visible"/>
                                      </p:to>
                                    </p:set>
                                    <p:animEffect transition="in" filter="wipe(left)">
                                      <p:cBhvr>
                                        <p:cTn id="34" dur="1250"/>
                                        <p:tgtEl>
                                          <p:spTgt spid="88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1" nodeType="clickEffect">
                                  <p:stCondLst>
                                    <p:cond delay="0"/>
                                  </p:stCondLst>
                                  <p:iterate>
                                    <p:tmAbs val="0"/>
                                  </p:iterate>
                                  <p:childTnLst>
                                    <p:set>
                                      <p:cBhvr>
                                        <p:cTn id="38" fill="hold"/>
                                        <p:tgtEl>
                                          <p:spTgt spid="884">
                                            <p:txEl>
                                              <p:pRg st="6" end="6"/>
                                            </p:txEl>
                                          </p:spTgt>
                                        </p:tgtEl>
                                        <p:attrNameLst>
                                          <p:attrName>style.visibility</p:attrName>
                                        </p:attrNameLst>
                                      </p:cBhvr>
                                      <p:to>
                                        <p:strVal val="visible"/>
                                      </p:to>
                                    </p:set>
                                    <p:animEffect transition="in" filter="wipe(left)">
                                      <p:cBhvr>
                                        <p:cTn id="39" dur="1250"/>
                                        <p:tgtEl>
                                          <p:spTgt spid="884">
                                            <p:txEl>
                                              <p:pRg st="6" end="6"/>
                                            </p:txEl>
                                          </p:spTgt>
                                        </p:tgtEl>
                                      </p:cBhvr>
                                    </p:animEffect>
                                  </p:childTnLst>
                                </p:cTn>
                              </p:par>
                            </p:childTnLst>
                          </p:cTn>
                        </p:par>
                        <p:par>
                          <p:cTn id="40" fill="hold">
                            <p:stCondLst>
                              <p:cond delay="1250"/>
                            </p:stCondLst>
                            <p:childTnLst>
                              <p:par>
                                <p:cTn id="41" presetID="22" presetClass="entr" presetSubtype="8" fill="hold" grpId="1" nodeType="afterEffect">
                                  <p:stCondLst>
                                    <p:cond delay="0"/>
                                  </p:stCondLst>
                                  <p:iterate>
                                    <p:tmAbs val="0"/>
                                  </p:iterate>
                                  <p:childTnLst>
                                    <p:set>
                                      <p:cBhvr>
                                        <p:cTn id="42" fill="hold"/>
                                        <p:tgtEl>
                                          <p:spTgt spid="884">
                                            <p:txEl>
                                              <p:pRg st="7" end="7"/>
                                            </p:txEl>
                                          </p:spTgt>
                                        </p:tgtEl>
                                        <p:attrNameLst>
                                          <p:attrName>style.visibility</p:attrName>
                                        </p:attrNameLst>
                                      </p:cBhvr>
                                      <p:to>
                                        <p:strVal val="visible"/>
                                      </p:to>
                                    </p:set>
                                    <p:animEffect transition="in" filter="wipe(left)">
                                      <p:cBhvr>
                                        <p:cTn id="43" dur="1250"/>
                                        <p:tgtEl>
                                          <p:spTgt spid="884">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1" nodeType="clickEffect">
                                  <p:stCondLst>
                                    <p:cond delay="0"/>
                                  </p:stCondLst>
                                  <p:iterate>
                                    <p:tmAbs val="0"/>
                                  </p:iterate>
                                  <p:childTnLst>
                                    <p:set>
                                      <p:cBhvr>
                                        <p:cTn id="47" fill="hold"/>
                                        <p:tgtEl>
                                          <p:spTgt spid="884">
                                            <p:txEl>
                                              <p:pRg st="8" end="8"/>
                                            </p:txEl>
                                          </p:spTgt>
                                        </p:tgtEl>
                                        <p:attrNameLst>
                                          <p:attrName>style.visibility</p:attrName>
                                        </p:attrNameLst>
                                      </p:cBhvr>
                                      <p:to>
                                        <p:strVal val="visible"/>
                                      </p:to>
                                    </p:set>
                                    <p:animEffect transition="in" filter="wipe(left)">
                                      <p:cBhvr>
                                        <p:cTn id="48" dur="1250"/>
                                        <p:tgtEl>
                                          <p:spTgt spid="884">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1" nodeType="clickEffect">
                                  <p:stCondLst>
                                    <p:cond delay="0"/>
                                  </p:stCondLst>
                                  <p:iterate>
                                    <p:tmAbs val="0"/>
                                  </p:iterate>
                                  <p:childTnLst>
                                    <p:set>
                                      <p:cBhvr>
                                        <p:cTn id="52" fill="hold"/>
                                        <p:tgtEl>
                                          <p:spTgt spid="884">
                                            <p:txEl>
                                              <p:pRg st="9" end="9"/>
                                            </p:txEl>
                                          </p:spTgt>
                                        </p:tgtEl>
                                        <p:attrNameLst>
                                          <p:attrName>style.visibility</p:attrName>
                                        </p:attrNameLst>
                                      </p:cBhvr>
                                      <p:to>
                                        <p:strVal val="visible"/>
                                      </p:to>
                                    </p:set>
                                    <p:animEffect transition="in" filter="wipe(left)">
                                      <p:cBhvr>
                                        <p:cTn id="53" dur="1250"/>
                                        <p:tgtEl>
                                          <p:spTgt spid="884">
                                            <p:txEl>
                                              <p:pRg st="9" end="9"/>
                                            </p:txEl>
                                          </p:spTgt>
                                        </p:tgtEl>
                                      </p:cBhvr>
                                    </p:animEffect>
                                  </p:childTnLst>
                                </p:cTn>
                              </p:par>
                            </p:childTnLst>
                          </p:cTn>
                        </p:par>
                        <p:par>
                          <p:cTn id="54" fill="hold">
                            <p:stCondLst>
                              <p:cond delay="1250"/>
                            </p:stCondLst>
                            <p:childTnLst>
                              <p:par>
                                <p:cTn id="55" presetID="22" presetClass="entr" presetSubtype="8" fill="hold" grpId="1" nodeType="afterEffect">
                                  <p:stCondLst>
                                    <p:cond delay="0"/>
                                  </p:stCondLst>
                                  <p:iterate>
                                    <p:tmAbs val="0"/>
                                  </p:iterate>
                                  <p:childTnLst>
                                    <p:set>
                                      <p:cBhvr>
                                        <p:cTn id="56" fill="hold"/>
                                        <p:tgtEl>
                                          <p:spTgt spid="884">
                                            <p:txEl>
                                              <p:pRg st="10" end="10"/>
                                            </p:txEl>
                                          </p:spTgt>
                                        </p:tgtEl>
                                        <p:attrNameLst>
                                          <p:attrName>style.visibility</p:attrName>
                                        </p:attrNameLst>
                                      </p:cBhvr>
                                      <p:to>
                                        <p:strVal val="visible"/>
                                      </p:to>
                                    </p:set>
                                    <p:animEffect transition="in" filter="wipe(left)">
                                      <p:cBhvr>
                                        <p:cTn id="57" dur="1250"/>
                                        <p:tgtEl>
                                          <p:spTgt spid="88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1" nodeType="clickEffect">
                                  <p:stCondLst>
                                    <p:cond delay="0"/>
                                  </p:stCondLst>
                                  <p:iterate>
                                    <p:tmAbs val="0"/>
                                  </p:iterate>
                                  <p:childTnLst>
                                    <p:set>
                                      <p:cBhvr>
                                        <p:cTn id="61" fill="hold"/>
                                        <p:tgtEl>
                                          <p:spTgt spid="884">
                                            <p:txEl>
                                              <p:pRg st="11" end="11"/>
                                            </p:txEl>
                                          </p:spTgt>
                                        </p:tgtEl>
                                        <p:attrNameLst>
                                          <p:attrName>style.visibility</p:attrName>
                                        </p:attrNameLst>
                                      </p:cBhvr>
                                      <p:to>
                                        <p:strVal val="visible"/>
                                      </p:to>
                                    </p:set>
                                    <p:animEffect transition="in" filter="wipe(left)">
                                      <p:cBhvr>
                                        <p:cTn id="62" dur="1250"/>
                                        <p:tgtEl>
                                          <p:spTgt spid="88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 grpId="1" build="p" bldLvl="5" animBg="1" advAuto="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88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84</a:t>
            </a:fld>
            <a:endParaRPr/>
          </a:p>
        </p:txBody>
      </p:sp>
      <p:sp>
        <p:nvSpPr>
          <p:cNvPr id="890" name="Mark 10:35-45…"/>
          <p:cNvSpPr txBox="1"/>
          <p:nvPr/>
        </p:nvSpPr>
        <p:spPr>
          <a:xfrm>
            <a:off x="9416312" y="1019174"/>
            <a:ext cx="5484701"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Questions Answered</a:t>
            </a:r>
          </a:p>
        </p:txBody>
      </p:sp>
      <p:sp>
        <p:nvSpPr>
          <p:cNvPr id="891" name="Exploration 6"/>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6</a:t>
            </a:r>
          </a:p>
        </p:txBody>
      </p:sp>
      <p:sp>
        <p:nvSpPr>
          <p:cNvPr id="892" name="Learn"/>
          <p:cNvSpPr txBox="1"/>
          <p:nvPr/>
        </p:nvSpPr>
        <p:spPr>
          <a:xfrm>
            <a:off x="19368425" y="1181099"/>
            <a:ext cx="1712417"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893" name="They had all been jockeying for position and prestige.…"/>
          <p:cNvSpPr txBox="1"/>
          <p:nvPr/>
        </p:nvSpPr>
        <p:spPr>
          <a:xfrm>
            <a:off x="2073614" y="3427443"/>
            <a:ext cx="20806573" cy="9412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lvl="2" indent="1055687" algn="l" defTabSz="914400">
              <a:spcBef>
                <a:spcPts val="200"/>
              </a:spcBef>
              <a:defRPr i="0"/>
            </a:pPr>
            <a:r>
              <a:rPr b="1" dirty="0"/>
              <a:t>    </a:t>
            </a:r>
            <a:r>
              <a:rPr i="1" dirty="0"/>
              <a:t>They had </a:t>
            </a:r>
            <a:r>
              <a:rPr i="1" u="sng" dirty="0"/>
              <a:t>all</a:t>
            </a:r>
            <a:r>
              <a:rPr i="1" dirty="0"/>
              <a:t> been jockeying for position and prestige. </a:t>
            </a:r>
          </a:p>
          <a:p>
            <a:pPr lvl="2" indent="1055687" algn="l" defTabSz="914400">
              <a:spcBef>
                <a:spcPts val="200"/>
              </a:spcBef>
              <a:defRPr i="0"/>
            </a:pPr>
            <a:r>
              <a:rPr i="1" dirty="0"/>
              <a:t>    They resented James and John getting their requests in first.</a:t>
            </a:r>
          </a:p>
          <a:p>
            <a:pPr lvl="2" indent="1055687" algn="l" defTabSz="914400">
              <a:spcAft>
                <a:spcPts val="1200"/>
              </a:spcAft>
              <a:defRPr i="0"/>
            </a:pPr>
            <a:r>
              <a:rPr i="1" dirty="0"/>
              <a:t>    Peter especially might have felt left out (Mark 9:2 - Transfiguration).</a:t>
            </a:r>
            <a:endParaRPr b="1" dirty="0"/>
          </a:p>
          <a:p>
            <a:pPr marL="914400" indent="-800100" algn="l" defTabSz="914400">
              <a:spcBef>
                <a:spcPts val="200"/>
              </a:spcBef>
              <a:defRPr i="0"/>
            </a:pPr>
            <a:r>
              <a:rPr sz="4400" b="1" dirty="0"/>
              <a:t>42   ‘Rulers of Gentiles’  </a:t>
            </a:r>
            <a:r>
              <a:rPr sz="4400" u="sng" dirty="0"/>
              <a:t>Why ‘of the Gentiles’, not of the Jews, or of the World?</a:t>
            </a:r>
            <a:endParaRPr b="1" u="sng" dirty="0"/>
          </a:p>
          <a:p>
            <a:pPr lvl="2" indent="1055687" algn="l" defTabSz="914400">
              <a:spcBef>
                <a:spcPts val="200"/>
              </a:spcBef>
              <a:defRPr i="0"/>
            </a:pPr>
            <a:r>
              <a:rPr b="1" dirty="0"/>
              <a:t>    </a:t>
            </a:r>
            <a:r>
              <a:rPr i="1" dirty="0"/>
              <a:t>Gentiles would be the ones to crucify Jesus.</a:t>
            </a:r>
          </a:p>
          <a:p>
            <a:pPr lvl="2" indent="1055687" algn="l" defTabSz="914400">
              <a:spcAft>
                <a:spcPts val="1200"/>
              </a:spcAft>
              <a:defRPr i="0"/>
            </a:pPr>
            <a:r>
              <a:rPr i="1" dirty="0"/>
              <a:t>    That is the way the world operates, not God’s kingdom.</a:t>
            </a:r>
          </a:p>
          <a:p>
            <a:pPr marL="914400" indent="-800100" algn="l" defTabSz="914400">
              <a:spcBef>
                <a:spcPts val="1400"/>
              </a:spcBef>
              <a:defRPr i="0"/>
            </a:pPr>
            <a:r>
              <a:rPr b="1" dirty="0"/>
              <a:t>Were there other questions raised?  (</a:t>
            </a:r>
            <a:r>
              <a:rPr dirty="0"/>
              <a:t>See your notes on WB p.8, slide 26/36.)</a:t>
            </a:r>
          </a:p>
          <a:p>
            <a:pPr marL="914400" indent="-800100" algn="l" defTabSz="914400">
              <a:spcBef>
                <a:spcPts val="200"/>
              </a:spcBef>
              <a:defRPr i="0"/>
            </a:pPr>
            <a:r>
              <a:rPr b="1" dirty="0"/>
              <a:t>How resolve surprises?     </a:t>
            </a:r>
            <a:r>
              <a:rPr u="sng" dirty="0"/>
              <a:t>Jesus didn’t rebuke His disciples – why not?</a:t>
            </a:r>
            <a:r>
              <a:rPr b="1" dirty="0"/>
              <a:t>   </a:t>
            </a:r>
          </a:p>
          <a:p>
            <a:pPr marL="499722" lvl="2" indent="1055687" algn="l" defTabSz="914400">
              <a:spcBef>
                <a:spcPts val="200"/>
              </a:spcBef>
              <a:defRPr i="0"/>
            </a:pPr>
            <a:r>
              <a:rPr b="1" dirty="0"/>
              <a:t> </a:t>
            </a:r>
            <a:r>
              <a:rPr i="1" dirty="0"/>
              <a:t>To want to be great in the Kingdom was not a sin.</a:t>
            </a:r>
          </a:p>
          <a:p>
            <a:pPr marL="499722" lvl="2" indent="1055687" algn="l" defTabSz="914400">
              <a:spcBef>
                <a:spcPts val="600"/>
              </a:spcBef>
              <a:defRPr i="0"/>
            </a:pPr>
            <a:r>
              <a:rPr i="1" dirty="0"/>
              <a:t> He had to explain that being great involved sacrificial service.</a:t>
            </a:r>
          </a:p>
          <a:p>
            <a:pPr marL="499722" lvl="2" indent="1055687" algn="l" defTabSz="914400">
              <a:spcBef>
                <a:spcPts val="200"/>
              </a:spcBef>
              <a:defRPr i="0"/>
            </a:pPr>
            <a:r>
              <a:rPr i="1" dirty="0"/>
              <a:t>                                    </a:t>
            </a:r>
            <a:r>
              <a:rPr u="sng" dirty="0"/>
              <a:t>The boldness and cheek of the disciples!</a:t>
            </a:r>
          </a:p>
          <a:p>
            <a:pPr marL="499722" lvl="2" indent="1055687" algn="l" defTabSz="914400">
              <a:spcBef>
                <a:spcPts val="1600"/>
              </a:spcBef>
            </a:pPr>
            <a:r>
              <a:rPr dirty="0"/>
              <a:t> They felt completely safe and accepted in His company.</a:t>
            </a:r>
          </a:p>
        </p:txBody>
      </p:sp>
      <p:pic>
        <p:nvPicPr>
          <p:cNvPr id="894" name="image.png" descr="image.png"/>
          <p:cNvPicPr>
            <a:picLocks noChangeAspect="1"/>
          </p:cNvPicPr>
          <p:nvPr/>
        </p:nvPicPr>
        <p:blipFill>
          <a:blip r:embed="rId2"/>
          <a:stretch>
            <a:fillRect/>
          </a:stretch>
        </p:blipFill>
        <p:spPr>
          <a:xfrm>
            <a:off x="21475416" y="939799"/>
            <a:ext cx="1908176" cy="1908176"/>
          </a:xfrm>
          <a:prstGeom prst="rect">
            <a:avLst/>
          </a:prstGeom>
          <a:ln w="12700">
            <a:miter lim="400000"/>
          </a:ln>
        </p:spPr>
      </p:pic>
      <p:sp>
        <p:nvSpPr>
          <p:cNvPr id="895" name="41   ‘Ten indignant’           Why were the others so annoyed?"/>
          <p:cNvSpPr txBox="1"/>
          <p:nvPr/>
        </p:nvSpPr>
        <p:spPr>
          <a:xfrm>
            <a:off x="1968855" y="2655389"/>
            <a:ext cx="16094423"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914400" indent="-800100" algn="l" defTabSz="914400">
              <a:spcBef>
                <a:spcPts val="200"/>
              </a:spcBef>
              <a:defRPr i="0">
                <a:latin typeface="+mn-lt"/>
                <a:ea typeface="+mn-ea"/>
                <a:cs typeface="+mn-cs"/>
                <a:sym typeface="Helvetica Light"/>
              </a:defRPr>
            </a:pPr>
            <a:r>
              <a:rPr b="1">
                <a:latin typeface="Arial"/>
                <a:ea typeface="Arial"/>
                <a:cs typeface="Arial"/>
                <a:sym typeface="Arial"/>
              </a:rPr>
              <a:t>41   ‘Ten indignant’           </a:t>
            </a:r>
            <a:r>
              <a:rPr u="sng">
                <a:latin typeface="Arial"/>
                <a:ea typeface="Arial"/>
                <a:cs typeface="Arial"/>
                <a:sym typeface="Arial"/>
              </a:rPr>
              <a:t>Why were the others so annoyed?</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893">
                                            <p:bg/>
                                          </p:spTgt>
                                        </p:tgtEl>
                                        <p:attrNameLst>
                                          <p:attrName>style.visibility</p:attrName>
                                        </p:attrNameLst>
                                      </p:cBhvr>
                                      <p:to>
                                        <p:strVal val="visible"/>
                                      </p:to>
                                    </p:set>
                                    <p:animEffect transition="in" filter="wipe(left)">
                                      <p:cBhvr>
                                        <p:cTn id="7" dur="1250"/>
                                        <p:tgtEl>
                                          <p:spTgt spid="893">
                                            <p:bg/>
                                          </p:spTgt>
                                        </p:tgtEl>
                                      </p:cBhvr>
                                    </p:animEffect>
                                  </p:childTnLst>
                                </p:cTn>
                              </p:par>
                              <p:par>
                                <p:cTn id="8" presetID="22" presetClass="entr" presetSubtype="8" fill="hold" grpId="1" nodeType="withEffect">
                                  <p:stCondLst>
                                    <p:cond delay="0"/>
                                  </p:stCondLst>
                                  <p:iterate>
                                    <p:tmAbs val="0"/>
                                  </p:iterate>
                                  <p:childTnLst>
                                    <p:set>
                                      <p:cBhvr>
                                        <p:cTn id="9" fill="hold"/>
                                        <p:tgtEl>
                                          <p:spTgt spid="893">
                                            <p:txEl>
                                              <p:pRg st="0" end="0"/>
                                            </p:txEl>
                                          </p:spTgt>
                                        </p:tgtEl>
                                        <p:attrNameLst>
                                          <p:attrName>style.visibility</p:attrName>
                                        </p:attrNameLst>
                                      </p:cBhvr>
                                      <p:to>
                                        <p:strVal val="visible"/>
                                      </p:to>
                                    </p:set>
                                    <p:animEffect transition="in" filter="wipe(left)">
                                      <p:cBhvr>
                                        <p:cTn id="10" dur="1250"/>
                                        <p:tgtEl>
                                          <p:spTgt spid="89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893">
                                            <p:txEl>
                                              <p:pRg st="1" end="1"/>
                                            </p:txEl>
                                          </p:spTgt>
                                        </p:tgtEl>
                                        <p:attrNameLst>
                                          <p:attrName>style.visibility</p:attrName>
                                        </p:attrNameLst>
                                      </p:cBhvr>
                                      <p:to>
                                        <p:strVal val="visible"/>
                                      </p:to>
                                    </p:set>
                                    <p:animEffect transition="in" filter="wipe(left)">
                                      <p:cBhvr>
                                        <p:cTn id="15" dur="1250"/>
                                        <p:tgtEl>
                                          <p:spTgt spid="89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893">
                                            <p:txEl>
                                              <p:pRg st="2" end="2"/>
                                            </p:txEl>
                                          </p:spTgt>
                                        </p:tgtEl>
                                        <p:attrNameLst>
                                          <p:attrName>style.visibility</p:attrName>
                                        </p:attrNameLst>
                                      </p:cBhvr>
                                      <p:to>
                                        <p:strVal val="visible"/>
                                      </p:to>
                                    </p:set>
                                    <p:animEffect transition="in" filter="wipe(left)">
                                      <p:cBhvr>
                                        <p:cTn id="20" dur="1250"/>
                                        <p:tgtEl>
                                          <p:spTgt spid="89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893">
                                            <p:txEl>
                                              <p:pRg st="3" end="3"/>
                                            </p:txEl>
                                          </p:spTgt>
                                        </p:tgtEl>
                                        <p:attrNameLst>
                                          <p:attrName>style.visibility</p:attrName>
                                        </p:attrNameLst>
                                      </p:cBhvr>
                                      <p:to>
                                        <p:strVal val="visible"/>
                                      </p:to>
                                    </p:set>
                                    <p:animEffect transition="in" filter="wipe(left)">
                                      <p:cBhvr>
                                        <p:cTn id="25" dur="1250"/>
                                        <p:tgtEl>
                                          <p:spTgt spid="89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1" nodeType="clickEffect">
                                  <p:stCondLst>
                                    <p:cond delay="0"/>
                                  </p:stCondLst>
                                  <p:iterate>
                                    <p:tmAbs val="0"/>
                                  </p:iterate>
                                  <p:childTnLst>
                                    <p:set>
                                      <p:cBhvr>
                                        <p:cTn id="29" fill="hold"/>
                                        <p:tgtEl>
                                          <p:spTgt spid="893">
                                            <p:txEl>
                                              <p:pRg st="4" end="4"/>
                                            </p:txEl>
                                          </p:spTgt>
                                        </p:tgtEl>
                                        <p:attrNameLst>
                                          <p:attrName>style.visibility</p:attrName>
                                        </p:attrNameLst>
                                      </p:cBhvr>
                                      <p:to>
                                        <p:strVal val="visible"/>
                                      </p:to>
                                    </p:set>
                                    <p:animEffect transition="in" filter="wipe(left)">
                                      <p:cBhvr>
                                        <p:cTn id="30" dur="1250"/>
                                        <p:tgtEl>
                                          <p:spTgt spid="89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iterate>
                                    <p:tmAbs val="0"/>
                                  </p:iterate>
                                  <p:childTnLst>
                                    <p:set>
                                      <p:cBhvr>
                                        <p:cTn id="34" fill="hold"/>
                                        <p:tgtEl>
                                          <p:spTgt spid="893">
                                            <p:txEl>
                                              <p:pRg st="5" end="5"/>
                                            </p:txEl>
                                          </p:spTgt>
                                        </p:tgtEl>
                                        <p:attrNameLst>
                                          <p:attrName>style.visibility</p:attrName>
                                        </p:attrNameLst>
                                      </p:cBhvr>
                                      <p:to>
                                        <p:strVal val="visible"/>
                                      </p:to>
                                    </p:set>
                                    <p:animEffect transition="in" filter="wipe(left)">
                                      <p:cBhvr>
                                        <p:cTn id="35" dur="1250"/>
                                        <p:tgtEl>
                                          <p:spTgt spid="89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1" nodeType="clickEffect">
                                  <p:stCondLst>
                                    <p:cond delay="0"/>
                                  </p:stCondLst>
                                  <p:iterate>
                                    <p:tmAbs val="0"/>
                                  </p:iterate>
                                  <p:childTnLst>
                                    <p:set>
                                      <p:cBhvr>
                                        <p:cTn id="39" fill="hold"/>
                                        <p:tgtEl>
                                          <p:spTgt spid="893">
                                            <p:txEl>
                                              <p:pRg st="6" end="6"/>
                                            </p:txEl>
                                          </p:spTgt>
                                        </p:tgtEl>
                                        <p:attrNameLst>
                                          <p:attrName>style.visibility</p:attrName>
                                        </p:attrNameLst>
                                      </p:cBhvr>
                                      <p:to>
                                        <p:strVal val="visible"/>
                                      </p:to>
                                    </p:set>
                                    <p:animEffect transition="in" filter="wipe(left)">
                                      <p:cBhvr>
                                        <p:cTn id="40" dur="1250"/>
                                        <p:tgtEl>
                                          <p:spTgt spid="89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1" nodeType="clickEffect">
                                  <p:stCondLst>
                                    <p:cond delay="0"/>
                                  </p:stCondLst>
                                  <p:iterate>
                                    <p:tmAbs val="0"/>
                                  </p:iterate>
                                  <p:childTnLst>
                                    <p:set>
                                      <p:cBhvr>
                                        <p:cTn id="44" fill="hold"/>
                                        <p:tgtEl>
                                          <p:spTgt spid="893">
                                            <p:txEl>
                                              <p:pRg st="7" end="7"/>
                                            </p:txEl>
                                          </p:spTgt>
                                        </p:tgtEl>
                                        <p:attrNameLst>
                                          <p:attrName>style.visibility</p:attrName>
                                        </p:attrNameLst>
                                      </p:cBhvr>
                                      <p:to>
                                        <p:strVal val="visible"/>
                                      </p:to>
                                    </p:set>
                                    <p:animEffect transition="in" filter="wipe(left)">
                                      <p:cBhvr>
                                        <p:cTn id="45" dur="1250"/>
                                        <p:tgtEl>
                                          <p:spTgt spid="89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1" nodeType="clickEffect">
                                  <p:stCondLst>
                                    <p:cond delay="0"/>
                                  </p:stCondLst>
                                  <p:iterate>
                                    <p:tmAbs val="0"/>
                                  </p:iterate>
                                  <p:childTnLst>
                                    <p:set>
                                      <p:cBhvr>
                                        <p:cTn id="49" fill="hold"/>
                                        <p:tgtEl>
                                          <p:spTgt spid="893">
                                            <p:txEl>
                                              <p:pRg st="8" end="8"/>
                                            </p:txEl>
                                          </p:spTgt>
                                        </p:tgtEl>
                                        <p:attrNameLst>
                                          <p:attrName>style.visibility</p:attrName>
                                        </p:attrNameLst>
                                      </p:cBhvr>
                                      <p:to>
                                        <p:strVal val="visible"/>
                                      </p:to>
                                    </p:set>
                                    <p:animEffect transition="in" filter="wipe(left)">
                                      <p:cBhvr>
                                        <p:cTn id="50" dur="1250"/>
                                        <p:tgtEl>
                                          <p:spTgt spid="893">
                                            <p:txEl>
                                              <p:pRg st="8" end="8"/>
                                            </p:txEl>
                                          </p:spTgt>
                                        </p:tgtEl>
                                      </p:cBhvr>
                                    </p:animEffect>
                                  </p:childTnLst>
                                </p:cTn>
                              </p:par>
                            </p:childTnLst>
                          </p:cTn>
                        </p:par>
                        <p:par>
                          <p:cTn id="51" fill="hold">
                            <p:stCondLst>
                              <p:cond delay="1250"/>
                            </p:stCondLst>
                            <p:childTnLst>
                              <p:par>
                                <p:cTn id="52" presetID="22" presetClass="entr" presetSubtype="8" fill="hold" grpId="1" nodeType="afterEffect">
                                  <p:stCondLst>
                                    <p:cond delay="0"/>
                                  </p:stCondLst>
                                  <p:iterate>
                                    <p:tmAbs val="0"/>
                                  </p:iterate>
                                  <p:childTnLst>
                                    <p:set>
                                      <p:cBhvr>
                                        <p:cTn id="53" fill="hold"/>
                                        <p:tgtEl>
                                          <p:spTgt spid="893">
                                            <p:txEl>
                                              <p:pRg st="9" end="9"/>
                                            </p:txEl>
                                          </p:spTgt>
                                        </p:tgtEl>
                                        <p:attrNameLst>
                                          <p:attrName>style.visibility</p:attrName>
                                        </p:attrNameLst>
                                      </p:cBhvr>
                                      <p:to>
                                        <p:strVal val="visible"/>
                                      </p:to>
                                    </p:set>
                                    <p:animEffect transition="in" filter="wipe(left)">
                                      <p:cBhvr>
                                        <p:cTn id="54" dur="1250"/>
                                        <p:tgtEl>
                                          <p:spTgt spid="89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1" nodeType="clickEffect">
                                  <p:stCondLst>
                                    <p:cond delay="0"/>
                                  </p:stCondLst>
                                  <p:iterate>
                                    <p:tmAbs val="0"/>
                                  </p:iterate>
                                  <p:childTnLst>
                                    <p:set>
                                      <p:cBhvr>
                                        <p:cTn id="58" fill="hold"/>
                                        <p:tgtEl>
                                          <p:spTgt spid="893">
                                            <p:txEl>
                                              <p:pRg st="10" end="10"/>
                                            </p:txEl>
                                          </p:spTgt>
                                        </p:tgtEl>
                                        <p:attrNameLst>
                                          <p:attrName>style.visibility</p:attrName>
                                        </p:attrNameLst>
                                      </p:cBhvr>
                                      <p:to>
                                        <p:strVal val="visible"/>
                                      </p:to>
                                    </p:set>
                                    <p:animEffect transition="in" filter="wipe(left)">
                                      <p:cBhvr>
                                        <p:cTn id="59" dur="1250"/>
                                        <p:tgtEl>
                                          <p:spTgt spid="893">
                                            <p:txEl>
                                              <p:pRg st="10" end="1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1" nodeType="clickEffect">
                                  <p:stCondLst>
                                    <p:cond delay="0"/>
                                  </p:stCondLst>
                                  <p:iterate>
                                    <p:tmAbs val="0"/>
                                  </p:iterate>
                                  <p:childTnLst>
                                    <p:set>
                                      <p:cBhvr>
                                        <p:cTn id="63" fill="hold"/>
                                        <p:tgtEl>
                                          <p:spTgt spid="893">
                                            <p:txEl>
                                              <p:pRg st="11" end="11"/>
                                            </p:txEl>
                                          </p:spTgt>
                                        </p:tgtEl>
                                        <p:attrNameLst>
                                          <p:attrName>style.visibility</p:attrName>
                                        </p:attrNameLst>
                                      </p:cBhvr>
                                      <p:to>
                                        <p:strVal val="visible"/>
                                      </p:to>
                                    </p:set>
                                    <p:animEffect transition="in" filter="wipe(left)">
                                      <p:cBhvr>
                                        <p:cTn id="64" dur="1250"/>
                                        <p:tgtEl>
                                          <p:spTgt spid="89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 grpId="1" build="p" bldLvl="5" animBg="1" advAuto="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85</a:t>
            </a:fld>
            <a:endParaRPr/>
          </a:p>
        </p:txBody>
      </p:sp>
      <p:pic>
        <p:nvPicPr>
          <p:cNvPr id="89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89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00" name="3)  Gain an Overview…"/>
          <p:cNvSpPr txBox="1"/>
          <p:nvPr/>
        </p:nvSpPr>
        <p:spPr>
          <a:xfrm>
            <a:off x="4225655" y="3077633"/>
            <a:ext cx="19012306" cy="520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3)  Gain an Overview   </a:t>
            </a:r>
            <a:endParaRPr sz="1600" b="0">
              <a:latin typeface="Times New Roman"/>
              <a:ea typeface="Times New Roman"/>
              <a:cs typeface="Times New Roman"/>
              <a:sym typeface="Times New Roman"/>
            </a:endParaRPr>
          </a:p>
          <a:p>
            <a:pPr algn="l">
              <a:spcBef>
                <a:spcPts val="2400"/>
              </a:spcBef>
              <a:defRPr sz="4800" i="0">
                <a:latin typeface="Avenir Next Regular"/>
                <a:ea typeface="Avenir Next Regular"/>
                <a:cs typeface="Avenir Next Regular"/>
                <a:sym typeface="Avenir Next Regular"/>
              </a:defRPr>
            </a:pPr>
            <a:r>
              <a:t>Now that we have taken he passage to ‘bits’, we need to put it together again and take an overview. </a:t>
            </a:r>
          </a:p>
          <a:p>
            <a:pPr algn="l">
              <a:spcBef>
                <a:spcPts val="2400"/>
              </a:spcBef>
              <a:defRPr sz="4800" i="0">
                <a:latin typeface="Avenir Next Regular"/>
                <a:ea typeface="Avenir Next Regular"/>
                <a:cs typeface="Avenir Next Regular"/>
                <a:sym typeface="Avenir Next Regular"/>
              </a:defRPr>
            </a:pPr>
            <a:r>
              <a:t>We do this by trying to summarise it in a few sentences.    </a:t>
            </a:r>
          </a:p>
          <a:p>
            <a:pPr algn="l">
              <a:spcBef>
                <a:spcPts val="2400"/>
              </a:spcBef>
              <a:defRPr sz="4800" i="0">
                <a:latin typeface="Avenir Next Regular"/>
                <a:ea typeface="Avenir Next Regular"/>
                <a:cs typeface="Avenir Next Regular"/>
                <a:sym typeface="Avenir Next Regular"/>
              </a:defRPr>
            </a:pPr>
            <a:r>
              <a:t>(In English lessons this is known as ‘making a </a:t>
            </a:r>
            <a:r>
              <a:rPr i="1"/>
              <a:t>précis’</a:t>
            </a:r>
            <a:r>
              <a:t>.) </a:t>
            </a:r>
          </a:p>
        </p:txBody>
      </p:sp>
      <p:grpSp>
        <p:nvGrpSpPr>
          <p:cNvPr id="903" name="Group"/>
          <p:cNvGrpSpPr/>
          <p:nvPr/>
        </p:nvGrpSpPr>
        <p:grpSpPr>
          <a:xfrm>
            <a:off x="1908511" y="1249060"/>
            <a:ext cx="5079880" cy="1449720"/>
            <a:chOff x="0" y="0"/>
            <a:chExt cx="5079878" cy="1449718"/>
          </a:xfrm>
        </p:grpSpPr>
        <p:sp>
          <p:nvSpPr>
            <p:cNvPr id="901" name="LEARN"/>
            <p:cNvSpPr txBox="1"/>
            <p:nvPr/>
          </p:nvSpPr>
          <p:spPr>
            <a:xfrm>
              <a:off x="2274022" y="223209"/>
              <a:ext cx="2805857" cy="1003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2"/>
                  </a:solidFill>
                  <a:latin typeface="Rockwell Bold"/>
                  <a:ea typeface="Rockwell Bold"/>
                  <a:cs typeface="Rockwell Bold"/>
                  <a:sym typeface="Rockwell Bold"/>
                </a:defRPr>
              </a:lvl1pPr>
            </a:lstStyle>
            <a:p>
              <a:r>
                <a:t>LEARN</a:t>
              </a:r>
            </a:p>
          </p:txBody>
        </p:sp>
        <p:pic>
          <p:nvPicPr>
            <p:cNvPr id="902" name="Image" descr="Image"/>
            <p:cNvPicPr>
              <a:picLocks noChangeAspect="1"/>
            </p:cNvPicPr>
            <p:nvPr/>
          </p:nvPicPr>
          <p:blipFill>
            <a:blip r:embed="rId3"/>
            <a:srcRect t="877" b="877"/>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Rectangle"/>
          <p:cNvSpPr/>
          <p:nvPr/>
        </p:nvSpPr>
        <p:spPr>
          <a:xfrm>
            <a:off x="344493" y="377823"/>
            <a:ext cx="23695014" cy="12960353"/>
          </a:xfrm>
          <a:prstGeom prst="rect">
            <a:avLst/>
          </a:prstGeom>
          <a:solidFill>
            <a:srgbClr val="CAFFC3"/>
          </a:solidFill>
          <a:ln w="749300">
            <a:solidFill>
              <a:srgbClr val="339966"/>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90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86</a:t>
            </a:fld>
            <a:endParaRPr/>
          </a:p>
        </p:txBody>
      </p:sp>
      <p:sp>
        <p:nvSpPr>
          <p:cNvPr id="907" name="An Overall Picture of…"/>
          <p:cNvSpPr txBox="1"/>
          <p:nvPr/>
        </p:nvSpPr>
        <p:spPr>
          <a:xfrm>
            <a:off x="9380438" y="1019174"/>
            <a:ext cx="5553274"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0066"/>
                </a:solidFill>
                <a:uFill>
                  <a:solidFill>
                    <a:srgbClr val="000066"/>
                  </a:solidFill>
                </a:uFill>
                <a:latin typeface="Arial Black"/>
                <a:ea typeface="Arial Black"/>
                <a:cs typeface="Arial Black"/>
                <a:sym typeface="Arial Black"/>
              </a:rPr>
              <a:t>An Overall Picture of</a:t>
            </a:r>
          </a:p>
          <a:p>
            <a:pPr indent="39687" defTabSz="914400">
              <a:defRPr sz="3200"/>
            </a:pPr>
            <a:r>
              <a:rPr sz="3800" i="0">
                <a:solidFill>
                  <a:srgbClr val="000066"/>
                </a:solidFill>
                <a:uFill>
                  <a:solidFill>
                    <a:srgbClr val="000066"/>
                  </a:solidFill>
                </a:uFill>
                <a:latin typeface="Arial Black"/>
                <a:ea typeface="Arial Black"/>
                <a:cs typeface="Arial Black"/>
                <a:sym typeface="Arial Black"/>
              </a:rPr>
              <a:t>Mark 10.35-45</a:t>
            </a:r>
          </a:p>
        </p:txBody>
      </p:sp>
      <p:sp>
        <p:nvSpPr>
          <p:cNvPr id="908" name="Exploration 7"/>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7</a:t>
            </a:r>
          </a:p>
        </p:txBody>
      </p:sp>
      <p:sp>
        <p:nvSpPr>
          <p:cNvPr id="909" name="Learn"/>
          <p:cNvSpPr txBox="1"/>
          <p:nvPr/>
        </p:nvSpPr>
        <p:spPr>
          <a:xfrm>
            <a:off x="19364366" y="1181099"/>
            <a:ext cx="1712418"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Learn</a:t>
            </a:r>
          </a:p>
        </p:txBody>
      </p:sp>
      <p:sp>
        <p:nvSpPr>
          <p:cNvPr id="910" name="James and John sneakily asked for places of honour in Jesus’ glory.…"/>
          <p:cNvSpPr txBox="1"/>
          <p:nvPr/>
        </p:nvSpPr>
        <p:spPr>
          <a:xfrm>
            <a:off x="2303623" y="5720291"/>
            <a:ext cx="19776754" cy="28883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39687" defTabSz="914400">
              <a:spcBef>
                <a:spcPts val="3200"/>
              </a:spcBef>
              <a:defRPr sz="4800"/>
            </a:pPr>
            <a:r>
              <a:t>James and John sneakily asked for places of honour in Jesus’ glory. </a:t>
            </a:r>
          </a:p>
          <a:p>
            <a:pPr indent="39687" defTabSz="914400">
              <a:spcBef>
                <a:spcPts val="3200"/>
              </a:spcBef>
              <a:defRPr sz="4800"/>
            </a:pPr>
            <a:r>
              <a:t>He promised they </a:t>
            </a:r>
            <a:r>
              <a:rPr u="sng"/>
              <a:t>could</a:t>
            </a:r>
            <a:r>
              <a:t> share all that was His …</a:t>
            </a:r>
          </a:p>
          <a:p>
            <a:pPr indent="39687" defTabSz="914400">
              <a:spcBef>
                <a:spcPts val="3200"/>
              </a:spcBef>
              <a:defRPr sz="4800"/>
            </a:pPr>
            <a:r>
              <a:t>…  if they followed His self-sacrificial example. </a:t>
            </a:r>
          </a:p>
        </p:txBody>
      </p:sp>
      <p:pic>
        <p:nvPicPr>
          <p:cNvPr id="911" name="image.png" descr="image.png"/>
          <p:cNvPicPr>
            <a:picLocks noChangeAspect="1"/>
          </p:cNvPicPr>
          <p:nvPr/>
        </p:nvPicPr>
        <p:blipFill>
          <a:blip r:embed="rId2"/>
          <a:stretch>
            <a:fillRect/>
          </a:stretch>
        </p:blipFill>
        <p:spPr>
          <a:xfrm>
            <a:off x="21447396" y="976219"/>
            <a:ext cx="1908176" cy="1908176"/>
          </a:xfrm>
          <a:prstGeom prst="rect">
            <a:avLst/>
          </a:prstGeom>
          <a:ln w="12700">
            <a:miter lim="400000"/>
          </a:ln>
        </p:spPr>
      </p:pic>
      <p:sp>
        <p:nvSpPr>
          <p:cNvPr id="912" name="Take a minute to summarise the passage as briefly as you can"/>
          <p:cNvSpPr txBox="1"/>
          <p:nvPr/>
        </p:nvSpPr>
        <p:spPr>
          <a:xfrm>
            <a:off x="3060997" y="3832256"/>
            <a:ext cx="17398406"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b="1"/>
            </a:pPr>
            <a:r>
              <a:rPr>
                <a:solidFill>
                  <a:schemeClr val="accent5">
                    <a:hueOff val="-444211"/>
                    <a:satOff val="-14915"/>
                    <a:lumOff val="22857"/>
                  </a:schemeClr>
                </a:solidFill>
              </a:rPr>
              <a:t>Take a minute to </a:t>
            </a:r>
            <a:r>
              <a:t>summarise the passage </a:t>
            </a:r>
            <a:r>
              <a:rPr>
                <a:solidFill>
                  <a:schemeClr val="accent5">
                    <a:hueOff val="-444211"/>
                    <a:satOff val="-14915"/>
                    <a:lumOff val="22857"/>
                  </a:schemeClr>
                </a:solidFill>
              </a:rPr>
              <a:t>as briefly as you can</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910">
                                            <p:bg/>
                                          </p:spTgt>
                                        </p:tgtEl>
                                        <p:attrNameLst>
                                          <p:attrName>style.visibility</p:attrName>
                                        </p:attrNameLst>
                                      </p:cBhvr>
                                      <p:to>
                                        <p:strVal val="visible"/>
                                      </p:to>
                                    </p:set>
                                    <p:animEffect transition="in" filter="wipe(left)">
                                      <p:cBhvr>
                                        <p:cTn id="7" dur="1000"/>
                                        <p:tgtEl>
                                          <p:spTgt spid="910">
                                            <p:bg/>
                                          </p:spTgt>
                                        </p:tgtEl>
                                      </p:cBhvr>
                                    </p:animEffect>
                                  </p:childTnLst>
                                </p:cTn>
                              </p:par>
                              <p:par>
                                <p:cTn id="8" presetID="22" presetClass="entr" presetSubtype="8" fill="hold" grpId="1" nodeType="withEffect">
                                  <p:stCondLst>
                                    <p:cond delay="0"/>
                                  </p:stCondLst>
                                  <p:iterate>
                                    <p:tmAbs val="0"/>
                                  </p:iterate>
                                  <p:childTnLst>
                                    <p:set>
                                      <p:cBhvr>
                                        <p:cTn id="9" fill="hold"/>
                                        <p:tgtEl>
                                          <p:spTgt spid="910">
                                            <p:txEl>
                                              <p:pRg st="0" end="0"/>
                                            </p:txEl>
                                          </p:spTgt>
                                        </p:tgtEl>
                                        <p:attrNameLst>
                                          <p:attrName>style.visibility</p:attrName>
                                        </p:attrNameLst>
                                      </p:cBhvr>
                                      <p:to>
                                        <p:strVal val="visible"/>
                                      </p:to>
                                    </p:set>
                                    <p:animEffect transition="in" filter="wipe(left)">
                                      <p:cBhvr>
                                        <p:cTn id="10" dur="1000"/>
                                        <p:tgtEl>
                                          <p:spTgt spid="9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910">
                                            <p:txEl>
                                              <p:pRg st="1" end="1"/>
                                            </p:txEl>
                                          </p:spTgt>
                                        </p:tgtEl>
                                        <p:attrNameLst>
                                          <p:attrName>style.visibility</p:attrName>
                                        </p:attrNameLst>
                                      </p:cBhvr>
                                      <p:to>
                                        <p:strVal val="visible"/>
                                      </p:to>
                                    </p:set>
                                    <p:animEffect transition="in" filter="wipe(left)">
                                      <p:cBhvr>
                                        <p:cTn id="15" dur="1000"/>
                                        <p:tgtEl>
                                          <p:spTgt spid="9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910">
                                            <p:txEl>
                                              <p:pRg st="2" end="2"/>
                                            </p:txEl>
                                          </p:spTgt>
                                        </p:tgtEl>
                                        <p:attrNameLst>
                                          <p:attrName>style.visibility</p:attrName>
                                        </p:attrNameLst>
                                      </p:cBhvr>
                                      <p:to>
                                        <p:strVal val="visible"/>
                                      </p:to>
                                    </p:set>
                                    <p:animEffect transition="in" filter="wipe(left)">
                                      <p:cBhvr>
                                        <p:cTn id="20" dur="1000"/>
                                        <p:tgtEl>
                                          <p:spTgt spid="9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0" grpId="1" build="p" bldLvl="5" animBg="1" advAuto="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4" name="image.jpg" descr="image.jpg"/>
          <p:cNvPicPr>
            <a:picLocks noChangeAspect="1"/>
          </p:cNvPicPr>
          <p:nvPr/>
        </p:nvPicPr>
        <p:blipFill>
          <a:blip r:embed="rId2"/>
          <a:srcRect l="707"/>
          <a:stretch>
            <a:fillRect/>
          </a:stretch>
        </p:blipFill>
        <p:spPr>
          <a:xfrm>
            <a:off x="-39688" y="-2513070"/>
            <a:ext cx="24463311" cy="18410133"/>
          </a:xfrm>
          <a:prstGeom prst="rect">
            <a:avLst/>
          </a:prstGeom>
          <a:ln w="12700">
            <a:miter lim="400000"/>
          </a:ln>
        </p:spPr>
      </p:pic>
      <p:sp>
        <p:nvSpPr>
          <p:cNvPr id="9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87</a:t>
            </a:fld>
            <a:endParaRPr/>
          </a:p>
        </p:txBody>
      </p:sp>
      <p:pic>
        <p:nvPicPr>
          <p:cNvPr id="916" name="Image" descr="Image"/>
          <p:cNvPicPr>
            <a:picLocks noChangeAspect="1"/>
          </p:cNvPicPr>
          <p:nvPr/>
        </p:nvPicPr>
        <p:blipFill>
          <a:blip r:embed="rId3"/>
          <a:stretch>
            <a:fillRect/>
          </a:stretch>
        </p:blipFill>
        <p:spPr>
          <a:xfrm>
            <a:off x="771021" y="10556657"/>
            <a:ext cx="2378378" cy="235373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88</a:t>
            </a:fld>
            <a:endParaRPr/>
          </a:p>
        </p:txBody>
      </p:sp>
      <p:pic>
        <p:nvPicPr>
          <p:cNvPr id="919"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20"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21" name="To miss this is to ‘miss the point’.  Indeed, the tradition of calling a reading of the Bible, “The Lesson”, points to this fact.…"/>
          <p:cNvSpPr txBox="1"/>
          <p:nvPr/>
        </p:nvSpPr>
        <p:spPr>
          <a:xfrm>
            <a:off x="4039389" y="8169360"/>
            <a:ext cx="17459191" cy="449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600"/>
              </a:spcBef>
              <a:defRPr sz="4800" i="0" u="sng">
                <a:latin typeface="Avenir Next Regular"/>
                <a:ea typeface="Avenir Next Regular"/>
                <a:cs typeface="Avenir Next Regular"/>
                <a:sym typeface="Avenir Next Regular"/>
              </a:defRPr>
            </a:pPr>
            <a:r>
              <a:rPr u="none"/>
              <a:t>To miss this is to ‘miss the point’.  Indeed, the tradition of calling a reading of the Bible, “</a:t>
            </a:r>
            <a:r>
              <a:rPr b="1" i="1" u="none"/>
              <a:t>The</a:t>
            </a:r>
            <a:r>
              <a:rPr u="none"/>
              <a:t> Lesson”, points to this fact.</a:t>
            </a:r>
          </a:p>
          <a:p>
            <a:pPr algn="l">
              <a:spcBef>
                <a:spcPts val="1600"/>
              </a:spcBef>
              <a:defRPr sz="4800" i="0" u="sng">
                <a:latin typeface="Avenir Next Regular"/>
                <a:ea typeface="Avenir Next Regular"/>
                <a:cs typeface="Avenir Next Regular"/>
                <a:sym typeface="Avenir Next Regular"/>
              </a:defRPr>
            </a:pPr>
            <a:r>
              <a:rPr u="none"/>
              <a:t>NB    The main point / lesson is a </a:t>
            </a:r>
            <a:r>
              <a:rPr i="1" u="none"/>
              <a:t>statement of fact, </a:t>
            </a:r>
            <a:r>
              <a:rPr u="none"/>
              <a:t>not a command requiring action. Our </a:t>
            </a:r>
            <a:r>
              <a:rPr i="1" u="none"/>
              <a:t>reaction</a:t>
            </a:r>
            <a:r>
              <a:rPr u="none"/>
              <a:t> to it comes in the last section, LIVE.</a:t>
            </a:r>
          </a:p>
        </p:txBody>
      </p:sp>
      <p:grpSp>
        <p:nvGrpSpPr>
          <p:cNvPr id="924" name="Group"/>
          <p:cNvGrpSpPr/>
          <p:nvPr/>
        </p:nvGrpSpPr>
        <p:grpSpPr>
          <a:xfrm>
            <a:off x="1829036" y="1211919"/>
            <a:ext cx="7431582" cy="1524001"/>
            <a:chOff x="-54074" y="-37140"/>
            <a:chExt cx="7431580" cy="1524000"/>
          </a:xfrm>
        </p:grpSpPr>
        <p:sp>
          <p:nvSpPr>
            <p:cNvPr id="922" name="LISTEN"/>
            <p:cNvSpPr txBox="1"/>
            <p:nvPr/>
          </p:nvSpPr>
          <p:spPr>
            <a:xfrm>
              <a:off x="2274022" y="-37141"/>
              <a:ext cx="5103485" cy="1524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9500" i="0">
                  <a:solidFill>
                    <a:schemeClr val="accent6"/>
                  </a:solidFill>
                  <a:latin typeface="Rockwell Extra Bold"/>
                  <a:ea typeface="Rockwell Extra Bold"/>
                  <a:cs typeface="Rockwell Extra Bold"/>
                  <a:sym typeface="Rockwell Extra Bold"/>
                </a:defRPr>
              </a:lvl1pPr>
            </a:lstStyle>
            <a:p>
              <a:r>
                <a:t>LISTEN</a:t>
              </a:r>
            </a:p>
          </p:txBody>
        </p:sp>
        <p:pic>
          <p:nvPicPr>
            <p:cNvPr id="923" name="Image" descr="Image"/>
            <p:cNvPicPr>
              <a:picLocks noChangeAspect="1"/>
            </p:cNvPicPr>
            <p:nvPr/>
          </p:nvPicPr>
          <p:blipFill>
            <a:blip r:embed="rId3"/>
            <a:stretch>
              <a:fillRect/>
            </a:stretch>
          </p:blipFill>
          <p:spPr>
            <a:xfrm>
              <a:off x="-54075" y="42163"/>
              <a:ext cx="1341438" cy="1365392"/>
            </a:xfrm>
            <a:prstGeom prst="rect">
              <a:avLst/>
            </a:prstGeom>
            <a:ln w="12700" cap="flat">
              <a:noFill/>
              <a:miter lim="400000"/>
            </a:ln>
            <a:effectLst/>
          </p:spPr>
        </p:pic>
      </p:grpSp>
      <p:sp>
        <p:nvSpPr>
          <p:cNvPr id="925" name="The Main Point…"/>
          <p:cNvSpPr txBox="1"/>
          <p:nvPr/>
        </p:nvSpPr>
        <p:spPr>
          <a:xfrm>
            <a:off x="4079798" y="3257719"/>
            <a:ext cx="18550996" cy="449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820615" indent="-820615" algn="l">
              <a:buSzPct val="100000"/>
              <a:buAutoNum type="arabicParenR"/>
              <a:defRPr sz="4800" i="0" u="sng">
                <a:latin typeface="Avenir Next Regular"/>
                <a:ea typeface="Avenir Next Regular"/>
                <a:cs typeface="Avenir Next Regular"/>
                <a:sym typeface="Avenir Next Regular"/>
              </a:defRPr>
            </a:pPr>
            <a:r>
              <a:rPr b="1" u="none"/>
              <a:t> The Main Point</a:t>
            </a:r>
            <a:r>
              <a:rPr u="none"/>
              <a:t>   </a:t>
            </a:r>
          </a:p>
          <a:p>
            <a:pPr algn="l">
              <a:spcBef>
                <a:spcPts val="1600"/>
              </a:spcBef>
              <a:defRPr sz="4800" i="0" u="sng">
                <a:latin typeface="Avenir Next Regular"/>
                <a:ea typeface="Avenir Next Regular"/>
                <a:cs typeface="Avenir Next Regular"/>
                <a:sym typeface="Avenir Next Regular"/>
              </a:defRPr>
            </a:pPr>
            <a:r>
              <a:rPr u="none"/>
              <a:t>Any unit of written communication (sentence, paragraph, chapter, book) has a central, unifying theme.  It’s the same  with the Bible.  Although we might learn </a:t>
            </a:r>
            <a:r>
              <a:rPr i="1" u="none"/>
              <a:t>many</a:t>
            </a:r>
            <a:r>
              <a:rPr u="none"/>
              <a:t> things from a passage, there will be a main point that the author is trying to communicate.</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21">
                                            <p:bg/>
                                          </p:spTgt>
                                        </p:tgtEl>
                                        <p:attrNameLst>
                                          <p:attrName>style.visibility</p:attrName>
                                        </p:attrNameLst>
                                      </p:cBhvr>
                                      <p:to>
                                        <p:strVal val="visible"/>
                                      </p:to>
                                    </p:set>
                                    <p:animEffect transition="in" filter="wipe(up)">
                                      <p:cBhvr>
                                        <p:cTn id="7" dur="1000"/>
                                        <p:tgtEl>
                                          <p:spTgt spid="921">
                                            <p:bg/>
                                          </p:spTgt>
                                        </p:tgtEl>
                                      </p:cBhvr>
                                    </p:animEffect>
                                  </p:childTnLst>
                                </p:cTn>
                              </p:par>
                              <p:par>
                                <p:cTn id="8" presetID="22" presetClass="entr" presetSubtype="1" fill="hold" grpId="1" nodeType="withEffect">
                                  <p:stCondLst>
                                    <p:cond delay="0"/>
                                  </p:stCondLst>
                                  <p:iterate>
                                    <p:tmAbs val="0"/>
                                  </p:iterate>
                                  <p:childTnLst>
                                    <p:set>
                                      <p:cBhvr>
                                        <p:cTn id="9" fill="hold"/>
                                        <p:tgtEl>
                                          <p:spTgt spid="921">
                                            <p:txEl>
                                              <p:pRg st="0" end="0"/>
                                            </p:txEl>
                                          </p:spTgt>
                                        </p:tgtEl>
                                        <p:attrNameLst>
                                          <p:attrName>style.visibility</p:attrName>
                                        </p:attrNameLst>
                                      </p:cBhvr>
                                      <p:to>
                                        <p:strVal val="visible"/>
                                      </p:to>
                                    </p:set>
                                    <p:animEffect transition="in" filter="wipe(up)">
                                      <p:cBhvr>
                                        <p:cTn id="10" dur="1000"/>
                                        <p:tgtEl>
                                          <p:spTgt spid="92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921">
                                            <p:txEl>
                                              <p:pRg st="1" end="1"/>
                                            </p:txEl>
                                          </p:spTgt>
                                        </p:tgtEl>
                                        <p:attrNameLst>
                                          <p:attrName>style.visibility</p:attrName>
                                        </p:attrNameLst>
                                      </p:cBhvr>
                                      <p:to>
                                        <p:strVal val="visible"/>
                                      </p:to>
                                    </p:set>
                                    <p:animEffect transition="in" filter="wipe(up)">
                                      <p:cBhvr>
                                        <p:cTn id="15" dur="1000"/>
                                        <p:tgtEl>
                                          <p:spTgt spid="9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 grpId="1" build="p" bldLvl="5" animBg="1" advAuto="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89</a:t>
            </a:fld>
            <a:endParaRPr/>
          </a:p>
        </p:txBody>
      </p:sp>
      <p:pic>
        <p:nvPicPr>
          <p:cNvPr id="92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2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30" name="The same is true of reading the Bible. Indeed, the key verse is sometimes used by preachers as a “text” when they start to preach, to give a window into the meaning of the passage."/>
          <p:cNvSpPr txBox="1"/>
          <p:nvPr/>
        </p:nvSpPr>
        <p:spPr>
          <a:xfrm>
            <a:off x="4229888" y="8229600"/>
            <a:ext cx="17127422"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1600"/>
              </a:spcBef>
              <a:defRPr sz="4800" i="0">
                <a:latin typeface="Avenir Next Regular"/>
                <a:ea typeface="Avenir Next Regular"/>
                <a:cs typeface="Avenir Next Regular"/>
                <a:sym typeface="Avenir Next Regular"/>
              </a:defRPr>
            </a:lvl1pPr>
          </a:lstStyle>
          <a:p>
            <a:pPr>
              <a:defRPr u="sng"/>
            </a:pPr>
            <a:r>
              <a:rPr u="none"/>
              <a:t>The same is true of reading the Bible. Indeed, the key verse is sometimes used by preachers as a “text” when they start to preach, to give a window into the meaning of the passage.</a:t>
            </a:r>
          </a:p>
        </p:txBody>
      </p:sp>
      <p:grpSp>
        <p:nvGrpSpPr>
          <p:cNvPr id="933" name="Group"/>
          <p:cNvGrpSpPr/>
          <p:nvPr/>
        </p:nvGrpSpPr>
        <p:grpSpPr>
          <a:xfrm>
            <a:off x="1854436" y="1291224"/>
            <a:ext cx="3598098" cy="1952697"/>
            <a:chOff x="0" y="0"/>
            <a:chExt cx="3598096" cy="1952695"/>
          </a:xfrm>
        </p:grpSpPr>
        <p:sp>
          <p:nvSpPr>
            <p:cNvPr id="931" name="LISTEN"/>
            <p:cNvSpPr/>
            <p:nvPr/>
          </p:nvSpPr>
          <p:spPr>
            <a:xfrm>
              <a:off x="2328096" y="68269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5">
                      <a:hueOff val="-522602"/>
                      <a:satOff val="-6700"/>
                      <a:lumOff val="-22320"/>
                    </a:schemeClr>
                  </a:solidFill>
                  <a:latin typeface="Rockwell Bold"/>
                  <a:ea typeface="Rockwell Bold"/>
                  <a:cs typeface="Rockwell Bold"/>
                  <a:sym typeface="Rockwell Bold"/>
                </a:defRPr>
              </a:lvl1pPr>
            </a:lstStyle>
            <a:p>
              <a:r>
                <a:t>LISTEN</a:t>
              </a:r>
            </a:p>
          </p:txBody>
        </p:sp>
        <p:pic>
          <p:nvPicPr>
            <p:cNvPr id="932" name="Image" descr="Image"/>
            <p:cNvPicPr>
              <a:picLocks noChangeAspect="1"/>
            </p:cNvPicPr>
            <p:nvPr/>
          </p:nvPicPr>
          <p:blipFill>
            <a:blip r:embed="rId3"/>
            <a:stretch>
              <a:fillRect/>
            </a:stretch>
          </p:blipFill>
          <p:spPr>
            <a:xfrm>
              <a:off x="0" y="0"/>
              <a:ext cx="1341438" cy="1365392"/>
            </a:xfrm>
            <a:prstGeom prst="rect">
              <a:avLst/>
            </a:prstGeom>
            <a:ln w="12700" cap="flat">
              <a:noFill/>
              <a:miter lim="400000"/>
            </a:ln>
            <a:effectLst/>
          </p:spPr>
        </p:pic>
      </p:grpSp>
      <p:sp>
        <p:nvSpPr>
          <p:cNvPr id="934" name="2)   A Key Verse…"/>
          <p:cNvSpPr txBox="1"/>
          <p:nvPr/>
        </p:nvSpPr>
        <p:spPr>
          <a:xfrm>
            <a:off x="4172661" y="3277758"/>
            <a:ext cx="18041507" cy="449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600"/>
              </a:spcBef>
              <a:defRPr sz="4800" i="0" u="sng">
                <a:latin typeface="Avenir Next Regular"/>
                <a:ea typeface="Avenir Next Regular"/>
                <a:cs typeface="Avenir Next Regular"/>
                <a:sym typeface="Avenir Next Regular"/>
              </a:defRPr>
            </a:pPr>
            <a:r>
              <a:rPr u="none"/>
              <a:t>2)  </a:t>
            </a:r>
            <a:r>
              <a:rPr b="1" u="none"/>
              <a:t> A Key Verse </a:t>
            </a:r>
            <a:r>
              <a:rPr u="none"/>
              <a:t>   </a:t>
            </a:r>
          </a:p>
          <a:p>
            <a:pPr algn="l">
              <a:spcBef>
                <a:spcPts val="1600"/>
              </a:spcBef>
              <a:defRPr sz="4800" i="0" u="sng">
                <a:latin typeface="Avenir Next Regular"/>
                <a:ea typeface="Avenir Next Regular"/>
                <a:cs typeface="Avenir Next Regular"/>
                <a:sym typeface="Avenir Next Regular"/>
              </a:defRPr>
            </a:pPr>
            <a:r>
              <a:rPr u="none"/>
              <a:t>At school, English teachers encourage us to look for a ‘topical sentence’ in a paragraph or passage. This is a sentence that sums up its theme. The exercise of looking for this may help us to crystallise in our minds what the main point of a passage is.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30">
                                            <p:bg/>
                                          </p:spTgt>
                                        </p:tgtEl>
                                        <p:attrNameLst>
                                          <p:attrName>style.visibility</p:attrName>
                                        </p:attrNameLst>
                                      </p:cBhvr>
                                      <p:to>
                                        <p:strVal val="visible"/>
                                      </p:to>
                                    </p:set>
                                    <p:animEffect transition="in" filter="wipe(up)">
                                      <p:cBhvr>
                                        <p:cTn id="7" dur="1000"/>
                                        <p:tgtEl>
                                          <p:spTgt spid="930">
                                            <p:bg/>
                                          </p:spTgt>
                                        </p:tgtEl>
                                      </p:cBhvr>
                                    </p:animEffect>
                                  </p:childTnLst>
                                </p:cTn>
                              </p:par>
                              <p:par>
                                <p:cTn id="8" presetID="22" presetClass="entr" presetSubtype="1" fill="hold" grpId="1" nodeType="withEffect">
                                  <p:stCondLst>
                                    <p:cond delay="0"/>
                                  </p:stCondLst>
                                  <p:iterate>
                                    <p:tmAbs val="0"/>
                                  </p:iterate>
                                  <p:childTnLst>
                                    <p:set>
                                      <p:cBhvr>
                                        <p:cTn id="9" fill="hold"/>
                                        <p:tgtEl>
                                          <p:spTgt spid="930">
                                            <p:txEl>
                                              <p:pRg st="0" end="0"/>
                                            </p:txEl>
                                          </p:spTgt>
                                        </p:tgtEl>
                                        <p:attrNameLst>
                                          <p:attrName>style.visibility</p:attrName>
                                        </p:attrNameLst>
                                      </p:cBhvr>
                                      <p:to>
                                        <p:strVal val="visible"/>
                                      </p:to>
                                    </p:set>
                                    <p:animEffect transition="in" filter="wipe(up)">
                                      <p:cBhvr>
                                        <p:cTn id="10" dur="1000"/>
                                        <p:tgtEl>
                                          <p:spTgt spid="9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 grpId="1" build="p" bldLvl="5" animBg="1" advAuto="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90</a:t>
            </a:fld>
            <a:endParaRPr/>
          </a:p>
        </p:txBody>
      </p:sp>
      <p:pic>
        <p:nvPicPr>
          <p:cNvPr id="937"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38"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39" name="Sometimes it is easier to spot the Key Verse first, which may make the Main Point clearer.…"/>
          <p:cNvSpPr txBox="1"/>
          <p:nvPr/>
        </p:nvSpPr>
        <p:spPr>
          <a:xfrm>
            <a:off x="4295320" y="6281419"/>
            <a:ext cx="15409541" cy="459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600"/>
              </a:spcBef>
              <a:defRPr sz="4800" i="0" u="sng">
                <a:latin typeface="Avenir Next Regular"/>
                <a:ea typeface="Avenir Next Regular"/>
                <a:cs typeface="Avenir Next Regular"/>
                <a:sym typeface="Avenir Next Regular"/>
              </a:defRPr>
            </a:pPr>
            <a:r>
              <a:rPr u="none"/>
              <a:t>Sometimes it is easier to spot the Key Verse </a:t>
            </a:r>
            <a:r>
              <a:rPr i="1" u="none"/>
              <a:t>first</a:t>
            </a:r>
            <a:r>
              <a:rPr u="none"/>
              <a:t>, which may make the Main Point clearer. </a:t>
            </a:r>
          </a:p>
          <a:p>
            <a:pPr algn="l">
              <a:spcBef>
                <a:spcPts val="2400"/>
              </a:spcBef>
              <a:defRPr sz="4800" i="0" u="sng">
                <a:latin typeface="Avenir Next Regular"/>
                <a:ea typeface="Avenir Next Regular"/>
                <a:cs typeface="Avenir Next Regular"/>
                <a:sym typeface="Avenir Next Regular"/>
              </a:defRPr>
            </a:pPr>
            <a:r>
              <a:rPr u="none">
                <a:solidFill>
                  <a:schemeClr val="accent5">
                    <a:hueOff val="-444211"/>
                    <a:satOff val="-14915"/>
                    <a:lumOff val="22857"/>
                  </a:schemeClr>
                </a:solidFill>
              </a:rPr>
              <a:t>Try Exploration 8 by yourself for a few minutes, then share your thoughts with the others on your course.     It asks 3 questions:</a:t>
            </a:r>
          </a:p>
        </p:txBody>
      </p:sp>
      <p:grpSp>
        <p:nvGrpSpPr>
          <p:cNvPr id="942" name="Group"/>
          <p:cNvGrpSpPr/>
          <p:nvPr/>
        </p:nvGrpSpPr>
        <p:grpSpPr>
          <a:xfrm>
            <a:off x="1854436" y="1291224"/>
            <a:ext cx="3598098" cy="1952697"/>
            <a:chOff x="0" y="0"/>
            <a:chExt cx="3598096" cy="1952695"/>
          </a:xfrm>
        </p:grpSpPr>
        <p:sp>
          <p:nvSpPr>
            <p:cNvPr id="940" name="LISTEN"/>
            <p:cNvSpPr/>
            <p:nvPr/>
          </p:nvSpPr>
          <p:spPr>
            <a:xfrm>
              <a:off x="2328096" y="68269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5">
                      <a:hueOff val="-522602"/>
                      <a:satOff val="-6700"/>
                      <a:lumOff val="-22320"/>
                    </a:schemeClr>
                  </a:solidFill>
                  <a:latin typeface="Rockwell Bold"/>
                  <a:ea typeface="Rockwell Bold"/>
                  <a:cs typeface="Rockwell Bold"/>
                  <a:sym typeface="Rockwell Bold"/>
                </a:defRPr>
              </a:lvl1pPr>
            </a:lstStyle>
            <a:p>
              <a:r>
                <a:t>LISTEN</a:t>
              </a:r>
            </a:p>
          </p:txBody>
        </p:sp>
        <p:pic>
          <p:nvPicPr>
            <p:cNvPr id="941" name="Image" descr="Image"/>
            <p:cNvPicPr>
              <a:picLocks noChangeAspect="1"/>
            </p:cNvPicPr>
            <p:nvPr/>
          </p:nvPicPr>
          <p:blipFill>
            <a:blip r:embed="rId3"/>
            <a:stretch>
              <a:fillRect/>
            </a:stretch>
          </p:blipFill>
          <p:spPr>
            <a:xfrm>
              <a:off x="0" y="0"/>
              <a:ext cx="1341438" cy="1365392"/>
            </a:xfrm>
            <a:prstGeom prst="rect">
              <a:avLst/>
            </a:prstGeom>
            <a:ln w="12700" cap="flat">
              <a:noFill/>
              <a:miter lim="400000"/>
            </a:ln>
            <a:effectLst/>
          </p:spPr>
        </p:pic>
      </p:grpSp>
      <p:sp>
        <p:nvSpPr>
          <p:cNvPr id="943" name="Notes…"/>
          <p:cNvSpPr txBox="1"/>
          <p:nvPr/>
        </p:nvSpPr>
        <p:spPr>
          <a:xfrm>
            <a:off x="4214410" y="3237117"/>
            <a:ext cx="16056781" cy="2692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i="0" u="sng">
                <a:latin typeface="Avenir Next Regular"/>
                <a:ea typeface="Avenir Next Regular"/>
                <a:cs typeface="Avenir Next Regular"/>
                <a:sym typeface="Avenir Next Regular"/>
              </a:defRPr>
            </a:pPr>
            <a:r>
              <a:rPr b="1" u="none"/>
              <a:t>Notes</a:t>
            </a:r>
            <a:r>
              <a:rPr u="none"/>
              <a:t>   </a:t>
            </a:r>
          </a:p>
          <a:p>
            <a:pPr algn="l">
              <a:spcBef>
                <a:spcPts val="600"/>
              </a:spcBef>
              <a:defRPr sz="4800" i="0" u="sng">
                <a:latin typeface="Avenir Next Regular"/>
                <a:ea typeface="Avenir Next Regular"/>
                <a:cs typeface="Avenir Next Regular"/>
                <a:sym typeface="Avenir Next Regular"/>
              </a:defRPr>
            </a:pPr>
            <a:r>
              <a:rPr u="none"/>
              <a:t>Trying to spot such a verse (if there is one) can be a helpful discipline -  </a:t>
            </a:r>
            <a:r>
              <a:rPr i="1" u="none"/>
              <a:t>but it’s not a guaranteed formula!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39">
                                            <p:bg/>
                                          </p:spTgt>
                                        </p:tgtEl>
                                        <p:attrNameLst>
                                          <p:attrName>style.visibility</p:attrName>
                                        </p:attrNameLst>
                                      </p:cBhvr>
                                      <p:to>
                                        <p:strVal val="visible"/>
                                      </p:to>
                                    </p:set>
                                    <p:animEffect transition="in" filter="wipe(up)">
                                      <p:cBhvr>
                                        <p:cTn id="7" dur="600"/>
                                        <p:tgtEl>
                                          <p:spTgt spid="939">
                                            <p:bg/>
                                          </p:spTgt>
                                        </p:tgtEl>
                                      </p:cBhvr>
                                    </p:animEffect>
                                  </p:childTnLst>
                                </p:cTn>
                              </p:par>
                              <p:par>
                                <p:cTn id="8" presetID="22" presetClass="entr" presetSubtype="1" fill="hold" grpId="1" nodeType="withEffect">
                                  <p:stCondLst>
                                    <p:cond delay="0"/>
                                  </p:stCondLst>
                                  <p:iterate>
                                    <p:tmAbs val="0"/>
                                  </p:iterate>
                                  <p:childTnLst>
                                    <p:set>
                                      <p:cBhvr>
                                        <p:cTn id="9" fill="hold"/>
                                        <p:tgtEl>
                                          <p:spTgt spid="939">
                                            <p:txEl>
                                              <p:pRg st="0" end="0"/>
                                            </p:txEl>
                                          </p:spTgt>
                                        </p:tgtEl>
                                        <p:attrNameLst>
                                          <p:attrName>style.visibility</p:attrName>
                                        </p:attrNameLst>
                                      </p:cBhvr>
                                      <p:to>
                                        <p:strVal val="visible"/>
                                      </p:to>
                                    </p:set>
                                    <p:animEffect transition="in" filter="wipe(up)">
                                      <p:cBhvr>
                                        <p:cTn id="10" dur="600"/>
                                        <p:tgtEl>
                                          <p:spTgt spid="93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939">
                                            <p:txEl>
                                              <p:pRg st="1" end="1"/>
                                            </p:txEl>
                                          </p:spTgt>
                                        </p:tgtEl>
                                        <p:attrNameLst>
                                          <p:attrName>style.visibility</p:attrName>
                                        </p:attrNameLst>
                                      </p:cBhvr>
                                      <p:to>
                                        <p:strVal val="visible"/>
                                      </p:to>
                                    </p:set>
                                    <p:animEffect transition="in" filter="wipe(up)">
                                      <p:cBhvr>
                                        <p:cTn id="15" dur="600"/>
                                        <p:tgtEl>
                                          <p:spTgt spid="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 grpId="1" build="p" bldLvl="5" animBg="1" advAuto="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945" name="Rectangle"/>
          <p:cNvSpPr/>
          <p:nvPr/>
        </p:nvSpPr>
        <p:spPr>
          <a:xfrm>
            <a:off x="371919" y="377824"/>
            <a:ext cx="23640161" cy="12960353"/>
          </a:xfrm>
          <a:prstGeom prst="rect">
            <a:avLst/>
          </a:prstGeom>
          <a:ln w="749300">
            <a:solidFill>
              <a:srgbClr val="800080"/>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946" name="Slide Number"/>
          <p:cNvSpPr txBox="1">
            <a:spLocks noGrp="1"/>
          </p:cNvSpPr>
          <p:nvPr>
            <p:ph type="sldNum" sz="quarter" idx="2"/>
          </p:nvPr>
        </p:nvSpPr>
        <p:spPr>
          <a:xfrm>
            <a:off x="11965381" y="12393124"/>
            <a:ext cx="453238"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91</a:t>
            </a:fld>
            <a:endParaRPr/>
          </a:p>
        </p:txBody>
      </p:sp>
      <p:sp>
        <p:nvSpPr>
          <p:cNvPr id="947" name="The message of…"/>
          <p:cNvSpPr txBox="1"/>
          <p:nvPr/>
        </p:nvSpPr>
        <p:spPr>
          <a:xfrm>
            <a:off x="10014675" y="1019174"/>
            <a:ext cx="4284800"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006600"/>
                </a:solidFill>
                <a:uFill>
                  <a:solidFill>
                    <a:srgbClr val="006600"/>
                  </a:solidFill>
                </a:uFill>
                <a:latin typeface="Arial Black"/>
                <a:ea typeface="Arial Black"/>
                <a:cs typeface="Arial Black"/>
                <a:sym typeface="Arial Black"/>
              </a:rPr>
              <a:t>The message of</a:t>
            </a:r>
          </a:p>
          <a:p>
            <a:pPr indent="39687" defTabSz="914400">
              <a:defRPr sz="3200"/>
            </a:pPr>
            <a:r>
              <a:rPr sz="3800" i="0">
                <a:solidFill>
                  <a:srgbClr val="006600"/>
                </a:solidFill>
                <a:uFill>
                  <a:solidFill>
                    <a:srgbClr val="006600"/>
                  </a:solidFill>
                </a:uFill>
                <a:latin typeface="Arial Black"/>
                <a:ea typeface="Arial Black"/>
                <a:cs typeface="Arial Black"/>
                <a:sym typeface="Arial Black"/>
              </a:rPr>
              <a:t>Mark 10:35-45</a:t>
            </a:r>
          </a:p>
        </p:txBody>
      </p:sp>
      <p:sp>
        <p:nvSpPr>
          <p:cNvPr id="948" name="Exploration 8"/>
          <p:cNvSpPr txBox="1"/>
          <p:nvPr/>
        </p:nvSpPr>
        <p:spPr>
          <a:xfrm>
            <a:off x="21134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8</a:t>
            </a:r>
          </a:p>
        </p:txBody>
      </p:sp>
      <p:sp>
        <p:nvSpPr>
          <p:cNvPr id="949" name="Listen"/>
          <p:cNvSpPr txBox="1"/>
          <p:nvPr/>
        </p:nvSpPr>
        <p:spPr>
          <a:xfrm>
            <a:off x="19301851" y="1181099"/>
            <a:ext cx="184755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Listen</a:t>
            </a:r>
          </a:p>
        </p:txBody>
      </p:sp>
      <p:sp>
        <p:nvSpPr>
          <p:cNvPr id="950" name="1   What do you consider to be the ‘lesson’ or…"/>
          <p:cNvSpPr txBox="1"/>
          <p:nvPr/>
        </p:nvSpPr>
        <p:spPr>
          <a:xfrm>
            <a:off x="1548604" y="2818655"/>
            <a:ext cx="21026534" cy="14927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1146175" indent="-1055687" defTabSz="914400">
              <a:defRPr sz="3200" b="1"/>
            </a:pPr>
            <a:r>
              <a:rPr sz="4600" i="0" dirty="0">
                <a:solidFill>
                  <a:srgbClr val="006600"/>
                </a:solidFill>
                <a:uFill>
                  <a:solidFill>
                    <a:srgbClr val="006600"/>
                  </a:solidFill>
                </a:uFill>
              </a:rPr>
              <a:t>1   What do you consider to be the ‘lesson’ or </a:t>
            </a:r>
          </a:p>
          <a:p>
            <a:pPr marL="1146175" indent="-1055687" defTabSz="914400">
              <a:spcBef>
                <a:spcPts val="600"/>
              </a:spcBef>
              <a:defRPr sz="3200" b="1"/>
            </a:pPr>
            <a:r>
              <a:rPr sz="4600" i="0" dirty="0">
                <a:solidFill>
                  <a:srgbClr val="006600"/>
                </a:solidFill>
                <a:uFill>
                  <a:solidFill>
                    <a:srgbClr val="006600"/>
                  </a:solidFill>
                </a:uFill>
              </a:rPr>
              <a:t>     the main point of the passage?</a:t>
            </a:r>
          </a:p>
        </p:txBody>
      </p:sp>
      <p:pic>
        <p:nvPicPr>
          <p:cNvPr id="951" name="image.png" descr="image.png"/>
          <p:cNvPicPr>
            <a:picLocks noChangeAspect="1"/>
          </p:cNvPicPr>
          <p:nvPr/>
        </p:nvPicPr>
        <p:blipFill>
          <a:blip r:embed="rId2"/>
          <a:stretch>
            <a:fillRect/>
          </a:stretch>
        </p:blipFill>
        <p:spPr>
          <a:xfrm>
            <a:off x="21518556" y="976219"/>
            <a:ext cx="1911351" cy="1911351"/>
          </a:xfrm>
          <a:prstGeom prst="rect">
            <a:avLst/>
          </a:prstGeom>
          <a:ln w="12700">
            <a:miter lim="400000"/>
          </a:ln>
        </p:spPr>
      </p:pic>
      <p:sp>
        <p:nvSpPr>
          <p:cNvPr id="952" name="2   Which verse best sums up the message of this passage?"/>
          <p:cNvSpPr txBox="1"/>
          <p:nvPr/>
        </p:nvSpPr>
        <p:spPr>
          <a:xfrm>
            <a:off x="1678733" y="5457856"/>
            <a:ext cx="21026534" cy="666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marL="889000" indent="-849312" defTabSz="914400">
              <a:spcBef>
                <a:spcPts val="3300"/>
              </a:spcBef>
              <a:defRPr b="1" i="0">
                <a:solidFill>
                  <a:srgbClr val="006600"/>
                </a:solidFill>
                <a:uFill>
                  <a:solidFill>
                    <a:srgbClr val="006600"/>
                  </a:solidFill>
                </a:uFill>
              </a:defRPr>
            </a:lvl1pPr>
          </a:lstStyle>
          <a:p>
            <a:pPr>
              <a:defRPr sz="3200" b="0">
                <a:solidFill>
                  <a:srgbClr val="000000"/>
                </a:solidFill>
                <a:uFillTx/>
              </a:defRPr>
            </a:pPr>
            <a:r>
              <a:rPr sz="4600" b="1">
                <a:solidFill>
                  <a:srgbClr val="006600"/>
                </a:solidFill>
                <a:uFill>
                  <a:solidFill>
                    <a:srgbClr val="006600"/>
                  </a:solidFill>
                </a:uFill>
              </a:rPr>
              <a:t>2   Which verse best sums up the message of this passage?                  </a:t>
            </a:r>
          </a:p>
        </p:txBody>
      </p:sp>
      <p:sp>
        <p:nvSpPr>
          <p:cNvPr id="953" name="Being ‘first’ in following Jesus involves, like Him, total, gracious, self-sacrifice for others."/>
          <p:cNvSpPr txBox="1"/>
          <p:nvPr/>
        </p:nvSpPr>
        <p:spPr>
          <a:xfrm>
            <a:off x="1221764" y="4442017"/>
            <a:ext cx="21940471" cy="681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1146175" indent="-1146175" defTabSz="914400">
              <a:defRPr sz="4100"/>
            </a:lvl1pPr>
          </a:lstStyle>
          <a:p>
            <a:r>
              <a:rPr dirty="0"/>
              <a:t>Being ‘first’ in following Jesus involves, like Him, total, gracious, self-sacrifice for others.</a:t>
            </a:r>
          </a:p>
        </p:txBody>
      </p:sp>
      <p:sp>
        <p:nvSpPr>
          <p:cNvPr id="954" name="Vv 44b, 45:  “… Whoever wants to be first must be the slave of all. For even the Son of…"/>
          <p:cNvSpPr txBox="1"/>
          <p:nvPr/>
        </p:nvSpPr>
        <p:spPr>
          <a:xfrm>
            <a:off x="1221764" y="6295017"/>
            <a:ext cx="21940471" cy="1278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4" indent="0" defTabSz="914400">
              <a:defRPr sz="4100"/>
            </a:pPr>
            <a:r>
              <a:t>Vv 44b, 45:  “… Whoever wants to be first must be the slave of all. For even the Son of</a:t>
            </a:r>
          </a:p>
          <a:p>
            <a:pPr lvl="4" indent="0" defTabSz="914400">
              <a:defRPr sz="4100"/>
            </a:pPr>
            <a:r>
              <a:t>Man did not come to be served, but to serve, and to give His life as a ransom for many. ”</a:t>
            </a:r>
          </a:p>
        </p:txBody>
      </p:sp>
      <p:sp>
        <p:nvSpPr>
          <p:cNvPr id="955" name="3   What are the reasons for your choice?"/>
          <p:cNvSpPr txBox="1"/>
          <p:nvPr/>
        </p:nvSpPr>
        <p:spPr>
          <a:xfrm>
            <a:off x="6385111" y="8016864"/>
            <a:ext cx="11613779"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889000" indent="-849312" defTabSz="914400">
              <a:defRPr b="1" i="0">
                <a:solidFill>
                  <a:srgbClr val="006600"/>
                </a:solidFill>
                <a:uFill>
                  <a:solidFill>
                    <a:srgbClr val="006600"/>
                  </a:solidFill>
                </a:uFill>
              </a:defRPr>
            </a:lvl1pPr>
          </a:lstStyle>
          <a:p>
            <a:pPr>
              <a:defRPr sz="3200" i="1">
                <a:solidFill>
                  <a:srgbClr val="000000"/>
                </a:solidFill>
                <a:uFillTx/>
              </a:defRPr>
            </a:pPr>
            <a:r>
              <a:rPr sz="4600" i="0">
                <a:solidFill>
                  <a:srgbClr val="006600"/>
                </a:solidFill>
                <a:uFill>
                  <a:solidFill>
                    <a:srgbClr val="006600"/>
                  </a:solidFill>
                </a:uFill>
              </a:rPr>
              <a:t>3   What are the reasons for your choice?</a:t>
            </a:r>
          </a:p>
        </p:txBody>
      </p:sp>
      <p:sp>
        <p:nvSpPr>
          <p:cNvPr id="956" name="James’ and John’s goal was not wrong - Jesus did not rebuke them.…"/>
          <p:cNvSpPr txBox="1"/>
          <p:nvPr/>
        </p:nvSpPr>
        <p:spPr>
          <a:xfrm>
            <a:off x="3172783" y="8986632"/>
            <a:ext cx="18038434" cy="147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a:lnSpc>
                <a:spcPct val="120000"/>
              </a:lnSpc>
              <a:spcBef>
                <a:spcPts val="2800"/>
              </a:spcBef>
              <a:buClr>
                <a:srgbClr val="000000"/>
              </a:buClr>
              <a:buFont typeface="Arial"/>
              <a:defRPr sz="4400"/>
            </a:pPr>
            <a:r>
              <a:t>James’ and John’s </a:t>
            </a:r>
            <a:r>
              <a:rPr u="sng"/>
              <a:t>goal</a:t>
            </a:r>
            <a:r>
              <a:t> was not wrong - Jesus did not rebuke them.</a:t>
            </a:r>
          </a:p>
          <a:p>
            <a:pPr defTabSz="914400">
              <a:buClr>
                <a:srgbClr val="000000"/>
              </a:buClr>
              <a:buFont typeface="Arial"/>
              <a:defRPr sz="4400"/>
            </a:pPr>
            <a:r>
              <a:t>        However, they misunderstood ‘greatness’.</a:t>
            </a:r>
          </a:p>
        </p:txBody>
      </p:sp>
      <p:sp>
        <p:nvSpPr>
          <p:cNvPr id="957" name="He told them they could share His greatness,…"/>
          <p:cNvSpPr txBox="1"/>
          <p:nvPr/>
        </p:nvSpPr>
        <p:spPr>
          <a:xfrm>
            <a:off x="5411796" y="10652638"/>
            <a:ext cx="13560408" cy="147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a:lnSpc>
                <a:spcPct val="120000"/>
              </a:lnSpc>
              <a:buClr>
                <a:srgbClr val="000000"/>
              </a:buClr>
              <a:buFont typeface="Arial"/>
              <a:defRPr sz="4400"/>
            </a:pPr>
            <a:r>
              <a:t>He told them they </a:t>
            </a:r>
            <a:r>
              <a:rPr u="sng"/>
              <a:t>could</a:t>
            </a:r>
            <a:r>
              <a:t> share His greatness, </a:t>
            </a:r>
          </a:p>
          <a:p>
            <a:pPr defTabSz="914400">
              <a:lnSpc>
                <a:spcPct val="120000"/>
              </a:lnSpc>
              <a:buClr>
                <a:srgbClr val="000000"/>
              </a:buClr>
              <a:buFont typeface="Arial"/>
              <a:defRPr sz="4400"/>
            </a:pPr>
            <a:r>
              <a:t>by sharing His example and becoming servants of all.</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953"/>
                                        </p:tgtEl>
                                        <p:attrNameLst>
                                          <p:attrName>style.visibility</p:attrName>
                                        </p:attrNameLst>
                                      </p:cBhvr>
                                      <p:to>
                                        <p:strVal val="visible"/>
                                      </p:to>
                                    </p:set>
                                    <p:animEffect transition="in" filter="wipe(left)">
                                      <p:cBhvr>
                                        <p:cTn id="7" dur="800"/>
                                        <p:tgtEl>
                                          <p:spTgt spid="9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954">
                                            <p:bg/>
                                          </p:spTgt>
                                        </p:tgtEl>
                                        <p:attrNameLst>
                                          <p:attrName>style.visibility</p:attrName>
                                        </p:attrNameLst>
                                      </p:cBhvr>
                                      <p:to>
                                        <p:strVal val="visible"/>
                                      </p:to>
                                    </p:set>
                                    <p:animEffect transition="in" filter="wipe(left)">
                                      <p:cBhvr>
                                        <p:cTn id="12" dur="1000"/>
                                        <p:tgtEl>
                                          <p:spTgt spid="954">
                                            <p:bg/>
                                          </p:spTgt>
                                        </p:tgtEl>
                                      </p:cBhvr>
                                    </p:animEffect>
                                  </p:childTnLst>
                                </p:cTn>
                              </p:par>
                              <p:par>
                                <p:cTn id="13" presetID="22" presetClass="entr" presetSubtype="8" fill="hold" grpId="2" nodeType="withEffect">
                                  <p:stCondLst>
                                    <p:cond delay="0"/>
                                  </p:stCondLst>
                                  <p:iterate>
                                    <p:tmAbs val="0"/>
                                  </p:iterate>
                                  <p:childTnLst>
                                    <p:set>
                                      <p:cBhvr>
                                        <p:cTn id="14" fill="hold"/>
                                        <p:tgtEl>
                                          <p:spTgt spid="954">
                                            <p:txEl>
                                              <p:pRg st="0" end="0"/>
                                            </p:txEl>
                                          </p:spTgt>
                                        </p:tgtEl>
                                        <p:attrNameLst>
                                          <p:attrName>style.visibility</p:attrName>
                                        </p:attrNameLst>
                                      </p:cBhvr>
                                      <p:to>
                                        <p:strVal val="visible"/>
                                      </p:to>
                                    </p:set>
                                    <p:animEffect transition="in" filter="wipe(left)">
                                      <p:cBhvr>
                                        <p:cTn id="15" dur="1000"/>
                                        <p:tgtEl>
                                          <p:spTgt spid="954">
                                            <p:txEl>
                                              <p:pRg st="0" end="0"/>
                                            </p:txEl>
                                          </p:spTgt>
                                        </p:tgtEl>
                                      </p:cBhvr>
                                    </p:animEffect>
                                  </p:childTnLst>
                                </p:cTn>
                              </p:par>
                            </p:childTnLst>
                          </p:cTn>
                        </p:par>
                        <p:par>
                          <p:cTn id="16" fill="hold">
                            <p:stCondLst>
                              <p:cond delay="1000"/>
                            </p:stCondLst>
                            <p:childTnLst>
                              <p:par>
                                <p:cTn id="17" presetID="22" presetClass="entr" presetSubtype="8" fill="hold" grpId="2" nodeType="afterEffect">
                                  <p:stCondLst>
                                    <p:cond delay="0"/>
                                  </p:stCondLst>
                                  <p:iterate>
                                    <p:tmAbs val="0"/>
                                  </p:iterate>
                                  <p:childTnLst>
                                    <p:set>
                                      <p:cBhvr>
                                        <p:cTn id="18" fill="hold"/>
                                        <p:tgtEl>
                                          <p:spTgt spid="954">
                                            <p:txEl>
                                              <p:pRg st="1" end="1"/>
                                            </p:txEl>
                                          </p:spTgt>
                                        </p:tgtEl>
                                        <p:attrNameLst>
                                          <p:attrName>style.visibility</p:attrName>
                                        </p:attrNameLst>
                                      </p:cBhvr>
                                      <p:to>
                                        <p:strVal val="visible"/>
                                      </p:to>
                                    </p:set>
                                    <p:animEffect transition="in" filter="wipe(left)">
                                      <p:cBhvr>
                                        <p:cTn id="19" dur="1000"/>
                                        <p:tgtEl>
                                          <p:spTgt spid="95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3" nodeType="clickEffect">
                                  <p:stCondLst>
                                    <p:cond delay="0"/>
                                  </p:stCondLst>
                                  <p:iterate>
                                    <p:tmAbs val="0"/>
                                  </p:iterate>
                                  <p:childTnLst>
                                    <p:set>
                                      <p:cBhvr>
                                        <p:cTn id="23" fill="hold"/>
                                        <p:tgtEl>
                                          <p:spTgt spid="956">
                                            <p:bg/>
                                          </p:spTgt>
                                        </p:tgtEl>
                                        <p:attrNameLst>
                                          <p:attrName>style.visibility</p:attrName>
                                        </p:attrNameLst>
                                      </p:cBhvr>
                                      <p:to>
                                        <p:strVal val="visible"/>
                                      </p:to>
                                    </p:set>
                                    <p:animEffect transition="in" filter="wipe(left)">
                                      <p:cBhvr>
                                        <p:cTn id="24" dur="1000"/>
                                        <p:tgtEl>
                                          <p:spTgt spid="956">
                                            <p:bg/>
                                          </p:spTgt>
                                        </p:tgtEl>
                                      </p:cBhvr>
                                    </p:animEffect>
                                  </p:childTnLst>
                                </p:cTn>
                              </p:par>
                              <p:par>
                                <p:cTn id="25" presetID="22" presetClass="entr" presetSubtype="8" fill="hold" grpId="3" nodeType="withEffect">
                                  <p:stCondLst>
                                    <p:cond delay="0"/>
                                  </p:stCondLst>
                                  <p:iterate>
                                    <p:tmAbs val="0"/>
                                  </p:iterate>
                                  <p:childTnLst>
                                    <p:set>
                                      <p:cBhvr>
                                        <p:cTn id="26" fill="hold"/>
                                        <p:tgtEl>
                                          <p:spTgt spid="956">
                                            <p:txEl>
                                              <p:pRg st="0" end="0"/>
                                            </p:txEl>
                                          </p:spTgt>
                                        </p:tgtEl>
                                        <p:attrNameLst>
                                          <p:attrName>style.visibility</p:attrName>
                                        </p:attrNameLst>
                                      </p:cBhvr>
                                      <p:to>
                                        <p:strVal val="visible"/>
                                      </p:to>
                                    </p:set>
                                    <p:animEffect transition="in" filter="wipe(left)">
                                      <p:cBhvr>
                                        <p:cTn id="27" dur="1000"/>
                                        <p:tgtEl>
                                          <p:spTgt spid="956">
                                            <p:txEl>
                                              <p:pRg st="0" end="0"/>
                                            </p:txEl>
                                          </p:spTgt>
                                        </p:tgtEl>
                                      </p:cBhvr>
                                    </p:animEffect>
                                  </p:childTnLst>
                                </p:cTn>
                              </p:par>
                            </p:childTnLst>
                          </p:cTn>
                        </p:par>
                        <p:par>
                          <p:cTn id="28" fill="hold">
                            <p:stCondLst>
                              <p:cond delay="1000"/>
                            </p:stCondLst>
                            <p:childTnLst>
                              <p:par>
                                <p:cTn id="29" presetID="22" presetClass="entr" presetSubtype="8" fill="hold" grpId="3" nodeType="afterEffect">
                                  <p:stCondLst>
                                    <p:cond delay="0"/>
                                  </p:stCondLst>
                                  <p:iterate>
                                    <p:tmAbs val="0"/>
                                  </p:iterate>
                                  <p:childTnLst>
                                    <p:set>
                                      <p:cBhvr>
                                        <p:cTn id="30" fill="hold"/>
                                        <p:tgtEl>
                                          <p:spTgt spid="956">
                                            <p:txEl>
                                              <p:pRg st="1" end="1"/>
                                            </p:txEl>
                                          </p:spTgt>
                                        </p:tgtEl>
                                        <p:attrNameLst>
                                          <p:attrName>style.visibility</p:attrName>
                                        </p:attrNameLst>
                                      </p:cBhvr>
                                      <p:to>
                                        <p:strVal val="visible"/>
                                      </p:to>
                                    </p:set>
                                    <p:animEffect transition="in" filter="wipe(left)">
                                      <p:cBhvr>
                                        <p:cTn id="31" dur="1000"/>
                                        <p:tgtEl>
                                          <p:spTgt spid="956">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4" nodeType="clickEffect">
                                  <p:stCondLst>
                                    <p:cond delay="0"/>
                                  </p:stCondLst>
                                  <p:iterate>
                                    <p:tmAbs val="0"/>
                                  </p:iterate>
                                  <p:childTnLst>
                                    <p:set>
                                      <p:cBhvr>
                                        <p:cTn id="35" fill="hold"/>
                                        <p:tgtEl>
                                          <p:spTgt spid="957">
                                            <p:bg/>
                                          </p:spTgt>
                                        </p:tgtEl>
                                        <p:attrNameLst>
                                          <p:attrName>style.visibility</p:attrName>
                                        </p:attrNameLst>
                                      </p:cBhvr>
                                      <p:to>
                                        <p:strVal val="visible"/>
                                      </p:to>
                                    </p:set>
                                    <p:animEffect transition="in" filter="wipe(left)">
                                      <p:cBhvr>
                                        <p:cTn id="36" dur="1000"/>
                                        <p:tgtEl>
                                          <p:spTgt spid="957">
                                            <p:bg/>
                                          </p:spTgt>
                                        </p:tgtEl>
                                      </p:cBhvr>
                                    </p:animEffect>
                                  </p:childTnLst>
                                </p:cTn>
                              </p:par>
                              <p:par>
                                <p:cTn id="37" presetID="22" presetClass="entr" presetSubtype="8" fill="hold" grpId="4" nodeType="withEffect">
                                  <p:stCondLst>
                                    <p:cond delay="0"/>
                                  </p:stCondLst>
                                  <p:iterate>
                                    <p:tmAbs val="0"/>
                                  </p:iterate>
                                  <p:childTnLst>
                                    <p:set>
                                      <p:cBhvr>
                                        <p:cTn id="38" fill="hold"/>
                                        <p:tgtEl>
                                          <p:spTgt spid="957">
                                            <p:txEl>
                                              <p:pRg st="0" end="0"/>
                                            </p:txEl>
                                          </p:spTgt>
                                        </p:tgtEl>
                                        <p:attrNameLst>
                                          <p:attrName>style.visibility</p:attrName>
                                        </p:attrNameLst>
                                      </p:cBhvr>
                                      <p:to>
                                        <p:strVal val="visible"/>
                                      </p:to>
                                    </p:set>
                                    <p:animEffect transition="in" filter="wipe(left)">
                                      <p:cBhvr>
                                        <p:cTn id="39" dur="1000"/>
                                        <p:tgtEl>
                                          <p:spTgt spid="957">
                                            <p:txEl>
                                              <p:pRg st="0" end="0"/>
                                            </p:txEl>
                                          </p:spTgt>
                                        </p:tgtEl>
                                      </p:cBhvr>
                                    </p:animEffect>
                                  </p:childTnLst>
                                </p:cTn>
                              </p:par>
                            </p:childTnLst>
                          </p:cTn>
                        </p:par>
                        <p:par>
                          <p:cTn id="40" fill="hold">
                            <p:stCondLst>
                              <p:cond delay="1000"/>
                            </p:stCondLst>
                            <p:childTnLst>
                              <p:par>
                                <p:cTn id="41" presetID="22" presetClass="entr" presetSubtype="8" fill="hold" grpId="4" nodeType="afterEffect">
                                  <p:stCondLst>
                                    <p:cond delay="0"/>
                                  </p:stCondLst>
                                  <p:iterate>
                                    <p:tmAbs val="0"/>
                                  </p:iterate>
                                  <p:childTnLst>
                                    <p:set>
                                      <p:cBhvr>
                                        <p:cTn id="42" fill="hold"/>
                                        <p:tgtEl>
                                          <p:spTgt spid="957">
                                            <p:txEl>
                                              <p:pRg st="1" end="1"/>
                                            </p:txEl>
                                          </p:spTgt>
                                        </p:tgtEl>
                                        <p:attrNameLst>
                                          <p:attrName>style.visibility</p:attrName>
                                        </p:attrNameLst>
                                      </p:cBhvr>
                                      <p:to>
                                        <p:strVal val="visible"/>
                                      </p:to>
                                    </p:set>
                                    <p:animEffect transition="in" filter="wipe(left)">
                                      <p:cBhvr>
                                        <p:cTn id="43" dur="1000"/>
                                        <p:tgtEl>
                                          <p:spTgt spid="95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 grpId="1" animBg="1" advAuto="0"/>
      <p:bldP spid="954" grpId="2" build="p" bldLvl="5" animBg="1" advAuto="0"/>
      <p:bldP spid="956" grpId="3" build="p" bldLvl="5" animBg="1" advAuto="0"/>
      <p:bldP spid="957" grpId="4" build="p" bldLvl="5" animBg="1" advAuto="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9" name="image.jpg" descr="image.jpg"/>
          <p:cNvPicPr>
            <a:picLocks noChangeAspect="1"/>
          </p:cNvPicPr>
          <p:nvPr/>
        </p:nvPicPr>
        <p:blipFill>
          <a:blip r:embed="rId2"/>
          <a:srcRect l="707"/>
          <a:stretch>
            <a:fillRect/>
          </a:stretch>
        </p:blipFill>
        <p:spPr>
          <a:xfrm>
            <a:off x="-39688" y="-2513070"/>
            <a:ext cx="24463311" cy="18410133"/>
          </a:xfrm>
          <a:prstGeom prst="rect">
            <a:avLst/>
          </a:prstGeom>
          <a:ln w="12700">
            <a:miter lim="400000"/>
          </a:ln>
        </p:spPr>
      </p:pic>
      <p:sp>
        <p:nvSpPr>
          <p:cNvPr id="96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92</a:t>
            </a:fld>
            <a:endParaRPr/>
          </a:p>
        </p:txBody>
      </p:sp>
      <p:pic>
        <p:nvPicPr>
          <p:cNvPr id="961" name="Image" descr="Image"/>
          <p:cNvPicPr>
            <a:picLocks noChangeAspect="1"/>
          </p:cNvPicPr>
          <p:nvPr/>
        </p:nvPicPr>
        <p:blipFill>
          <a:blip r:embed="rId3"/>
          <a:stretch>
            <a:fillRect/>
          </a:stretch>
        </p:blipFill>
        <p:spPr>
          <a:xfrm>
            <a:off x="771021" y="10556657"/>
            <a:ext cx="2378378" cy="235373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93</a:t>
            </a:fld>
            <a:endParaRPr/>
          </a:p>
        </p:txBody>
      </p:sp>
      <p:pic>
        <p:nvPicPr>
          <p:cNvPr id="96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6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grpSp>
        <p:nvGrpSpPr>
          <p:cNvPr id="968" name="Group"/>
          <p:cNvGrpSpPr/>
          <p:nvPr/>
        </p:nvGrpSpPr>
        <p:grpSpPr>
          <a:xfrm>
            <a:off x="1908511" y="1211919"/>
            <a:ext cx="5593089" cy="1524001"/>
            <a:chOff x="0" y="-37140"/>
            <a:chExt cx="5593087" cy="1524000"/>
          </a:xfrm>
        </p:grpSpPr>
        <p:sp>
          <p:nvSpPr>
            <p:cNvPr id="966" name="LIVE"/>
            <p:cNvSpPr txBox="1"/>
            <p:nvPr/>
          </p:nvSpPr>
          <p:spPr>
            <a:xfrm>
              <a:off x="2274022" y="-37141"/>
              <a:ext cx="3319066" cy="1524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9500" i="0">
                  <a:solidFill>
                    <a:schemeClr val="accent1"/>
                  </a:solidFill>
                  <a:latin typeface="Rockwell Extra Bold"/>
                  <a:ea typeface="Rockwell Extra Bold"/>
                  <a:cs typeface="Rockwell Extra Bold"/>
                  <a:sym typeface="Rockwell Extra Bold"/>
                </a:defRPr>
              </a:lvl1pPr>
            </a:lstStyle>
            <a:p>
              <a:r>
                <a:t>LIVE</a:t>
              </a:r>
            </a:p>
          </p:txBody>
        </p:sp>
        <p:pic>
          <p:nvPicPr>
            <p:cNvPr id="967"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969" name="In doing this, however, we need to keep in mind that the subject of the Bible is God,  not people ! The Bible is God’s  Word. It is His ‘autobiography’ in history. It describes how God worked out His unfolding plan of salvation for humanity. It is writte"/>
          <p:cNvSpPr txBox="1"/>
          <p:nvPr/>
        </p:nvSpPr>
        <p:spPr>
          <a:xfrm>
            <a:off x="4243923" y="6138333"/>
            <a:ext cx="18232566" cy="596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In doing this, however, we need to keep in mind that the subject of the Bible is </a:t>
            </a:r>
            <a:r>
              <a:rPr i="1"/>
              <a:t>God, </a:t>
            </a:r>
            <a:r>
              <a:t> not </a:t>
            </a:r>
            <a:r>
              <a:rPr i="1"/>
              <a:t>people </a:t>
            </a:r>
            <a:r>
              <a:t>! The Bible is </a:t>
            </a:r>
            <a:r>
              <a:rPr i="1"/>
              <a:t>God’s </a:t>
            </a:r>
            <a:r>
              <a:t> Word. It is His ‘autobiography’ in history. It describes how God worked out His unfolding plan of salvation for humanity. It is written by God  ‘with’ human authors, just as many sports ‘autobiographies’       are written by others listening to the words of a famous athlete. Everything  written is </a:t>
            </a:r>
            <a:r>
              <a:rPr i="1"/>
              <a:t>about </a:t>
            </a:r>
            <a:r>
              <a:t> God and </a:t>
            </a:r>
            <a:r>
              <a:rPr i="1"/>
              <a:t>inspired </a:t>
            </a:r>
            <a:r>
              <a:t> by God.</a:t>
            </a:r>
          </a:p>
        </p:txBody>
      </p:sp>
      <p:sp>
        <p:nvSpPr>
          <p:cNvPr id="970" name="Once we have discovered the theme or main point in a passage, we must then decide how to respond.  The Word of God is meant to change how we live."/>
          <p:cNvSpPr txBox="1"/>
          <p:nvPr/>
        </p:nvSpPr>
        <p:spPr>
          <a:xfrm>
            <a:off x="4207408" y="3069166"/>
            <a:ext cx="18432595"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Once we have discovered the theme or main point in a passage, we must then decide how to </a:t>
            </a:r>
            <a:r>
              <a:rPr b="1"/>
              <a:t>respond. </a:t>
            </a:r>
            <a:r>
              <a:t> The Word of God is meant to change how we </a:t>
            </a:r>
            <a:r>
              <a:rPr i="1"/>
              <a:t>live</a:t>
            </a:r>
            <a:r>
              <a: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69">
                                            <p:bg/>
                                          </p:spTgt>
                                        </p:tgtEl>
                                        <p:attrNameLst>
                                          <p:attrName>style.visibility</p:attrName>
                                        </p:attrNameLst>
                                      </p:cBhvr>
                                      <p:to>
                                        <p:strVal val="visible"/>
                                      </p:to>
                                    </p:set>
                                    <p:animEffect transition="in" filter="wipe(up)">
                                      <p:cBhvr>
                                        <p:cTn id="7" dur="1500"/>
                                        <p:tgtEl>
                                          <p:spTgt spid="969">
                                            <p:bg/>
                                          </p:spTgt>
                                        </p:tgtEl>
                                      </p:cBhvr>
                                    </p:animEffect>
                                  </p:childTnLst>
                                </p:cTn>
                              </p:par>
                              <p:par>
                                <p:cTn id="8" presetID="22" presetClass="entr" presetSubtype="1" fill="hold" grpId="1" nodeType="withEffect">
                                  <p:stCondLst>
                                    <p:cond delay="0"/>
                                  </p:stCondLst>
                                  <p:iterate>
                                    <p:tmAbs val="0"/>
                                  </p:iterate>
                                  <p:childTnLst>
                                    <p:set>
                                      <p:cBhvr>
                                        <p:cTn id="9" fill="hold"/>
                                        <p:tgtEl>
                                          <p:spTgt spid="969">
                                            <p:txEl>
                                              <p:pRg st="0" end="0"/>
                                            </p:txEl>
                                          </p:spTgt>
                                        </p:tgtEl>
                                        <p:attrNameLst>
                                          <p:attrName>style.visibility</p:attrName>
                                        </p:attrNameLst>
                                      </p:cBhvr>
                                      <p:to>
                                        <p:strVal val="visible"/>
                                      </p:to>
                                    </p:set>
                                    <p:animEffect transition="in" filter="wipe(up)">
                                      <p:cBhvr>
                                        <p:cTn id="10" dur="1500"/>
                                        <p:tgtEl>
                                          <p:spTgt spid="96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 grpId="1" build="p" bldLvl="5" animBg="1" advAuto="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94</a:t>
            </a:fld>
            <a:endParaRPr/>
          </a:p>
        </p:txBody>
      </p:sp>
      <p:pic>
        <p:nvPicPr>
          <p:cNvPr id="97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7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75" name="‘For prophecy never had its origin in the will of man, but men spoke from God as those carried along by the Holy Spirit.’ (2 Peter 1:21)…"/>
          <p:cNvSpPr txBox="1"/>
          <p:nvPr/>
        </p:nvSpPr>
        <p:spPr>
          <a:xfrm>
            <a:off x="4133856" y="5212528"/>
            <a:ext cx="18869288" cy="4103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rPr dirty="0"/>
              <a:t> ‘</a:t>
            </a:r>
            <a:r>
              <a:rPr i="1" dirty="0"/>
              <a:t>For prophecy never had its origin in the will of man, but men spoke from God as those carried along by the Holy Spirit.’ </a:t>
            </a:r>
            <a:r>
              <a:rPr dirty="0"/>
              <a:t>(2 Peter 1:21)</a:t>
            </a:r>
          </a:p>
          <a:p>
            <a:pPr algn="l">
              <a:spcBef>
                <a:spcPts val="2400"/>
              </a:spcBef>
              <a:defRPr sz="4800" i="0">
                <a:latin typeface="Avenir Next Regular"/>
                <a:ea typeface="Avenir Next Regular"/>
                <a:cs typeface="Avenir Next Regular"/>
                <a:sym typeface="Avenir Next Regular"/>
              </a:defRPr>
            </a:pPr>
            <a:r>
              <a:rPr dirty="0"/>
              <a:t>God’s purpose in His Word is to reveal Himself to us, so that we might glorify Him and become like Him.   When we apply the Word of God to our lives, we should always ask, </a:t>
            </a:r>
          </a:p>
        </p:txBody>
      </p:sp>
      <p:sp>
        <p:nvSpPr>
          <p:cNvPr id="976" name="‘All scripture is God-breathed and is useful for teaching, rebuking, correcting and training in righteousness.’ (2 Timothy 3:16)"/>
          <p:cNvSpPr txBox="1"/>
          <p:nvPr/>
        </p:nvSpPr>
        <p:spPr>
          <a:xfrm>
            <a:off x="4133856" y="3327400"/>
            <a:ext cx="18869288"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000"/>
              </a:spcBef>
              <a:defRPr sz="4800" i="0">
                <a:latin typeface="Avenir Next Regular"/>
                <a:ea typeface="Avenir Next Regular"/>
                <a:cs typeface="Avenir Next Regular"/>
                <a:sym typeface="Avenir Next Regular"/>
              </a:defRPr>
            </a:pPr>
            <a:r>
              <a:t>  ‘</a:t>
            </a:r>
            <a:r>
              <a:rPr i="1"/>
              <a:t>All scripture is God-breathed and is useful for teaching, rebuking, correcting and training in righteousness.’</a:t>
            </a:r>
            <a:r>
              <a:t> (2 Timothy 3:16)</a:t>
            </a:r>
          </a:p>
        </p:txBody>
      </p:sp>
      <p:sp>
        <p:nvSpPr>
          <p:cNvPr id="977" name="first,   ‘What does this passage show us about God?’ and only…"/>
          <p:cNvSpPr txBox="1"/>
          <p:nvPr/>
        </p:nvSpPr>
        <p:spPr>
          <a:xfrm>
            <a:off x="4234457" y="9366192"/>
            <a:ext cx="18668087"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i="0">
                <a:latin typeface="Avenir Next Regular"/>
                <a:ea typeface="Avenir Next Regular"/>
                <a:cs typeface="Avenir Next Regular"/>
                <a:sym typeface="Avenir Next Regular"/>
              </a:defRPr>
            </a:pPr>
            <a:r>
              <a:rPr dirty="0"/>
              <a:t>         </a:t>
            </a:r>
            <a:r>
              <a:rPr i="1" u="sng" dirty="0"/>
              <a:t>first</a:t>
            </a:r>
            <a:r>
              <a:rPr i="1" dirty="0"/>
              <a:t>,</a:t>
            </a:r>
            <a:r>
              <a:rPr dirty="0"/>
              <a:t>   ‘What does this passage </a:t>
            </a:r>
            <a:r>
              <a:rPr b="1" dirty="0"/>
              <a:t>show</a:t>
            </a:r>
            <a:r>
              <a:rPr dirty="0"/>
              <a:t> us about </a:t>
            </a:r>
            <a:r>
              <a:rPr b="1" dirty="0"/>
              <a:t>God</a:t>
            </a:r>
            <a:r>
              <a:rPr dirty="0"/>
              <a:t>?’ and only </a:t>
            </a:r>
          </a:p>
          <a:p>
            <a:pPr algn="l">
              <a:spcBef>
                <a:spcPts val="1200"/>
              </a:spcBef>
              <a:defRPr sz="4800" i="0">
                <a:latin typeface="Avenir Next Regular"/>
                <a:ea typeface="Avenir Next Regular"/>
                <a:cs typeface="Avenir Next Regular"/>
                <a:sym typeface="Avenir Next Regular"/>
              </a:defRPr>
            </a:pPr>
            <a:r>
              <a:rPr i="1" u="sng" dirty="0"/>
              <a:t>secondly</a:t>
            </a:r>
            <a:r>
              <a:rPr dirty="0"/>
              <a:t>,   ‘What should </a:t>
            </a:r>
            <a:r>
              <a:rPr b="1" dirty="0"/>
              <a:t>I</a:t>
            </a:r>
            <a:r>
              <a:rPr dirty="0"/>
              <a:t> then </a:t>
            </a:r>
            <a:r>
              <a:rPr b="1" dirty="0"/>
              <a:t>do</a:t>
            </a:r>
            <a:r>
              <a:rPr dirty="0"/>
              <a:t>?’</a:t>
            </a:r>
          </a:p>
        </p:txBody>
      </p:sp>
      <p:grpSp>
        <p:nvGrpSpPr>
          <p:cNvPr id="980" name="Group"/>
          <p:cNvGrpSpPr/>
          <p:nvPr/>
        </p:nvGrpSpPr>
        <p:grpSpPr>
          <a:xfrm>
            <a:off x="1908511" y="1249060"/>
            <a:ext cx="3544023" cy="1994861"/>
            <a:chOff x="0" y="0"/>
            <a:chExt cx="3544022" cy="1994859"/>
          </a:xfrm>
        </p:grpSpPr>
        <p:sp>
          <p:nvSpPr>
            <p:cNvPr id="97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97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75">
                                            <p:bg/>
                                          </p:spTgt>
                                        </p:tgtEl>
                                        <p:attrNameLst>
                                          <p:attrName>style.visibility</p:attrName>
                                        </p:attrNameLst>
                                      </p:cBhvr>
                                      <p:to>
                                        <p:strVal val="visible"/>
                                      </p:to>
                                    </p:set>
                                    <p:animEffect transition="in" filter="wipe(up)">
                                      <p:cBhvr>
                                        <p:cTn id="7" dur="700"/>
                                        <p:tgtEl>
                                          <p:spTgt spid="975">
                                            <p:bg/>
                                          </p:spTgt>
                                        </p:tgtEl>
                                      </p:cBhvr>
                                    </p:animEffect>
                                  </p:childTnLst>
                                </p:cTn>
                              </p:par>
                              <p:par>
                                <p:cTn id="8" presetID="22" presetClass="entr" presetSubtype="1" fill="hold" grpId="1" nodeType="withEffect">
                                  <p:stCondLst>
                                    <p:cond delay="0"/>
                                  </p:stCondLst>
                                  <p:iterate>
                                    <p:tmAbs val="0"/>
                                  </p:iterate>
                                  <p:childTnLst>
                                    <p:set>
                                      <p:cBhvr>
                                        <p:cTn id="9" fill="hold"/>
                                        <p:tgtEl>
                                          <p:spTgt spid="975">
                                            <p:txEl>
                                              <p:pRg st="0" end="0"/>
                                            </p:txEl>
                                          </p:spTgt>
                                        </p:tgtEl>
                                        <p:attrNameLst>
                                          <p:attrName>style.visibility</p:attrName>
                                        </p:attrNameLst>
                                      </p:cBhvr>
                                      <p:to>
                                        <p:strVal val="visible"/>
                                      </p:to>
                                    </p:set>
                                    <p:animEffect transition="in" filter="wipe(up)">
                                      <p:cBhvr>
                                        <p:cTn id="10" dur="700"/>
                                        <p:tgtEl>
                                          <p:spTgt spid="97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975">
                                            <p:txEl>
                                              <p:pRg st="1" end="1"/>
                                            </p:txEl>
                                          </p:spTgt>
                                        </p:tgtEl>
                                        <p:attrNameLst>
                                          <p:attrName>style.visibility</p:attrName>
                                        </p:attrNameLst>
                                      </p:cBhvr>
                                      <p:to>
                                        <p:strVal val="visible"/>
                                      </p:to>
                                    </p:set>
                                    <p:animEffect transition="in" filter="wipe(up)">
                                      <p:cBhvr>
                                        <p:cTn id="15" dur="700"/>
                                        <p:tgtEl>
                                          <p:spTgt spid="97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2" nodeType="clickEffect">
                                  <p:stCondLst>
                                    <p:cond delay="0"/>
                                  </p:stCondLst>
                                  <p:iterate>
                                    <p:tmAbs val="0"/>
                                  </p:iterate>
                                  <p:childTnLst>
                                    <p:set>
                                      <p:cBhvr>
                                        <p:cTn id="19" fill="hold"/>
                                        <p:tgtEl>
                                          <p:spTgt spid="977">
                                            <p:bg/>
                                          </p:spTgt>
                                        </p:tgtEl>
                                        <p:attrNameLst>
                                          <p:attrName>style.visibility</p:attrName>
                                        </p:attrNameLst>
                                      </p:cBhvr>
                                      <p:to>
                                        <p:strVal val="visible"/>
                                      </p:to>
                                    </p:set>
                                    <p:animEffect transition="in" filter="wipe(left)">
                                      <p:cBhvr>
                                        <p:cTn id="20" dur="1000"/>
                                        <p:tgtEl>
                                          <p:spTgt spid="977">
                                            <p:bg/>
                                          </p:spTgt>
                                        </p:tgtEl>
                                      </p:cBhvr>
                                    </p:animEffect>
                                  </p:childTnLst>
                                </p:cTn>
                              </p:par>
                              <p:par>
                                <p:cTn id="21" presetID="22" presetClass="entr" presetSubtype="8" fill="hold" grpId="2" nodeType="withEffect">
                                  <p:stCondLst>
                                    <p:cond delay="0"/>
                                  </p:stCondLst>
                                  <p:iterate>
                                    <p:tmAbs val="0"/>
                                  </p:iterate>
                                  <p:childTnLst>
                                    <p:set>
                                      <p:cBhvr>
                                        <p:cTn id="22" fill="hold"/>
                                        <p:tgtEl>
                                          <p:spTgt spid="977">
                                            <p:txEl>
                                              <p:pRg st="0" end="0"/>
                                            </p:txEl>
                                          </p:spTgt>
                                        </p:tgtEl>
                                        <p:attrNameLst>
                                          <p:attrName>style.visibility</p:attrName>
                                        </p:attrNameLst>
                                      </p:cBhvr>
                                      <p:to>
                                        <p:strVal val="visible"/>
                                      </p:to>
                                    </p:set>
                                    <p:animEffect transition="in" filter="wipe(left)">
                                      <p:cBhvr>
                                        <p:cTn id="23" dur="1000"/>
                                        <p:tgtEl>
                                          <p:spTgt spid="97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2" nodeType="clickEffect">
                                  <p:stCondLst>
                                    <p:cond delay="0"/>
                                  </p:stCondLst>
                                  <p:iterate>
                                    <p:tmAbs val="0"/>
                                  </p:iterate>
                                  <p:childTnLst>
                                    <p:set>
                                      <p:cBhvr>
                                        <p:cTn id="27" fill="hold"/>
                                        <p:tgtEl>
                                          <p:spTgt spid="977">
                                            <p:txEl>
                                              <p:pRg st="1" end="1"/>
                                            </p:txEl>
                                          </p:spTgt>
                                        </p:tgtEl>
                                        <p:attrNameLst>
                                          <p:attrName>style.visibility</p:attrName>
                                        </p:attrNameLst>
                                      </p:cBhvr>
                                      <p:to>
                                        <p:strVal val="visible"/>
                                      </p:to>
                                    </p:set>
                                    <p:animEffect transition="in" filter="wipe(left)">
                                      <p:cBhvr>
                                        <p:cTn id="28" dur="1000"/>
                                        <p:tgtEl>
                                          <p:spTgt spid="97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5" grpId="1" build="p" bldLvl="5" animBg="1" advAuto="0"/>
      <p:bldP spid="977" grpId="2" build="p" bldLvl="5" animBg="1" advAuto="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95</a:t>
            </a:fld>
            <a:endParaRPr/>
          </a:p>
        </p:txBody>
      </p:sp>
      <p:pic>
        <p:nvPicPr>
          <p:cNvPr id="98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8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85" name="What does it show about God?     We are looking for truths about:"/>
          <p:cNvSpPr txBox="1"/>
          <p:nvPr/>
        </p:nvSpPr>
        <p:spPr>
          <a:xfrm>
            <a:off x="4191789" y="2740039"/>
            <a:ext cx="1905693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820615" indent="-820615" algn="l">
              <a:spcBef>
                <a:spcPts val="2400"/>
              </a:spcBef>
              <a:buSzPct val="100000"/>
              <a:buAutoNum type="arabicParenR"/>
              <a:defRPr sz="4800" b="1" i="0" u="sng">
                <a:latin typeface="Avenir Next Regular"/>
                <a:ea typeface="Avenir Next Regular"/>
                <a:cs typeface="Avenir Next Regular"/>
                <a:sym typeface="Avenir Next Regular"/>
              </a:defRPr>
            </a:pPr>
            <a:r>
              <a:rPr u="none"/>
              <a:t> What does it show about God?     </a:t>
            </a:r>
            <a:r>
              <a:rPr sz="4400" b="0" i="1" u="none"/>
              <a:t>We are looking for </a:t>
            </a:r>
            <a:r>
              <a:rPr sz="4400" i="1" u="none"/>
              <a:t>truths</a:t>
            </a:r>
            <a:r>
              <a:rPr sz="4400" b="0" i="1" u="none"/>
              <a:t> about:</a:t>
            </a:r>
            <a:r>
              <a:rPr u="none"/>
              <a:t> </a:t>
            </a:r>
          </a:p>
        </p:txBody>
      </p:sp>
      <p:sp>
        <p:nvSpPr>
          <p:cNvPr id="986" name="God is always the same, though the extent to which He reveals Himself progresses through the Bible. True, the supreme, complete revelation came when the eternal word, Jesus, was made flesh and lived among us (John 1:1,14). But God shows us what He is lik"/>
          <p:cNvSpPr txBox="1"/>
          <p:nvPr/>
        </p:nvSpPr>
        <p:spPr>
          <a:xfrm>
            <a:off x="5102735" y="4816460"/>
            <a:ext cx="16640830" cy="513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God is always the same, though the extent to which He reveals Himself progresses through the Bible. True, the supreme, complete revelation came when the eternal word, Jesus, was made flesh and lived among us (John 1:1,14). But God shows us what He is like throughout the </a:t>
            </a:r>
            <a:r>
              <a:rPr i="1"/>
              <a:t>whole</a:t>
            </a:r>
            <a:r>
              <a:t> Bible, Old </a:t>
            </a:r>
            <a:r>
              <a:rPr i="1"/>
              <a:t>and</a:t>
            </a:r>
            <a:r>
              <a:t> New Testaments.</a:t>
            </a:r>
          </a:p>
        </p:txBody>
      </p:sp>
      <p:sp>
        <p:nvSpPr>
          <p:cNvPr id="987" name="God’s nature and character"/>
          <p:cNvSpPr txBox="1"/>
          <p:nvPr/>
        </p:nvSpPr>
        <p:spPr>
          <a:xfrm>
            <a:off x="4226089" y="3784599"/>
            <a:ext cx="9903555"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1709615" lvl="1" indent="-820615" algn="l">
              <a:spcBef>
                <a:spcPts val="1200"/>
              </a:spcBef>
              <a:buSzPct val="100000"/>
              <a:buAutoNum type="alphaLcParenR"/>
              <a:defRPr sz="4800" b="1" i="0">
                <a:latin typeface="Avenir Next Regular"/>
                <a:ea typeface="Avenir Next Regular"/>
                <a:cs typeface="Avenir Next Regular"/>
                <a:sym typeface="Avenir Next Regular"/>
              </a:defRPr>
            </a:pPr>
            <a:r>
              <a:t> God’s nature and character</a:t>
            </a:r>
          </a:p>
        </p:txBody>
      </p:sp>
      <p:grpSp>
        <p:nvGrpSpPr>
          <p:cNvPr id="990" name="Group"/>
          <p:cNvGrpSpPr/>
          <p:nvPr/>
        </p:nvGrpSpPr>
        <p:grpSpPr>
          <a:xfrm>
            <a:off x="1908511" y="1249060"/>
            <a:ext cx="3544023" cy="1994861"/>
            <a:chOff x="0" y="0"/>
            <a:chExt cx="3544022" cy="1994859"/>
          </a:xfrm>
        </p:grpSpPr>
        <p:sp>
          <p:nvSpPr>
            <p:cNvPr id="98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98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987"/>
                                        </p:tgtEl>
                                        <p:attrNameLst>
                                          <p:attrName>style.visibility</p:attrName>
                                        </p:attrNameLst>
                                      </p:cBhvr>
                                      <p:to>
                                        <p:strVal val="visible"/>
                                      </p:to>
                                    </p:set>
                                    <p:animEffect transition="in" filter="wipe(left)">
                                      <p:cBhvr>
                                        <p:cTn id="7" dur="400"/>
                                        <p:tgtEl>
                                          <p:spTgt spid="9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986"/>
                                        </p:tgtEl>
                                        <p:attrNameLst>
                                          <p:attrName>style.visibility</p:attrName>
                                        </p:attrNameLst>
                                      </p:cBhvr>
                                      <p:to>
                                        <p:strVal val="visible"/>
                                      </p:to>
                                    </p:set>
                                    <p:animEffect transition="in" filter="wipe(up)">
                                      <p:cBhvr>
                                        <p:cTn id="12" dur="1250"/>
                                        <p:tgtEl>
                                          <p:spTgt spid="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6" grpId="2" animBg="1" advAuto="0"/>
      <p:bldP spid="987" grpId="1" animBg="1" advAuto="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96</a:t>
            </a:fld>
            <a:endParaRPr/>
          </a:p>
        </p:txBody>
      </p:sp>
      <p:pic>
        <p:nvPicPr>
          <p:cNvPr id="99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99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995" name="God’s supreme act of grace (giving to the undeserving) was the gift of His son. (John 3:16)    This was the full revelation of His ‘grace and truth.’ (John 1:17)…"/>
          <p:cNvSpPr txBox="1"/>
          <p:nvPr/>
        </p:nvSpPr>
        <p:spPr>
          <a:xfrm>
            <a:off x="5090785" y="4822837"/>
            <a:ext cx="17068701" cy="7924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900"/>
              </a:spcBef>
              <a:defRPr sz="4800" i="0">
                <a:latin typeface="Avenir Next Regular"/>
                <a:ea typeface="Avenir Next Regular"/>
                <a:cs typeface="Avenir Next Regular"/>
                <a:sym typeface="Avenir Next Regular"/>
              </a:defRPr>
            </a:pPr>
            <a:r>
              <a:t>God’s supreme act of </a:t>
            </a:r>
            <a:r>
              <a:rPr i="1"/>
              <a:t>grace</a:t>
            </a:r>
            <a:r>
              <a:t> (giving to the undeserving) was the gift of His son. (John 3:16)    This was the full revelation of His ‘grace and truth.’ (John 1:17)</a:t>
            </a:r>
          </a:p>
          <a:p>
            <a:pPr algn="l">
              <a:defRPr sz="4800" i="0">
                <a:latin typeface="Avenir Next Regular"/>
                <a:ea typeface="Avenir Next Regular"/>
                <a:cs typeface="Avenir Next Regular"/>
                <a:sym typeface="Avenir Next Regular"/>
              </a:defRPr>
            </a:pPr>
            <a:r>
              <a:t>However, God has </a:t>
            </a:r>
            <a:r>
              <a:rPr i="1"/>
              <a:t>always</a:t>
            </a:r>
            <a:r>
              <a:t> been gracious and has shown His grace in all His dealings with His people. </a:t>
            </a:r>
            <a:r>
              <a:rPr i="1"/>
              <a:t>E.g.</a:t>
            </a:r>
            <a:r>
              <a:t> God brought His people out of Egypt </a:t>
            </a:r>
            <a:r>
              <a:rPr i="1"/>
              <a:t>before</a:t>
            </a:r>
            <a:r>
              <a:t> He gave them a Law to keep!</a:t>
            </a:r>
          </a:p>
          <a:p>
            <a:pPr algn="l">
              <a:spcBef>
                <a:spcPts val="1300"/>
              </a:spcBef>
              <a:defRPr sz="4800" i="0">
                <a:latin typeface="Avenir Next Regular"/>
                <a:ea typeface="Avenir Next Regular"/>
                <a:cs typeface="Avenir Next Regular"/>
                <a:sym typeface="Avenir Next Regular"/>
              </a:defRPr>
            </a:pPr>
            <a:r>
              <a:t>It is therefore good to ask of every text – </a:t>
            </a:r>
          </a:p>
          <a:p>
            <a:pPr algn="l">
              <a:defRPr sz="4800" i="0">
                <a:latin typeface="Avenir Next Regular"/>
                <a:ea typeface="Avenir Next Regular"/>
                <a:cs typeface="Avenir Next Regular"/>
                <a:sym typeface="Avenir Next Regular"/>
              </a:defRPr>
            </a:pPr>
            <a:r>
              <a:t>‘What do I see here that reminds me of God’s grace:             He does not treat us as we deserve, but gives to us freely?’</a:t>
            </a:r>
          </a:p>
        </p:txBody>
      </p:sp>
      <p:sp>
        <p:nvSpPr>
          <p:cNvPr id="996" name="b)  God’s grace to mankind?"/>
          <p:cNvSpPr txBox="1"/>
          <p:nvPr/>
        </p:nvSpPr>
        <p:spPr>
          <a:xfrm>
            <a:off x="4281576" y="3781438"/>
            <a:ext cx="9268258"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b)  God’s grace to mankind?</a:t>
            </a:r>
          </a:p>
        </p:txBody>
      </p:sp>
      <p:sp>
        <p:nvSpPr>
          <p:cNvPr id="997" name="1)   What does it show about God?  cont"/>
          <p:cNvSpPr txBox="1"/>
          <p:nvPr/>
        </p:nvSpPr>
        <p:spPr>
          <a:xfrm>
            <a:off x="42002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grpSp>
        <p:nvGrpSpPr>
          <p:cNvPr id="1000" name="Group"/>
          <p:cNvGrpSpPr/>
          <p:nvPr/>
        </p:nvGrpSpPr>
        <p:grpSpPr>
          <a:xfrm>
            <a:off x="1908511" y="1249060"/>
            <a:ext cx="3544023" cy="1994861"/>
            <a:chOff x="0" y="0"/>
            <a:chExt cx="3544022" cy="1994859"/>
          </a:xfrm>
        </p:grpSpPr>
        <p:sp>
          <p:nvSpPr>
            <p:cNvPr id="99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99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995">
                                            <p:bg/>
                                          </p:spTgt>
                                        </p:tgtEl>
                                        <p:attrNameLst>
                                          <p:attrName>style.visibility</p:attrName>
                                        </p:attrNameLst>
                                      </p:cBhvr>
                                      <p:to>
                                        <p:strVal val="visible"/>
                                      </p:to>
                                    </p:set>
                                    <p:animEffect transition="in" filter="wipe(up)">
                                      <p:cBhvr>
                                        <p:cTn id="7" dur="1000"/>
                                        <p:tgtEl>
                                          <p:spTgt spid="995">
                                            <p:bg/>
                                          </p:spTgt>
                                        </p:tgtEl>
                                      </p:cBhvr>
                                    </p:animEffect>
                                  </p:childTnLst>
                                </p:cTn>
                              </p:par>
                              <p:par>
                                <p:cTn id="8" presetID="22" presetClass="entr" presetSubtype="1" fill="hold" grpId="1" nodeType="withEffect">
                                  <p:stCondLst>
                                    <p:cond delay="0"/>
                                  </p:stCondLst>
                                  <p:iterate>
                                    <p:tmAbs val="0"/>
                                  </p:iterate>
                                  <p:childTnLst>
                                    <p:set>
                                      <p:cBhvr>
                                        <p:cTn id="9" fill="hold"/>
                                        <p:tgtEl>
                                          <p:spTgt spid="995">
                                            <p:txEl>
                                              <p:pRg st="0" end="0"/>
                                            </p:txEl>
                                          </p:spTgt>
                                        </p:tgtEl>
                                        <p:attrNameLst>
                                          <p:attrName>style.visibility</p:attrName>
                                        </p:attrNameLst>
                                      </p:cBhvr>
                                      <p:to>
                                        <p:strVal val="visible"/>
                                      </p:to>
                                    </p:set>
                                    <p:animEffect transition="in" filter="wipe(up)">
                                      <p:cBhvr>
                                        <p:cTn id="10" dur="1000"/>
                                        <p:tgtEl>
                                          <p:spTgt spid="99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995">
                                            <p:txEl>
                                              <p:pRg st="1" end="1"/>
                                            </p:txEl>
                                          </p:spTgt>
                                        </p:tgtEl>
                                        <p:attrNameLst>
                                          <p:attrName>style.visibility</p:attrName>
                                        </p:attrNameLst>
                                      </p:cBhvr>
                                      <p:to>
                                        <p:strVal val="visible"/>
                                      </p:to>
                                    </p:set>
                                    <p:animEffect transition="in" filter="wipe(up)">
                                      <p:cBhvr>
                                        <p:cTn id="15" dur="1000"/>
                                        <p:tgtEl>
                                          <p:spTgt spid="99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995">
                                            <p:txEl>
                                              <p:pRg st="2" end="2"/>
                                            </p:txEl>
                                          </p:spTgt>
                                        </p:tgtEl>
                                        <p:attrNameLst>
                                          <p:attrName>style.visibility</p:attrName>
                                        </p:attrNameLst>
                                      </p:cBhvr>
                                      <p:to>
                                        <p:strVal val="visible"/>
                                      </p:to>
                                    </p:set>
                                    <p:animEffect transition="in" filter="wipe(up)">
                                      <p:cBhvr>
                                        <p:cTn id="20" dur="1000"/>
                                        <p:tgtEl>
                                          <p:spTgt spid="995">
                                            <p:txEl>
                                              <p:pRg st="2" end="2"/>
                                            </p:txEl>
                                          </p:spTgt>
                                        </p:tgtEl>
                                      </p:cBhvr>
                                    </p:animEffect>
                                  </p:childTnLst>
                                </p:cTn>
                              </p:par>
                            </p:childTnLst>
                          </p:cTn>
                        </p:par>
                        <p:par>
                          <p:cTn id="21" fill="hold">
                            <p:stCondLst>
                              <p:cond delay="1000"/>
                            </p:stCondLst>
                            <p:childTnLst>
                              <p:par>
                                <p:cTn id="22" presetID="22" presetClass="entr" presetSubtype="1" fill="hold" grpId="1" nodeType="afterEffect">
                                  <p:stCondLst>
                                    <p:cond delay="0"/>
                                  </p:stCondLst>
                                  <p:iterate>
                                    <p:tmAbs val="0"/>
                                  </p:iterate>
                                  <p:childTnLst>
                                    <p:set>
                                      <p:cBhvr>
                                        <p:cTn id="23" fill="hold"/>
                                        <p:tgtEl>
                                          <p:spTgt spid="995">
                                            <p:txEl>
                                              <p:pRg st="3" end="3"/>
                                            </p:txEl>
                                          </p:spTgt>
                                        </p:tgtEl>
                                        <p:attrNameLst>
                                          <p:attrName>style.visibility</p:attrName>
                                        </p:attrNameLst>
                                      </p:cBhvr>
                                      <p:to>
                                        <p:strVal val="visible"/>
                                      </p:to>
                                    </p:set>
                                    <p:animEffect transition="in" filter="wipe(up)">
                                      <p:cBhvr>
                                        <p:cTn id="24" dur="1000"/>
                                        <p:tgtEl>
                                          <p:spTgt spid="9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5" grpId="1" build="p" bldLvl="5" animBg="1" advAuto="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97</a:t>
            </a:fld>
            <a:endParaRPr/>
          </a:p>
        </p:txBody>
      </p:sp>
      <p:pic>
        <p:nvPicPr>
          <p:cNvPr id="100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0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05" name="God revealed Himself gradually to the people of Israel, but in Jesus we saw ‘the radiance of God’s glory, the exact representation of His being.’ (Hebrews 1:3)…"/>
          <p:cNvSpPr txBox="1"/>
          <p:nvPr/>
        </p:nvSpPr>
        <p:spPr>
          <a:xfrm>
            <a:off x="5072614" y="4815750"/>
            <a:ext cx="16032596" cy="528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God revealed Himself gradually to the people of Israel, but in Jesus we saw </a:t>
            </a:r>
            <a:r>
              <a:rPr i="1"/>
              <a:t>‘the radiance of God’s glory, the exact representation of His being.’</a:t>
            </a:r>
            <a:r>
              <a:t> (Hebrews 1:3) </a:t>
            </a:r>
          </a:p>
          <a:p>
            <a:pPr algn="l">
              <a:defRPr sz="4800" i="0">
                <a:latin typeface="Avenir Next Regular"/>
                <a:ea typeface="Avenir Next Regular"/>
                <a:cs typeface="Avenir Next Regular"/>
                <a:sym typeface="Avenir Next Regular"/>
              </a:defRPr>
            </a:pPr>
            <a:r>
              <a:t>Jesus is the subject of the autobiography. It is all about Him!   As with all autobiographies, every part of it can be connected to its author.</a:t>
            </a:r>
          </a:p>
        </p:txBody>
      </p:sp>
      <p:sp>
        <p:nvSpPr>
          <p:cNvPr id="1006" name="c)  His revelation in Jesus?"/>
          <p:cNvSpPr txBox="1"/>
          <p:nvPr/>
        </p:nvSpPr>
        <p:spPr>
          <a:xfrm>
            <a:off x="4291600" y="3777895"/>
            <a:ext cx="8722666"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a:t>
            </a:r>
          </a:p>
        </p:txBody>
      </p:sp>
      <p:sp>
        <p:nvSpPr>
          <p:cNvPr id="1007" name="1)   What does it show about God?  cont"/>
          <p:cNvSpPr txBox="1"/>
          <p:nvPr/>
        </p:nvSpPr>
        <p:spPr>
          <a:xfrm>
            <a:off x="41875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grpSp>
        <p:nvGrpSpPr>
          <p:cNvPr id="1010" name="Group"/>
          <p:cNvGrpSpPr/>
          <p:nvPr/>
        </p:nvGrpSpPr>
        <p:grpSpPr>
          <a:xfrm>
            <a:off x="1908511" y="1249060"/>
            <a:ext cx="3544023" cy="1994861"/>
            <a:chOff x="0" y="0"/>
            <a:chExt cx="3544022" cy="1994859"/>
          </a:xfrm>
        </p:grpSpPr>
        <p:sp>
          <p:nvSpPr>
            <p:cNvPr id="100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0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005">
                                            <p:bg/>
                                          </p:spTgt>
                                        </p:tgtEl>
                                        <p:attrNameLst>
                                          <p:attrName>style.visibility</p:attrName>
                                        </p:attrNameLst>
                                      </p:cBhvr>
                                      <p:to>
                                        <p:strVal val="visible"/>
                                      </p:to>
                                    </p:set>
                                    <p:animEffect transition="in" filter="wipe(up)">
                                      <p:cBhvr>
                                        <p:cTn id="7" dur="1000"/>
                                        <p:tgtEl>
                                          <p:spTgt spid="1005">
                                            <p:bg/>
                                          </p:spTgt>
                                        </p:tgtEl>
                                      </p:cBhvr>
                                    </p:animEffect>
                                  </p:childTnLst>
                                </p:cTn>
                              </p:par>
                              <p:par>
                                <p:cTn id="8" presetID="22" presetClass="entr" presetSubtype="1" fill="hold" grpId="1" nodeType="withEffect">
                                  <p:stCondLst>
                                    <p:cond delay="0"/>
                                  </p:stCondLst>
                                  <p:iterate>
                                    <p:tmAbs val="0"/>
                                  </p:iterate>
                                  <p:childTnLst>
                                    <p:set>
                                      <p:cBhvr>
                                        <p:cTn id="9" fill="hold"/>
                                        <p:tgtEl>
                                          <p:spTgt spid="1005">
                                            <p:txEl>
                                              <p:pRg st="0" end="0"/>
                                            </p:txEl>
                                          </p:spTgt>
                                        </p:tgtEl>
                                        <p:attrNameLst>
                                          <p:attrName>style.visibility</p:attrName>
                                        </p:attrNameLst>
                                      </p:cBhvr>
                                      <p:to>
                                        <p:strVal val="visible"/>
                                      </p:to>
                                    </p:set>
                                    <p:animEffect transition="in" filter="wipe(up)">
                                      <p:cBhvr>
                                        <p:cTn id="10" dur="1000"/>
                                        <p:tgtEl>
                                          <p:spTgt spid="100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005">
                                            <p:txEl>
                                              <p:pRg st="1" end="1"/>
                                            </p:txEl>
                                          </p:spTgt>
                                        </p:tgtEl>
                                        <p:attrNameLst>
                                          <p:attrName>style.visibility</p:attrName>
                                        </p:attrNameLst>
                                      </p:cBhvr>
                                      <p:to>
                                        <p:strVal val="visible"/>
                                      </p:to>
                                    </p:set>
                                    <p:animEffect transition="in" filter="wipe(up)">
                                      <p:cBhvr>
                                        <p:cTn id="15" dur="1000"/>
                                        <p:tgtEl>
                                          <p:spTgt spid="10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5" grpId="1" build="p" bldLvl="5" animBg="1" advAuto="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98</a:t>
            </a:fld>
            <a:endParaRPr/>
          </a:p>
        </p:txBody>
      </p:sp>
      <p:pic>
        <p:nvPicPr>
          <p:cNvPr id="101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1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15" name="‘Mrs Daniels led her class through the reading drill.’…"/>
          <p:cNvSpPr txBox="1"/>
          <p:nvPr/>
        </p:nvSpPr>
        <p:spPr>
          <a:xfrm>
            <a:off x="5082318" y="6344919"/>
            <a:ext cx="17038247" cy="576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       </a:t>
            </a:r>
            <a:r>
              <a:rPr i="1"/>
              <a:t>‘Mrs Daniels led her class through the reading drill.’  </a:t>
            </a:r>
          </a:p>
          <a:p>
            <a:pPr algn="l">
              <a:spcBef>
                <a:spcPts val="3800"/>
              </a:spcBef>
              <a:defRPr sz="4800" i="0">
                <a:latin typeface="Avenir Next Regular"/>
                <a:ea typeface="Avenir Next Regular"/>
                <a:cs typeface="Avenir Next Regular"/>
                <a:sym typeface="Avenir Next Regular"/>
              </a:defRPr>
            </a:pPr>
            <a:r>
              <a:rPr i="1"/>
              <a:t>                  </a:t>
            </a:r>
            <a:r>
              <a:t>. . . it must have something to do with the subject.</a:t>
            </a:r>
          </a:p>
          <a:p>
            <a:pPr algn="l">
              <a:spcBef>
                <a:spcPts val="1200"/>
              </a:spcBef>
              <a:defRPr sz="4800" i="0">
                <a:latin typeface="Avenir Next Regular"/>
                <a:ea typeface="Avenir Next Regular"/>
                <a:cs typeface="Avenir Next Regular"/>
                <a:sym typeface="Avenir Next Regular"/>
              </a:defRPr>
            </a:pPr>
            <a:r>
              <a:t>(This is from the autobiography of the former US President George W Bush, describing his visit to Booker school, Florida on Sept 11, 2001, when he was told of the second aircraft hitting the Twin Towers in New York.)</a:t>
            </a:r>
          </a:p>
        </p:txBody>
      </p:sp>
      <p:sp>
        <p:nvSpPr>
          <p:cNvPr id="1016" name="1)   What does it show about God?  cont"/>
          <p:cNvSpPr txBox="1"/>
          <p:nvPr/>
        </p:nvSpPr>
        <p:spPr>
          <a:xfrm>
            <a:off x="41875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sp>
        <p:nvSpPr>
          <p:cNvPr id="1017"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
        <p:nvSpPr>
          <p:cNvPr id="1018" name="E.g.,  if page 127 line 7 of an autobiography says…"/>
          <p:cNvSpPr txBox="1"/>
          <p:nvPr/>
        </p:nvSpPr>
        <p:spPr>
          <a:xfrm>
            <a:off x="4973980" y="5163007"/>
            <a:ext cx="14200328"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2000"/>
              </a:spcBef>
              <a:defRPr sz="4800" i="0">
                <a:latin typeface="Avenir Next Regular"/>
                <a:ea typeface="Avenir Next Regular"/>
                <a:cs typeface="Avenir Next Regular"/>
                <a:sym typeface="Avenir Next Regular"/>
              </a:defRPr>
            </a:lvl1pPr>
          </a:lstStyle>
          <a:p>
            <a:r>
              <a:t>E.g.,  if page 127 line 7 of an autobiography says…</a:t>
            </a:r>
          </a:p>
        </p:txBody>
      </p:sp>
      <p:grpSp>
        <p:nvGrpSpPr>
          <p:cNvPr id="1021" name="Group"/>
          <p:cNvGrpSpPr/>
          <p:nvPr/>
        </p:nvGrpSpPr>
        <p:grpSpPr>
          <a:xfrm>
            <a:off x="1908511" y="1249060"/>
            <a:ext cx="3544023" cy="1994861"/>
            <a:chOff x="0" y="0"/>
            <a:chExt cx="3544022" cy="1994859"/>
          </a:xfrm>
        </p:grpSpPr>
        <p:sp>
          <p:nvSpPr>
            <p:cNvPr id="1019"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20"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015">
                                            <p:bg/>
                                          </p:spTgt>
                                        </p:tgtEl>
                                        <p:attrNameLst>
                                          <p:attrName>style.visibility</p:attrName>
                                        </p:attrNameLst>
                                      </p:cBhvr>
                                      <p:to>
                                        <p:strVal val="visible"/>
                                      </p:to>
                                    </p:set>
                                    <p:animEffect transition="in" filter="wipe(up)">
                                      <p:cBhvr>
                                        <p:cTn id="7" dur="800"/>
                                        <p:tgtEl>
                                          <p:spTgt spid="1015">
                                            <p:bg/>
                                          </p:spTgt>
                                        </p:tgtEl>
                                      </p:cBhvr>
                                    </p:animEffect>
                                  </p:childTnLst>
                                </p:cTn>
                              </p:par>
                              <p:par>
                                <p:cTn id="8" presetID="22" presetClass="entr" presetSubtype="1" fill="hold" grpId="1" nodeType="withEffect">
                                  <p:stCondLst>
                                    <p:cond delay="0"/>
                                  </p:stCondLst>
                                  <p:iterate>
                                    <p:tmAbs val="0"/>
                                  </p:iterate>
                                  <p:childTnLst>
                                    <p:set>
                                      <p:cBhvr>
                                        <p:cTn id="9" fill="hold"/>
                                        <p:tgtEl>
                                          <p:spTgt spid="1015">
                                            <p:txEl>
                                              <p:pRg st="0" end="0"/>
                                            </p:txEl>
                                          </p:spTgt>
                                        </p:tgtEl>
                                        <p:attrNameLst>
                                          <p:attrName>style.visibility</p:attrName>
                                        </p:attrNameLst>
                                      </p:cBhvr>
                                      <p:to>
                                        <p:strVal val="visible"/>
                                      </p:to>
                                    </p:set>
                                    <p:animEffect transition="in" filter="wipe(up)">
                                      <p:cBhvr>
                                        <p:cTn id="10" dur="800"/>
                                        <p:tgtEl>
                                          <p:spTgt spid="1015">
                                            <p:txEl>
                                              <p:pRg st="0" end="0"/>
                                            </p:txEl>
                                          </p:spTgt>
                                        </p:tgtEl>
                                      </p:cBhvr>
                                    </p:animEffect>
                                  </p:childTnLst>
                                </p:cTn>
                              </p:par>
                            </p:childTnLst>
                          </p:cTn>
                        </p:par>
                        <p:par>
                          <p:cTn id="11" fill="hold">
                            <p:stCondLst>
                              <p:cond delay="800"/>
                            </p:stCondLst>
                            <p:childTnLst>
                              <p:par>
                                <p:cTn id="12" presetID="22" presetClass="entr" presetSubtype="1" fill="hold" grpId="1" nodeType="afterEffect">
                                  <p:stCondLst>
                                    <p:cond delay="0"/>
                                  </p:stCondLst>
                                  <p:iterate>
                                    <p:tmAbs val="0"/>
                                  </p:iterate>
                                  <p:childTnLst>
                                    <p:set>
                                      <p:cBhvr>
                                        <p:cTn id="13" fill="hold"/>
                                        <p:tgtEl>
                                          <p:spTgt spid="1015">
                                            <p:txEl>
                                              <p:pRg st="1" end="1"/>
                                            </p:txEl>
                                          </p:spTgt>
                                        </p:tgtEl>
                                        <p:attrNameLst>
                                          <p:attrName>style.visibility</p:attrName>
                                        </p:attrNameLst>
                                      </p:cBhvr>
                                      <p:to>
                                        <p:strVal val="visible"/>
                                      </p:to>
                                    </p:set>
                                    <p:animEffect transition="in" filter="wipe(up)">
                                      <p:cBhvr>
                                        <p:cTn id="14" dur="800"/>
                                        <p:tgtEl>
                                          <p:spTgt spid="101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1" nodeType="clickEffect">
                                  <p:stCondLst>
                                    <p:cond delay="0"/>
                                  </p:stCondLst>
                                  <p:iterate>
                                    <p:tmAbs val="0"/>
                                  </p:iterate>
                                  <p:childTnLst>
                                    <p:set>
                                      <p:cBhvr>
                                        <p:cTn id="18" fill="hold"/>
                                        <p:tgtEl>
                                          <p:spTgt spid="1015">
                                            <p:txEl>
                                              <p:pRg st="2" end="2"/>
                                            </p:txEl>
                                          </p:spTgt>
                                        </p:tgtEl>
                                        <p:attrNameLst>
                                          <p:attrName>style.visibility</p:attrName>
                                        </p:attrNameLst>
                                      </p:cBhvr>
                                      <p:to>
                                        <p:strVal val="visible"/>
                                      </p:to>
                                    </p:set>
                                    <p:animEffect transition="in" filter="wipe(up)">
                                      <p:cBhvr>
                                        <p:cTn id="19" dur="800"/>
                                        <p:tgtEl>
                                          <p:spTgt spid="10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 grpId="1" build="p" bldLvl="5" animBg="1" advAuto="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99</a:t>
            </a:fld>
            <a:endParaRPr/>
          </a:p>
        </p:txBody>
      </p:sp>
      <p:pic>
        <p:nvPicPr>
          <p:cNvPr id="102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2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26" name="‘“You diligently study the Scriptures because you think that…"/>
          <p:cNvSpPr txBox="1"/>
          <p:nvPr/>
        </p:nvSpPr>
        <p:spPr>
          <a:xfrm>
            <a:off x="5205085" y="7070547"/>
            <a:ext cx="16999156" cy="3657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    </a:t>
            </a:r>
            <a:r>
              <a:rPr i="1"/>
              <a:t>‘“You diligently study the Scriptures because you think that </a:t>
            </a:r>
          </a:p>
          <a:p>
            <a:pPr algn="l">
              <a:defRPr sz="4800" i="0">
                <a:latin typeface="Avenir Next Regular"/>
                <a:ea typeface="Avenir Next Regular"/>
                <a:cs typeface="Avenir Next Regular"/>
                <a:sym typeface="Avenir Next Regular"/>
              </a:defRPr>
            </a:pPr>
            <a:r>
              <a:rPr i="1"/>
              <a:t>by them you possess eternal life. These are the Scriptures that</a:t>
            </a:r>
          </a:p>
          <a:p>
            <a:pPr algn="l">
              <a:spcBef>
                <a:spcPts val="1600"/>
              </a:spcBef>
              <a:defRPr sz="4800" i="0">
                <a:latin typeface="Avenir Next Regular"/>
                <a:ea typeface="Avenir Next Regular"/>
                <a:cs typeface="Avenir Next Regular"/>
                <a:sym typeface="Avenir Next Regular"/>
              </a:defRPr>
            </a:pPr>
            <a:r>
              <a:rPr i="1"/>
              <a:t>testify about </a:t>
            </a:r>
            <a:r>
              <a:rPr i="1" u="sng"/>
              <a:t>me</a:t>
            </a:r>
            <a:r>
              <a:rPr i="1"/>
              <a:t>… </a:t>
            </a:r>
          </a:p>
          <a:p>
            <a:pPr algn="l">
              <a:defRPr sz="4800" i="0">
                <a:latin typeface="Avenir Next Regular"/>
                <a:ea typeface="Avenir Next Regular"/>
                <a:cs typeface="Avenir Next Regular"/>
                <a:sym typeface="Avenir Next Regular"/>
              </a:defRPr>
            </a:pPr>
            <a:r>
              <a:rPr i="1"/>
              <a:t> “… Moses … wrote about </a:t>
            </a:r>
            <a:r>
              <a:rPr i="1" u="sng"/>
              <a:t>me</a:t>
            </a:r>
            <a:r>
              <a:rPr i="1"/>
              <a:t>.”’</a:t>
            </a:r>
            <a:r>
              <a:rPr b="1"/>
              <a:t>     </a:t>
            </a:r>
            <a:r>
              <a:rPr sz="4300"/>
              <a:t>(John 5:39-46).  </a:t>
            </a:r>
          </a:p>
        </p:txBody>
      </p:sp>
      <p:sp>
        <p:nvSpPr>
          <p:cNvPr id="1027" name="1)   What does it show about God?  cont"/>
          <p:cNvSpPr txBox="1"/>
          <p:nvPr/>
        </p:nvSpPr>
        <p:spPr>
          <a:xfrm>
            <a:off x="41875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sp>
        <p:nvSpPr>
          <p:cNvPr id="1028" name="In the same way everything in the Bible revolves round and…"/>
          <p:cNvSpPr txBox="1"/>
          <p:nvPr/>
        </p:nvSpPr>
        <p:spPr>
          <a:xfrm>
            <a:off x="5216905" y="5005121"/>
            <a:ext cx="16591789"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i="0">
                <a:latin typeface="Avenir Next Regular"/>
                <a:ea typeface="Avenir Next Regular"/>
                <a:cs typeface="Avenir Next Regular"/>
                <a:sym typeface="Avenir Next Regular"/>
              </a:defRPr>
            </a:pPr>
            <a:r>
              <a:t>In the same way everything in the Bible revolves round and </a:t>
            </a:r>
          </a:p>
          <a:p>
            <a:pPr algn="l">
              <a:spcBef>
                <a:spcPts val="1600"/>
              </a:spcBef>
              <a:defRPr sz="4800" i="0">
                <a:latin typeface="Avenir Next Regular"/>
                <a:ea typeface="Avenir Next Regular"/>
                <a:cs typeface="Avenir Next Regular"/>
                <a:sym typeface="Avenir Next Regular"/>
              </a:defRPr>
            </a:pPr>
            <a:r>
              <a:t>is connected to Jesus. This is why he told the Pharisees:</a:t>
            </a:r>
          </a:p>
        </p:txBody>
      </p:sp>
      <p:grpSp>
        <p:nvGrpSpPr>
          <p:cNvPr id="1031" name="Group"/>
          <p:cNvGrpSpPr/>
          <p:nvPr/>
        </p:nvGrpSpPr>
        <p:grpSpPr>
          <a:xfrm>
            <a:off x="1908511" y="1249060"/>
            <a:ext cx="3544023" cy="1994861"/>
            <a:chOff x="0" y="0"/>
            <a:chExt cx="3544022" cy="1994859"/>
          </a:xfrm>
        </p:grpSpPr>
        <p:sp>
          <p:nvSpPr>
            <p:cNvPr id="1029"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30"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1032"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026">
                                            <p:bg/>
                                          </p:spTgt>
                                        </p:tgtEl>
                                        <p:attrNameLst>
                                          <p:attrName>style.visibility</p:attrName>
                                        </p:attrNameLst>
                                      </p:cBhvr>
                                      <p:to>
                                        <p:strVal val="visible"/>
                                      </p:to>
                                    </p:set>
                                    <p:animEffect transition="in" filter="wipe(left)">
                                      <p:cBhvr>
                                        <p:cTn id="7" dur="1000"/>
                                        <p:tgtEl>
                                          <p:spTgt spid="1026">
                                            <p:bg/>
                                          </p:spTgt>
                                        </p:tgtEl>
                                      </p:cBhvr>
                                    </p:animEffect>
                                  </p:childTnLst>
                                </p:cTn>
                              </p:par>
                              <p:par>
                                <p:cTn id="8" presetID="22" presetClass="entr" presetSubtype="8" fill="hold" grpId="1" nodeType="withEffect">
                                  <p:stCondLst>
                                    <p:cond delay="0"/>
                                  </p:stCondLst>
                                  <p:iterate>
                                    <p:tmAbs val="0"/>
                                  </p:iterate>
                                  <p:childTnLst>
                                    <p:set>
                                      <p:cBhvr>
                                        <p:cTn id="9" fill="hold"/>
                                        <p:tgtEl>
                                          <p:spTgt spid="1026">
                                            <p:txEl>
                                              <p:pRg st="0" end="0"/>
                                            </p:txEl>
                                          </p:spTgt>
                                        </p:tgtEl>
                                        <p:attrNameLst>
                                          <p:attrName>style.visibility</p:attrName>
                                        </p:attrNameLst>
                                      </p:cBhvr>
                                      <p:to>
                                        <p:strVal val="visible"/>
                                      </p:to>
                                    </p:set>
                                    <p:animEffect transition="in" filter="wipe(left)">
                                      <p:cBhvr>
                                        <p:cTn id="10" dur="1000"/>
                                        <p:tgtEl>
                                          <p:spTgt spid="1026">
                                            <p:txEl>
                                              <p:pRg st="0" end="0"/>
                                            </p:txEl>
                                          </p:spTgt>
                                        </p:tgtEl>
                                      </p:cBhvr>
                                    </p:animEffect>
                                  </p:childTnLst>
                                </p:cTn>
                              </p:par>
                            </p:childTnLst>
                          </p:cTn>
                        </p:par>
                        <p:par>
                          <p:cTn id="11" fill="hold">
                            <p:stCondLst>
                              <p:cond delay="1000"/>
                            </p:stCondLst>
                            <p:childTnLst>
                              <p:par>
                                <p:cTn id="12" presetID="22" presetClass="entr" presetSubtype="8" fill="hold" grpId="1" nodeType="afterEffect">
                                  <p:stCondLst>
                                    <p:cond delay="0"/>
                                  </p:stCondLst>
                                  <p:iterate>
                                    <p:tmAbs val="0"/>
                                  </p:iterate>
                                  <p:childTnLst>
                                    <p:set>
                                      <p:cBhvr>
                                        <p:cTn id="13" fill="hold"/>
                                        <p:tgtEl>
                                          <p:spTgt spid="1026">
                                            <p:txEl>
                                              <p:pRg st="1" end="1"/>
                                            </p:txEl>
                                          </p:spTgt>
                                        </p:tgtEl>
                                        <p:attrNameLst>
                                          <p:attrName>style.visibility</p:attrName>
                                        </p:attrNameLst>
                                      </p:cBhvr>
                                      <p:to>
                                        <p:strVal val="visible"/>
                                      </p:to>
                                    </p:set>
                                    <p:animEffect transition="in" filter="wipe(left)">
                                      <p:cBhvr>
                                        <p:cTn id="14" dur="1000"/>
                                        <p:tgtEl>
                                          <p:spTgt spid="1026">
                                            <p:txEl>
                                              <p:pRg st="1" end="1"/>
                                            </p:txEl>
                                          </p:spTgt>
                                        </p:tgtEl>
                                      </p:cBhvr>
                                    </p:animEffect>
                                  </p:childTnLst>
                                </p:cTn>
                              </p:par>
                            </p:childTnLst>
                          </p:cTn>
                        </p:par>
                        <p:par>
                          <p:cTn id="15" fill="hold">
                            <p:stCondLst>
                              <p:cond delay="2000"/>
                            </p:stCondLst>
                            <p:childTnLst>
                              <p:par>
                                <p:cTn id="16" presetID="22" presetClass="entr" presetSubtype="8" fill="hold" grpId="1" nodeType="afterEffect">
                                  <p:stCondLst>
                                    <p:cond delay="0"/>
                                  </p:stCondLst>
                                  <p:iterate>
                                    <p:tmAbs val="0"/>
                                  </p:iterate>
                                  <p:childTnLst>
                                    <p:set>
                                      <p:cBhvr>
                                        <p:cTn id="17" fill="hold"/>
                                        <p:tgtEl>
                                          <p:spTgt spid="1026">
                                            <p:txEl>
                                              <p:pRg st="2" end="2"/>
                                            </p:txEl>
                                          </p:spTgt>
                                        </p:tgtEl>
                                        <p:attrNameLst>
                                          <p:attrName>style.visibility</p:attrName>
                                        </p:attrNameLst>
                                      </p:cBhvr>
                                      <p:to>
                                        <p:strVal val="visible"/>
                                      </p:to>
                                    </p:set>
                                    <p:animEffect transition="in" filter="wipe(left)">
                                      <p:cBhvr>
                                        <p:cTn id="18" dur="1000"/>
                                        <p:tgtEl>
                                          <p:spTgt spid="1026">
                                            <p:txEl>
                                              <p:pRg st="2" end="2"/>
                                            </p:txEl>
                                          </p:spTgt>
                                        </p:tgtEl>
                                      </p:cBhvr>
                                    </p:animEffect>
                                  </p:childTnLst>
                                </p:cTn>
                              </p:par>
                            </p:childTnLst>
                          </p:cTn>
                        </p:par>
                        <p:par>
                          <p:cTn id="19" fill="hold">
                            <p:stCondLst>
                              <p:cond delay="3000"/>
                            </p:stCondLst>
                            <p:childTnLst>
                              <p:par>
                                <p:cTn id="20" presetID="22" presetClass="entr" presetSubtype="8" fill="hold" grpId="1" nodeType="afterEffect">
                                  <p:stCondLst>
                                    <p:cond delay="500"/>
                                  </p:stCondLst>
                                  <p:iterate>
                                    <p:tmAbs val="0"/>
                                  </p:iterate>
                                  <p:childTnLst>
                                    <p:set>
                                      <p:cBhvr>
                                        <p:cTn id="21" fill="hold"/>
                                        <p:tgtEl>
                                          <p:spTgt spid="1026">
                                            <p:txEl>
                                              <p:pRg st="3" end="3"/>
                                            </p:txEl>
                                          </p:spTgt>
                                        </p:tgtEl>
                                        <p:attrNameLst>
                                          <p:attrName>style.visibility</p:attrName>
                                        </p:attrNameLst>
                                      </p:cBhvr>
                                      <p:to>
                                        <p:strVal val="visible"/>
                                      </p:to>
                                    </p:set>
                                    <p:animEffect transition="in" filter="wipe(left)">
                                      <p:cBhvr>
                                        <p:cTn id="22" dur="1000"/>
                                        <p:tgtEl>
                                          <p:spTgt spid="10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1" build="p" bldLvl="5" animBg="1" advAuto="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100</a:t>
            </a:fld>
            <a:endParaRPr/>
          </a:p>
        </p:txBody>
      </p:sp>
      <p:pic>
        <p:nvPicPr>
          <p:cNvPr id="1035" name="image.jpg" descr="image.jpg"/>
          <p:cNvPicPr>
            <a:picLocks noChangeAspect="1"/>
          </p:cNvPicPr>
          <p:nvPr/>
        </p:nvPicPr>
        <p:blipFill>
          <a:blip r:embed="rId2"/>
          <a:stretch>
            <a:fillRect/>
          </a:stretch>
        </p:blipFill>
        <p:spPr>
          <a:xfrm>
            <a:off x="5524500" y="1857374"/>
            <a:ext cx="13525500" cy="9144001"/>
          </a:xfrm>
          <a:prstGeom prst="rect">
            <a:avLst/>
          </a:prstGeom>
          <a:ln w="12700">
            <a:miter lim="400000"/>
          </a:ln>
        </p:spPr>
      </p:pic>
      <p:sp>
        <p:nvSpPr>
          <p:cNvPr id="1036" name="What do you see?"/>
          <p:cNvSpPr txBox="1"/>
          <p:nvPr/>
        </p:nvSpPr>
        <p:spPr>
          <a:xfrm>
            <a:off x="1795779" y="1976997"/>
            <a:ext cx="3593970" cy="145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b="1"/>
            </a:lvl1pPr>
          </a:lstStyle>
          <a:p>
            <a:r>
              <a:t>What do you see?</a:t>
            </a:r>
          </a:p>
        </p:txBody>
      </p:sp>
      <p:sp>
        <p:nvSpPr>
          <p:cNvPr id="1037" name="There’s another way of looking."/>
          <p:cNvSpPr txBox="1"/>
          <p:nvPr/>
        </p:nvSpPr>
        <p:spPr>
          <a:xfrm>
            <a:off x="1176397" y="11538510"/>
            <a:ext cx="8222073"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There’s another way of looking.</a:t>
            </a:r>
          </a:p>
        </p:txBody>
      </p:sp>
      <p:sp>
        <p:nvSpPr>
          <p:cNvPr id="1038" name="Is it a couple by the shore?"/>
          <p:cNvSpPr txBox="1"/>
          <p:nvPr/>
        </p:nvSpPr>
        <p:spPr>
          <a:xfrm>
            <a:off x="1102783" y="9416022"/>
            <a:ext cx="4464599" cy="145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t>Is it a couple by the shore?</a:t>
            </a:r>
          </a:p>
        </p:txBody>
      </p:sp>
      <p:sp>
        <p:nvSpPr>
          <p:cNvPr id="1039" name="Can you see ‘a baby in a tree’?"/>
          <p:cNvSpPr txBox="1"/>
          <p:nvPr/>
        </p:nvSpPr>
        <p:spPr>
          <a:xfrm>
            <a:off x="12637445" y="11538510"/>
            <a:ext cx="8168445"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Can you see ‘a baby in a tree’?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0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 grpId="2" animBg="1" advAuto="0"/>
      <p:bldP spid="1038" grpId="1" animBg="1" advAuto="0"/>
      <p:bldP spid="1039" grpId="3" animBg="1" advAuto="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101</a:t>
            </a:fld>
            <a:endParaRPr/>
          </a:p>
        </p:txBody>
      </p:sp>
      <p:pic>
        <p:nvPicPr>
          <p:cNvPr id="1042" name="image.jpg" descr="image.jpg"/>
          <p:cNvPicPr>
            <a:picLocks noChangeAspect="1"/>
          </p:cNvPicPr>
          <p:nvPr/>
        </p:nvPicPr>
        <p:blipFill>
          <a:blip r:embed="rId2"/>
          <a:stretch>
            <a:fillRect/>
          </a:stretch>
        </p:blipFill>
        <p:spPr>
          <a:xfrm>
            <a:off x="5524500" y="1857374"/>
            <a:ext cx="13525500" cy="9144001"/>
          </a:xfrm>
          <a:prstGeom prst="rect">
            <a:avLst/>
          </a:prstGeom>
          <a:ln w="12700">
            <a:miter lim="400000"/>
          </a:ln>
        </p:spPr>
      </p:pic>
      <p:sp>
        <p:nvSpPr>
          <p:cNvPr id="1043" name="Shape"/>
          <p:cNvSpPr/>
          <p:nvPr/>
        </p:nvSpPr>
        <p:spPr>
          <a:xfrm>
            <a:off x="5210175" y="2939957"/>
            <a:ext cx="13315950" cy="7877208"/>
          </a:xfrm>
          <a:custGeom>
            <a:avLst/>
            <a:gdLst/>
            <a:ahLst/>
            <a:cxnLst>
              <a:cxn ang="0">
                <a:pos x="wd2" y="hd2"/>
              </a:cxn>
              <a:cxn ang="5400000">
                <a:pos x="wd2" y="hd2"/>
              </a:cxn>
              <a:cxn ang="10800000">
                <a:pos x="wd2" y="hd2"/>
              </a:cxn>
              <a:cxn ang="16200000">
                <a:pos x="wd2" y="hd2"/>
              </a:cxn>
            </a:cxnLst>
            <a:rect l="0" t="0" r="r" b="b"/>
            <a:pathLst>
              <a:path w="21574" h="21522" extrusionOk="0">
                <a:moveTo>
                  <a:pt x="584" y="13425"/>
                </a:moveTo>
                <a:lnTo>
                  <a:pt x="334" y="12158"/>
                </a:lnTo>
                <a:lnTo>
                  <a:pt x="250" y="11736"/>
                </a:lnTo>
                <a:cubicBezTo>
                  <a:pt x="236" y="11666"/>
                  <a:pt x="219" y="11597"/>
                  <a:pt x="209" y="11525"/>
                </a:cubicBezTo>
                <a:lnTo>
                  <a:pt x="125" y="10962"/>
                </a:lnTo>
                <a:cubicBezTo>
                  <a:pt x="111" y="10868"/>
                  <a:pt x="93" y="10776"/>
                  <a:pt x="83" y="10680"/>
                </a:cubicBezTo>
                <a:cubicBezTo>
                  <a:pt x="30" y="10140"/>
                  <a:pt x="58" y="10398"/>
                  <a:pt x="0" y="9906"/>
                </a:cubicBezTo>
                <a:cubicBezTo>
                  <a:pt x="14" y="8733"/>
                  <a:pt x="5" y="7559"/>
                  <a:pt x="42" y="6387"/>
                </a:cubicBezTo>
                <a:cubicBezTo>
                  <a:pt x="46" y="6239"/>
                  <a:pt x="97" y="6106"/>
                  <a:pt x="125" y="5965"/>
                </a:cubicBezTo>
                <a:lnTo>
                  <a:pt x="334" y="4909"/>
                </a:lnTo>
                <a:cubicBezTo>
                  <a:pt x="348" y="4839"/>
                  <a:pt x="351" y="4760"/>
                  <a:pt x="376" y="4698"/>
                </a:cubicBezTo>
                <a:lnTo>
                  <a:pt x="542" y="4276"/>
                </a:lnTo>
                <a:cubicBezTo>
                  <a:pt x="642" y="3773"/>
                  <a:pt x="553" y="3936"/>
                  <a:pt x="751" y="3713"/>
                </a:cubicBezTo>
                <a:cubicBezTo>
                  <a:pt x="807" y="3572"/>
                  <a:pt x="847" y="3410"/>
                  <a:pt x="918" y="3290"/>
                </a:cubicBezTo>
                <a:lnTo>
                  <a:pt x="1168" y="2868"/>
                </a:lnTo>
                <a:cubicBezTo>
                  <a:pt x="1242" y="2497"/>
                  <a:pt x="1162" y="2797"/>
                  <a:pt x="1335" y="2446"/>
                </a:cubicBezTo>
                <a:cubicBezTo>
                  <a:pt x="1367" y="2381"/>
                  <a:pt x="1380" y="2287"/>
                  <a:pt x="1419" y="2235"/>
                </a:cubicBezTo>
                <a:cubicBezTo>
                  <a:pt x="1453" y="2188"/>
                  <a:pt x="1502" y="2188"/>
                  <a:pt x="1544" y="2164"/>
                </a:cubicBezTo>
                <a:cubicBezTo>
                  <a:pt x="1660" y="1870"/>
                  <a:pt x="1689" y="1738"/>
                  <a:pt x="1836" y="1531"/>
                </a:cubicBezTo>
                <a:cubicBezTo>
                  <a:pt x="1875" y="1477"/>
                  <a:pt x="1923" y="1444"/>
                  <a:pt x="1961" y="1390"/>
                </a:cubicBezTo>
                <a:cubicBezTo>
                  <a:pt x="2007" y="1326"/>
                  <a:pt x="2040" y="1240"/>
                  <a:pt x="2086" y="1179"/>
                </a:cubicBezTo>
                <a:cubicBezTo>
                  <a:pt x="2302" y="897"/>
                  <a:pt x="2273" y="933"/>
                  <a:pt x="2462" y="827"/>
                </a:cubicBezTo>
                <a:cubicBezTo>
                  <a:pt x="2504" y="757"/>
                  <a:pt x="2536" y="665"/>
                  <a:pt x="2587" y="616"/>
                </a:cubicBezTo>
                <a:cubicBezTo>
                  <a:pt x="2637" y="568"/>
                  <a:pt x="2699" y="573"/>
                  <a:pt x="2754" y="546"/>
                </a:cubicBezTo>
                <a:cubicBezTo>
                  <a:pt x="2838" y="503"/>
                  <a:pt x="2921" y="452"/>
                  <a:pt x="3005" y="405"/>
                </a:cubicBezTo>
                <a:cubicBezTo>
                  <a:pt x="3046" y="381"/>
                  <a:pt x="3086" y="347"/>
                  <a:pt x="3130" y="334"/>
                </a:cubicBezTo>
                <a:cubicBezTo>
                  <a:pt x="3588" y="206"/>
                  <a:pt x="3296" y="283"/>
                  <a:pt x="4006" y="123"/>
                </a:cubicBezTo>
                <a:cubicBezTo>
                  <a:pt x="4255" y="-17"/>
                  <a:pt x="4285" y="-64"/>
                  <a:pt x="4674" y="123"/>
                </a:cubicBezTo>
                <a:cubicBezTo>
                  <a:pt x="4716" y="144"/>
                  <a:pt x="4684" y="282"/>
                  <a:pt x="4715" y="334"/>
                </a:cubicBezTo>
                <a:cubicBezTo>
                  <a:pt x="4735" y="368"/>
                  <a:pt x="5006" y="475"/>
                  <a:pt x="5008" y="475"/>
                </a:cubicBezTo>
                <a:cubicBezTo>
                  <a:pt x="5105" y="452"/>
                  <a:pt x="5203" y="437"/>
                  <a:pt x="5300" y="405"/>
                </a:cubicBezTo>
                <a:cubicBezTo>
                  <a:pt x="5343" y="390"/>
                  <a:pt x="5381" y="334"/>
                  <a:pt x="5425" y="334"/>
                </a:cubicBezTo>
                <a:cubicBezTo>
                  <a:pt x="5565" y="334"/>
                  <a:pt x="5703" y="381"/>
                  <a:pt x="5842" y="405"/>
                </a:cubicBezTo>
                <a:cubicBezTo>
                  <a:pt x="5926" y="499"/>
                  <a:pt x="6037" y="546"/>
                  <a:pt x="6092" y="686"/>
                </a:cubicBezTo>
                <a:cubicBezTo>
                  <a:pt x="6169" y="879"/>
                  <a:pt x="6169" y="939"/>
                  <a:pt x="6301" y="1038"/>
                </a:cubicBezTo>
                <a:cubicBezTo>
                  <a:pt x="6382" y="1098"/>
                  <a:pt x="6552" y="1179"/>
                  <a:pt x="6552" y="1179"/>
                </a:cubicBezTo>
                <a:cubicBezTo>
                  <a:pt x="6593" y="1226"/>
                  <a:pt x="6644" y="1256"/>
                  <a:pt x="6677" y="1320"/>
                </a:cubicBezTo>
                <a:cubicBezTo>
                  <a:pt x="6743" y="1447"/>
                  <a:pt x="6760" y="1648"/>
                  <a:pt x="6844" y="1742"/>
                </a:cubicBezTo>
                <a:cubicBezTo>
                  <a:pt x="7005" y="1924"/>
                  <a:pt x="6921" y="1856"/>
                  <a:pt x="7094" y="1953"/>
                </a:cubicBezTo>
                <a:cubicBezTo>
                  <a:pt x="7317" y="2516"/>
                  <a:pt x="7024" y="1836"/>
                  <a:pt x="7303" y="2305"/>
                </a:cubicBezTo>
                <a:cubicBezTo>
                  <a:pt x="7338" y="2365"/>
                  <a:pt x="7358" y="2446"/>
                  <a:pt x="7386" y="2516"/>
                </a:cubicBezTo>
                <a:cubicBezTo>
                  <a:pt x="7388" y="2534"/>
                  <a:pt x="7435" y="3007"/>
                  <a:pt x="7470" y="3079"/>
                </a:cubicBezTo>
                <a:cubicBezTo>
                  <a:pt x="7501" y="3145"/>
                  <a:pt x="7553" y="3173"/>
                  <a:pt x="7595" y="3220"/>
                </a:cubicBezTo>
                <a:cubicBezTo>
                  <a:pt x="7609" y="3361"/>
                  <a:pt x="7604" y="3511"/>
                  <a:pt x="7636" y="3642"/>
                </a:cubicBezTo>
                <a:cubicBezTo>
                  <a:pt x="7675" y="3798"/>
                  <a:pt x="7803" y="4065"/>
                  <a:pt x="7803" y="4065"/>
                </a:cubicBezTo>
                <a:cubicBezTo>
                  <a:pt x="7930" y="4705"/>
                  <a:pt x="7736" y="3693"/>
                  <a:pt x="7887" y="4628"/>
                </a:cubicBezTo>
                <a:cubicBezTo>
                  <a:pt x="7910" y="4771"/>
                  <a:pt x="7922" y="4926"/>
                  <a:pt x="7970" y="5050"/>
                </a:cubicBezTo>
                <a:cubicBezTo>
                  <a:pt x="8026" y="5191"/>
                  <a:pt x="8042" y="5419"/>
                  <a:pt x="8137" y="5472"/>
                </a:cubicBezTo>
                <a:lnTo>
                  <a:pt x="8513" y="5683"/>
                </a:lnTo>
                <a:cubicBezTo>
                  <a:pt x="8555" y="5707"/>
                  <a:pt x="8594" y="5745"/>
                  <a:pt x="8638" y="5754"/>
                </a:cubicBezTo>
                <a:lnTo>
                  <a:pt x="9014" y="5824"/>
                </a:lnTo>
                <a:cubicBezTo>
                  <a:pt x="9030" y="5986"/>
                  <a:pt x="9046" y="6284"/>
                  <a:pt x="9097" y="6457"/>
                </a:cubicBezTo>
                <a:cubicBezTo>
                  <a:pt x="9119" y="6533"/>
                  <a:pt x="9158" y="6593"/>
                  <a:pt x="9180" y="6669"/>
                </a:cubicBezTo>
                <a:cubicBezTo>
                  <a:pt x="9200" y="6735"/>
                  <a:pt x="9195" y="6822"/>
                  <a:pt x="9222" y="6880"/>
                </a:cubicBezTo>
                <a:cubicBezTo>
                  <a:pt x="9254" y="6946"/>
                  <a:pt x="9306" y="6974"/>
                  <a:pt x="9347" y="7021"/>
                </a:cubicBezTo>
                <a:cubicBezTo>
                  <a:pt x="9361" y="7111"/>
                  <a:pt x="9401" y="7412"/>
                  <a:pt x="9431" y="7513"/>
                </a:cubicBezTo>
                <a:cubicBezTo>
                  <a:pt x="9453" y="7589"/>
                  <a:pt x="9494" y="7647"/>
                  <a:pt x="9514" y="7724"/>
                </a:cubicBezTo>
                <a:cubicBezTo>
                  <a:pt x="9713" y="8478"/>
                  <a:pt x="9492" y="7880"/>
                  <a:pt x="9681" y="8358"/>
                </a:cubicBezTo>
                <a:lnTo>
                  <a:pt x="9806" y="8991"/>
                </a:lnTo>
                <a:cubicBezTo>
                  <a:pt x="9820" y="9062"/>
                  <a:pt x="9837" y="9130"/>
                  <a:pt x="9848" y="9202"/>
                </a:cubicBezTo>
                <a:cubicBezTo>
                  <a:pt x="9862" y="9296"/>
                  <a:pt x="9873" y="9391"/>
                  <a:pt x="9890" y="9484"/>
                </a:cubicBezTo>
                <a:cubicBezTo>
                  <a:pt x="9915" y="9626"/>
                  <a:pt x="9946" y="9765"/>
                  <a:pt x="9973" y="9906"/>
                </a:cubicBezTo>
                <a:lnTo>
                  <a:pt x="10015" y="10117"/>
                </a:lnTo>
                <a:cubicBezTo>
                  <a:pt x="9959" y="10686"/>
                  <a:pt x="10000" y="10404"/>
                  <a:pt x="9890" y="10962"/>
                </a:cubicBezTo>
                <a:cubicBezTo>
                  <a:pt x="9876" y="11032"/>
                  <a:pt x="9837" y="11245"/>
                  <a:pt x="9848" y="11173"/>
                </a:cubicBezTo>
                <a:cubicBezTo>
                  <a:pt x="9876" y="10985"/>
                  <a:pt x="9868" y="10771"/>
                  <a:pt x="9932" y="10610"/>
                </a:cubicBezTo>
                <a:cubicBezTo>
                  <a:pt x="10123" y="10126"/>
                  <a:pt x="10067" y="10348"/>
                  <a:pt x="10140" y="9977"/>
                </a:cubicBezTo>
                <a:cubicBezTo>
                  <a:pt x="10154" y="9836"/>
                  <a:pt x="10182" y="9697"/>
                  <a:pt x="10182" y="9554"/>
                </a:cubicBezTo>
                <a:cubicBezTo>
                  <a:pt x="10182" y="9295"/>
                  <a:pt x="10167" y="9035"/>
                  <a:pt x="10140" y="8780"/>
                </a:cubicBezTo>
                <a:cubicBezTo>
                  <a:pt x="10140" y="8780"/>
                  <a:pt x="10036" y="8252"/>
                  <a:pt x="10015" y="8147"/>
                </a:cubicBezTo>
                <a:lnTo>
                  <a:pt x="9973" y="7935"/>
                </a:lnTo>
                <a:cubicBezTo>
                  <a:pt x="9939" y="7764"/>
                  <a:pt x="9929" y="7650"/>
                  <a:pt x="9848" y="7513"/>
                </a:cubicBezTo>
                <a:cubicBezTo>
                  <a:pt x="9813" y="7453"/>
                  <a:pt x="9765" y="7419"/>
                  <a:pt x="9723" y="7372"/>
                </a:cubicBezTo>
                <a:cubicBezTo>
                  <a:pt x="9709" y="7302"/>
                  <a:pt x="9701" y="7228"/>
                  <a:pt x="9681" y="7161"/>
                </a:cubicBezTo>
                <a:cubicBezTo>
                  <a:pt x="9643" y="7031"/>
                  <a:pt x="9542" y="6817"/>
                  <a:pt x="9473" y="6739"/>
                </a:cubicBezTo>
                <a:cubicBezTo>
                  <a:pt x="9436" y="6698"/>
                  <a:pt x="9389" y="6692"/>
                  <a:pt x="9347" y="6669"/>
                </a:cubicBezTo>
                <a:cubicBezTo>
                  <a:pt x="9320" y="6598"/>
                  <a:pt x="9286" y="6533"/>
                  <a:pt x="9264" y="6457"/>
                </a:cubicBezTo>
                <a:cubicBezTo>
                  <a:pt x="9244" y="6391"/>
                  <a:pt x="9257" y="6293"/>
                  <a:pt x="9222" y="6246"/>
                </a:cubicBezTo>
                <a:cubicBezTo>
                  <a:pt x="9177" y="6186"/>
                  <a:pt x="9111" y="6199"/>
                  <a:pt x="9055" y="6176"/>
                </a:cubicBezTo>
                <a:cubicBezTo>
                  <a:pt x="8816" y="5571"/>
                  <a:pt x="9135" y="6283"/>
                  <a:pt x="8847" y="5894"/>
                </a:cubicBezTo>
                <a:cubicBezTo>
                  <a:pt x="8807" y="5842"/>
                  <a:pt x="8786" y="5759"/>
                  <a:pt x="8763" y="5683"/>
                </a:cubicBezTo>
                <a:cubicBezTo>
                  <a:pt x="8744" y="5617"/>
                  <a:pt x="8753" y="5525"/>
                  <a:pt x="8721" y="5472"/>
                </a:cubicBezTo>
                <a:cubicBezTo>
                  <a:pt x="8690" y="5420"/>
                  <a:pt x="8638" y="5425"/>
                  <a:pt x="8596" y="5402"/>
                </a:cubicBezTo>
                <a:cubicBezTo>
                  <a:pt x="8513" y="4982"/>
                  <a:pt x="8443" y="4880"/>
                  <a:pt x="8596" y="4416"/>
                </a:cubicBezTo>
                <a:cubicBezTo>
                  <a:pt x="8618" y="4352"/>
                  <a:pt x="8680" y="4372"/>
                  <a:pt x="8721" y="4346"/>
                </a:cubicBezTo>
                <a:cubicBezTo>
                  <a:pt x="8792" y="4302"/>
                  <a:pt x="8861" y="4252"/>
                  <a:pt x="8930" y="4205"/>
                </a:cubicBezTo>
                <a:cubicBezTo>
                  <a:pt x="8944" y="4111"/>
                  <a:pt x="8936" y="3999"/>
                  <a:pt x="8972" y="3924"/>
                </a:cubicBezTo>
                <a:cubicBezTo>
                  <a:pt x="8999" y="3866"/>
                  <a:pt x="9058" y="3887"/>
                  <a:pt x="9097" y="3853"/>
                </a:cubicBezTo>
                <a:cubicBezTo>
                  <a:pt x="9142" y="3816"/>
                  <a:pt x="9180" y="3760"/>
                  <a:pt x="9222" y="3713"/>
                </a:cubicBezTo>
                <a:cubicBezTo>
                  <a:pt x="9332" y="3759"/>
                  <a:pt x="9434" y="3768"/>
                  <a:pt x="9514" y="3924"/>
                </a:cubicBezTo>
                <a:cubicBezTo>
                  <a:pt x="9855" y="4581"/>
                  <a:pt x="9525" y="4170"/>
                  <a:pt x="9806" y="4487"/>
                </a:cubicBezTo>
                <a:cubicBezTo>
                  <a:pt x="9820" y="4557"/>
                  <a:pt x="9827" y="4633"/>
                  <a:pt x="9848" y="4698"/>
                </a:cubicBezTo>
                <a:cubicBezTo>
                  <a:pt x="9897" y="4846"/>
                  <a:pt x="10015" y="5120"/>
                  <a:pt x="10015" y="5120"/>
                </a:cubicBezTo>
                <a:cubicBezTo>
                  <a:pt x="10043" y="5261"/>
                  <a:pt x="10081" y="5397"/>
                  <a:pt x="10099" y="5543"/>
                </a:cubicBezTo>
                <a:cubicBezTo>
                  <a:pt x="10157" y="6040"/>
                  <a:pt x="10118" y="5781"/>
                  <a:pt x="10224" y="6317"/>
                </a:cubicBezTo>
                <a:cubicBezTo>
                  <a:pt x="10224" y="6317"/>
                  <a:pt x="10307" y="6739"/>
                  <a:pt x="10307" y="6739"/>
                </a:cubicBezTo>
                <a:lnTo>
                  <a:pt x="10391" y="6950"/>
                </a:lnTo>
                <a:cubicBezTo>
                  <a:pt x="10402" y="7025"/>
                  <a:pt x="10510" y="7814"/>
                  <a:pt x="10558" y="7935"/>
                </a:cubicBezTo>
                <a:cubicBezTo>
                  <a:pt x="10665" y="8208"/>
                  <a:pt x="10625" y="8066"/>
                  <a:pt x="10683" y="8358"/>
                </a:cubicBezTo>
                <a:cubicBezTo>
                  <a:pt x="10697" y="8499"/>
                  <a:pt x="10708" y="8640"/>
                  <a:pt x="10724" y="8780"/>
                </a:cubicBezTo>
                <a:cubicBezTo>
                  <a:pt x="10751" y="9001"/>
                  <a:pt x="10768" y="9071"/>
                  <a:pt x="10808" y="9273"/>
                </a:cubicBezTo>
                <a:cubicBezTo>
                  <a:pt x="10864" y="9841"/>
                  <a:pt x="10823" y="9560"/>
                  <a:pt x="10933" y="10117"/>
                </a:cubicBezTo>
                <a:cubicBezTo>
                  <a:pt x="10947" y="10235"/>
                  <a:pt x="10958" y="10353"/>
                  <a:pt x="10975" y="10469"/>
                </a:cubicBezTo>
                <a:cubicBezTo>
                  <a:pt x="10986" y="10541"/>
                  <a:pt x="11004" y="10609"/>
                  <a:pt x="11017" y="10680"/>
                </a:cubicBezTo>
                <a:cubicBezTo>
                  <a:pt x="11032" y="10773"/>
                  <a:pt x="11044" y="10868"/>
                  <a:pt x="11058" y="10962"/>
                </a:cubicBezTo>
                <a:cubicBezTo>
                  <a:pt x="11141" y="10402"/>
                  <a:pt x="11088" y="10978"/>
                  <a:pt x="11017" y="10258"/>
                </a:cubicBezTo>
                <a:cubicBezTo>
                  <a:pt x="11003" y="10117"/>
                  <a:pt x="10993" y="9975"/>
                  <a:pt x="10975" y="9836"/>
                </a:cubicBezTo>
                <a:cubicBezTo>
                  <a:pt x="10965" y="9763"/>
                  <a:pt x="10945" y="9696"/>
                  <a:pt x="10933" y="9625"/>
                </a:cubicBezTo>
                <a:cubicBezTo>
                  <a:pt x="10828" y="9006"/>
                  <a:pt x="10950" y="9638"/>
                  <a:pt x="10850" y="9132"/>
                </a:cubicBezTo>
                <a:cubicBezTo>
                  <a:pt x="10836" y="8803"/>
                  <a:pt x="10828" y="8474"/>
                  <a:pt x="10808" y="8147"/>
                </a:cubicBezTo>
                <a:cubicBezTo>
                  <a:pt x="10801" y="8043"/>
                  <a:pt x="10746" y="7633"/>
                  <a:pt x="10724" y="7513"/>
                </a:cubicBezTo>
                <a:cubicBezTo>
                  <a:pt x="10699" y="7371"/>
                  <a:pt x="10662" y="7235"/>
                  <a:pt x="10641" y="7091"/>
                </a:cubicBezTo>
                <a:cubicBezTo>
                  <a:pt x="10638" y="7073"/>
                  <a:pt x="10579" y="6644"/>
                  <a:pt x="10558" y="6598"/>
                </a:cubicBezTo>
                <a:cubicBezTo>
                  <a:pt x="10526" y="6532"/>
                  <a:pt x="10474" y="6504"/>
                  <a:pt x="10432" y="6457"/>
                </a:cubicBezTo>
                <a:cubicBezTo>
                  <a:pt x="10333" y="5955"/>
                  <a:pt x="10398" y="6159"/>
                  <a:pt x="10265" y="5824"/>
                </a:cubicBezTo>
                <a:cubicBezTo>
                  <a:pt x="10250" y="5642"/>
                  <a:pt x="10240" y="5317"/>
                  <a:pt x="10182" y="5120"/>
                </a:cubicBezTo>
                <a:cubicBezTo>
                  <a:pt x="10160" y="5045"/>
                  <a:pt x="10126" y="4979"/>
                  <a:pt x="10099" y="4909"/>
                </a:cubicBezTo>
                <a:cubicBezTo>
                  <a:pt x="10059" y="4642"/>
                  <a:pt x="10054" y="4342"/>
                  <a:pt x="9932" y="4135"/>
                </a:cubicBezTo>
                <a:cubicBezTo>
                  <a:pt x="9896" y="4075"/>
                  <a:pt x="9853" y="4027"/>
                  <a:pt x="9806" y="3994"/>
                </a:cubicBezTo>
                <a:cubicBezTo>
                  <a:pt x="9754" y="3956"/>
                  <a:pt x="9695" y="3947"/>
                  <a:pt x="9639" y="3924"/>
                </a:cubicBezTo>
                <a:cubicBezTo>
                  <a:pt x="9598" y="3830"/>
                  <a:pt x="9528" y="3757"/>
                  <a:pt x="9514" y="3642"/>
                </a:cubicBezTo>
                <a:cubicBezTo>
                  <a:pt x="9505" y="3565"/>
                  <a:pt x="9559" y="3138"/>
                  <a:pt x="9598" y="3009"/>
                </a:cubicBezTo>
                <a:cubicBezTo>
                  <a:pt x="9620" y="2933"/>
                  <a:pt x="9656" y="2871"/>
                  <a:pt x="9681" y="2798"/>
                </a:cubicBezTo>
                <a:cubicBezTo>
                  <a:pt x="9712" y="2707"/>
                  <a:pt x="9742" y="2614"/>
                  <a:pt x="9765" y="2516"/>
                </a:cubicBezTo>
                <a:cubicBezTo>
                  <a:pt x="9797" y="2378"/>
                  <a:pt x="9848" y="2094"/>
                  <a:pt x="9848" y="2094"/>
                </a:cubicBezTo>
                <a:cubicBezTo>
                  <a:pt x="9946" y="2117"/>
                  <a:pt x="10042" y="2177"/>
                  <a:pt x="10140" y="2164"/>
                </a:cubicBezTo>
                <a:cubicBezTo>
                  <a:pt x="10228" y="2153"/>
                  <a:pt x="10391" y="2024"/>
                  <a:pt x="10391" y="2024"/>
                </a:cubicBezTo>
                <a:cubicBezTo>
                  <a:pt x="10454" y="1952"/>
                  <a:pt x="10555" y="1812"/>
                  <a:pt x="10641" y="1812"/>
                </a:cubicBezTo>
                <a:cubicBezTo>
                  <a:pt x="10685" y="1812"/>
                  <a:pt x="10724" y="1859"/>
                  <a:pt x="10766" y="1883"/>
                </a:cubicBezTo>
                <a:cubicBezTo>
                  <a:pt x="10780" y="1953"/>
                  <a:pt x="10766" y="2074"/>
                  <a:pt x="10808" y="2094"/>
                </a:cubicBezTo>
                <a:cubicBezTo>
                  <a:pt x="10887" y="2132"/>
                  <a:pt x="11090" y="2006"/>
                  <a:pt x="11183" y="1953"/>
                </a:cubicBezTo>
                <a:cubicBezTo>
                  <a:pt x="11197" y="2047"/>
                  <a:pt x="11193" y="2154"/>
                  <a:pt x="11225" y="2235"/>
                </a:cubicBezTo>
                <a:cubicBezTo>
                  <a:pt x="11271" y="2352"/>
                  <a:pt x="11404" y="2406"/>
                  <a:pt x="11476" y="2446"/>
                </a:cubicBezTo>
                <a:cubicBezTo>
                  <a:pt x="11503" y="2540"/>
                  <a:pt x="11528" y="2636"/>
                  <a:pt x="11559" y="2727"/>
                </a:cubicBezTo>
                <a:cubicBezTo>
                  <a:pt x="11584" y="2801"/>
                  <a:pt x="11625" y="2859"/>
                  <a:pt x="11643" y="2938"/>
                </a:cubicBezTo>
                <a:cubicBezTo>
                  <a:pt x="11667" y="3050"/>
                  <a:pt x="11670" y="3173"/>
                  <a:pt x="11684" y="3290"/>
                </a:cubicBezTo>
                <a:cubicBezTo>
                  <a:pt x="11670" y="3853"/>
                  <a:pt x="11643" y="4416"/>
                  <a:pt x="11643" y="4979"/>
                </a:cubicBezTo>
                <a:cubicBezTo>
                  <a:pt x="11643" y="5516"/>
                  <a:pt x="11648" y="6072"/>
                  <a:pt x="11726" y="6598"/>
                </a:cubicBezTo>
                <a:cubicBezTo>
                  <a:pt x="11791" y="7038"/>
                  <a:pt x="11735" y="6578"/>
                  <a:pt x="11851" y="7021"/>
                </a:cubicBezTo>
                <a:cubicBezTo>
                  <a:pt x="11851" y="7021"/>
                  <a:pt x="11955" y="7548"/>
                  <a:pt x="11976" y="7654"/>
                </a:cubicBezTo>
                <a:cubicBezTo>
                  <a:pt x="11990" y="7724"/>
                  <a:pt x="11994" y="7803"/>
                  <a:pt x="12018" y="7865"/>
                </a:cubicBezTo>
                <a:lnTo>
                  <a:pt x="12102" y="8076"/>
                </a:lnTo>
                <a:cubicBezTo>
                  <a:pt x="12115" y="8170"/>
                  <a:pt x="12131" y="8263"/>
                  <a:pt x="12143" y="8358"/>
                </a:cubicBezTo>
                <a:cubicBezTo>
                  <a:pt x="12159" y="8475"/>
                  <a:pt x="12156" y="8601"/>
                  <a:pt x="12185" y="8710"/>
                </a:cubicBezTo>
                <a:cubicBezTo>
                  <a:pt x="12226" y="8864"/>
                  <a:pt x="12320" y="8971"/>
                  <a:pt x="12352" y="9132"/>
                </a:cubicBezTo>
                <a:cubicBezTo>
                  <a:pt x="12366" y="9202"/>
                  <a:pt x="12374" y="9277"/>
                  <a:pt x="12394" y="9343"/>
                </a:cubicBezTo>
                <a:cubicBezTo>
                  <a:pt x="12544" y="9851"/>
                  <a:pt x="12414" y="9219"/>
                  <a:pt x="12561" y="9836"/>
                </a:cubicBezTo>
                <a:cubicBezTo>
                  <a:pt x="12593" y="9974"/>
                  <a:pt x="12595" y="10135"/>
                  <a:pt x="12644" y="10258"/>
                </a:cubicBezTo>
                <a:lnTo>
                  <a:pt x="12811" y="10680"/>
                </a:lnTo>
                <a:cubicBezTo>
                  <a:pt x="12839" y="10751"/>
                  <a:pt x="12879" y="10811"/>
                  <a:pt x="12894" y="10891"/>
                </a:cubicBezTo>
                <a:cubicBezTo>
                  <a:pt x="12952" y="11183"/>
                  <a:pt x="12912" y="11041"/>
                  <a:pt x="13020" y="11314"/>
                </a:cubicBezTo>
                <a:lnTo>
                  <a:pt x="13103" y="11736"/>
                </a:lnTo>
                <a:lnTo>
                  <a:pt x="13145" y="11947"/>
                </a:lnTo>
                <a:cubicBezTo>
                  <a:pt x="13086" y="12445"/>
                  <a:pt x="13125" y="12186"/>
                  <a:pt x="13020" y="12721"/>
                </a:cubicBezTo>
                <a:cubicBezTo>
                  <a:pt x="13006" y="12815"/>
                  <a:pt x="12994" y="12910"/>
                  <a:pt x="12978" y="13003"/>
                </a:cubicBezTo>
                <a:cubicBezTo>
                  <a:pt x="12951" y="13163"/>
                  <a:pt x="12926" y="13302"/>
                  <a:pt x="12853" y="13425"/>
                </a:cubicBezTo>
                <a:cubicBezTo>
                  <a:pt x="12817" y="13485"/>
                  <a:pt x="12769" y="13519"/>
                  <a:pt x="12727" y="13566"/>
                </a:cubicBezTo>
                <a:cubicBezTo>
                  <a:pt x="12700" y="13636"/>
                  <a:pt x="12644" y="13862"/>
                  <a:pt x="12644" y="13777"/>
                </a:cubicBezTo>
                <a:cubicBezTo>
                  <a:pt x="12644" y="13486"/>
                  <a:pt x="12810" y="13146"/>
                  <a:pt x="12894" y="12932"/>
                </a:cubicBezTo>
                <a:cubicBezTo>
                  <a:pt x="12922" y="12862"/>
                  <a:pt x="12930" y="12748"/>
                  <a:pt x="12978" y="12721"/>
                </a:cubicBezTo>
                <a:lnTo>
                  <a:pt x="13103" y="12651"/>
                </a:lnTo>
                <a:cubicBezTo>
                  <a:pt x="13117" y="12581"/>
                  <a:pt x="13125" y="12506"/>
                  <a:pt x="13145" y="12440"/>
                </a:cubicBezTo>
                <a:cubicBezTo>
                  <a:pt x="13307" y="11894"/>
                  <a:pt x="13165" y="12548"/>
                  <a:pt x="13270" y="12018"/>
                </a:cubicBezTo>
                <a:cubicBezTo>
                  <a:pt x="13256" y="11759"/>
                  <a:pt x="13245" y="11501"/>
                  <a:pt x="13228" y="11243"/>
                </a:cubicBezTo>
                <a:cubicBezTo>
                  <a:pt x="13217" y="11078"/>
                  <a:pt x="13186" y="10917"/>
                  <a:pt x="13186" y="10751"/>
                </a:cubicBezTo>
                <a:cubicBezTo>
                  <a:pt x="13186" y="10608"/>
                  <a:pt x="13179" y="10445"/>
                  <a:pt x="13228" y="10328"/>
                </a:cubicBezTo>
                <a:cubicBezTo>
                  <a:pt x="13262" y="10250"/>
                  <a:pt x="13340" y="10281"/>
                  <a:pt x="13395" y="10258"/>
                </a:cubicBezTo>
                <a:cubicBezTo>
                  <a:pt x="13437" y="10211"/>
                  <a:pt x="13472" y="10140"/>
                  <a:pt x="13520" y="10117"/>
                </a:cubicBezTo>
                <a:cubicBezTo>
                  <a:pt x="13798" y="9989"/>
                  <a:pt x="13824" y="10037"/>
                  <a:pt x="14063" y="10117"/>
                </a:cubicBezTo>
                <a:cubicBezTo>
                  <a:pt x="14498" y="9872"/>
                  <a:pt x="14225" y="9966"/>
                  <a:pt x="14897" y="10047"/>
                </a:cubicBezTo>
                <a:cubicBezTo>
                  <a:pt x="15179" y="10205"/>
                  <a:pt x="14902" y="10067"/>
                  <a:pt x="15440" y="10188"/>
                </a:cubicBezTo>
                <a:cubicBezTo>
                  <a:pt x="15510" y="10203"/>
                  <a:pt x="15579" y="10235"/>
                  <a:pt x="15649" y="10258"/>
                </a:cubicBezTo>
                <a:cubicBezTo>
                  <a:pt x="15909" y="10551"/>
                  <a:pt x="15640" y="10328"/>
                  <a:pt x="15899" y="10328"/>
                </a:cubicBezTo>
                <a:cubicBezTo>
                  <a:pt x="16205" y="10328"/>
                  <a:pt x="16121" y="10408"/>
                  <a:pt x="16358" y="10469"/>
                </a:cubicBezTo>
                <a:cubicBezTo>
                  <a:pt x="16482" y="10501"/>
                  <a:pt x="16608" y="10516"/>
                  <a:pt x="16733" y="10540"/>
                </a:cubicBezTo>
                <a:cubicBezTo>
                  <a:pt x="16817" y="10633"/>
                  <a:pt x="16889" y="10768"/>
                  <a:pt x="16984" y="10821"/>
                </a:cubicBezTo>
                <a:cubicBezTo>
                  <a:pt x="17026" y="10845"/>
                  <a:pt x="17070" y="10858"/>
                  <a:pt x="17109" y="10891"/>
                </a:cubicBezTo>
                <a:cubicBezTo>
                  <a:pt x="17397" y="11134"/>
                  <a:pt x="17054" y="10956"/>
                  <a:pt x="17401" y="11103"/>
                </a:cubicBezTo>
                <a:cubicBezTo>
                  <a:pt x="17499" y="11595"/>
                  <a:pt x="17512" y="11384"/>
                  <a:pt x="17443" y="11736"/>
                </a:cubicBezTo>
                <a:cubicBezTo>
                  <a:pt x="17457" y="11924"/>
                  <a:pt x="17461" y="12114"/>
                  <a:pt x="17485" y="12299"/>
                </a:cubicBezTo>
                <a:cubicBezTo>
                  <a:pt x="17503" y="12444"/>
                  <a:pt x="17568" y="12721"/>
                  <a:pt x="17568" y="12721"/>
                </a:cubicBezTo>
                <a:cubicBezTo>
                  <a:pt x="17582" y="12627"/>
                  <a:pt x="17610" y="12537"/>
                  <a:pt x="17610" y="12440"/>
                </a:cubicBezTo>
                <a:cubicBezTo>
                  <a:pt x="17610" y="12333"/>
                  <a:pt x="17489" y="11761"/>
                  <a:pt x="17485" y="11736"/>
                </a:cubicBezTo>
                <a:lnTo>
                  <a:pt x="17443" y="11525"/>
                </a:lnTo>
                <a:cubicBezTo>
                  <a:pt x="17358" y="10522"/>
                  <a:pt x="17437" y="11540"/>
                  <a:pt x="17359" y="9977"/>
                </a:cubicBezTo>
                <a:cubicBezTo>
                  <a:pt x="17349" y="9765"/>
                  <a:pt x="17332" y="9554"/>
                  <a:pt x="17318" y="9343"/>
                </a:cubicBezTo>
                <a:cubicBezTo>
                  <a:pt x="17332" y="8921"/>
                  <a:pt x="17336" y="8497"/>
                  <a:pt x="17359" y="8076"/>
                </a:cubicBezTo>
                <a:cubicBezTo>
                  <a:pt x="17364" y="8002"/>
                  <a:pt x="17370" y="7918"/>
                  <a:pt x="17401" y="7865"/>
                </a:cubicBezTo>
                <a:cubicBezTo>
                  <a:pt x="17432" y="7813"/>
                  <a:pt x="17485" y="7818"/>
                  <a:pt x="17526" y="7795"/>
                </a:cubicBezTo>
                <a:cubicBezTo>
                  <a:pt x="17568" y="7724"/>
                  <a:pt x="17614" y="7660"/>
                  <a:pt x="17652" y="7584"/>
                </a:cubicBezTo>
                <a:cubicBezTo>
                  <a:pt x="17684" y="7519"/>
                  <a:pt x="17696" y="7425"/>
                  <a:pt x="17735" y="7372"/>
                </a:cubicBezTo>
                <a:cubicBezTo>
                  <a:pt x="17769" y="7326"/>
                  <a:pt x="17821" y="7335"/>
                  <a:pt x="17860" y="7302"/>
                </a:cubicBezTo>
                <a:cubicBezTo>
                  <a:pt x="17905" y="7264"/>
                  <a:pt x="17944" y="7208"/>
                  <a:pt x="17985" y="7161"/>
                </a:cubicBezTo>
                <a:cubicBezTo>
                  <a:pt x="17999" y="7091"/>
                  <a:pt x="17996" y="7003"/>
                  <a:pt x="18027" y="6950"/>
                </a:cubicBezTo>
                <a:cubicBezTo>
                  <a:pt x="18058" y="6898"/>
                  <a:pt x="18114" y="6916"/>
                  <a:pt x="18152" y="6880"/>
                </a:cubicBezTo>
                <a:cubicBezTo>
                  <a:pt x="18240" y="6798"/>
                  <a:pt x="18319" y="6692"/>
                  <a:pt x="18403" y="6598"/>
                </a:cubicBezTo>
                <a:cubicBezTo>
                  <a:pt x="18444" y="6551"/>
                  <a:pt x="18480" y="6484"/>
                  <a:pt x="18528" y="6457"/>
                </a:cubicBezTo>
                <a:lnTo>
                  <a:pt x="18778" y="6317"/>
                </a:lnTo>
                <a:cubicBezTo>
                  <a:pt x="18890" y="6340"/>
                  <a:pt x="19002" y="6347"/>
                  <a:pt x="19112" y="6387"/>
                </a:cubicBezTo>
                <a:cubicBezTo>
                  <a:pt x="19198" y="6418"/>
                  <a:pt x="19362" y="6528"/>
                  <a:pt x="19362" y="6528"/>
                </a:cubicBezTo>
                <a:cubicBezTo>
                  <a:pt x="19404" y="6575"/>
                  <a:pt x="19443" y="6631"/>
                  <a:pt x="19488" y="6669"/>
                </a:cubicBezTo>
                <a:cubicBezTo>
                  <a:pt x="19616" y="6777"/>
                  <a:pt x="19832" y="6785"/>
                  <a:pt x="19947" y="6809"/>
                </a:cubicBezTo>
                <a:lnTo>
                  <a:pt x="20072" y="6950"/>
                </a:lnTo>
                <a:cubicBezTo>
                  <a:pt x="20044" y="6811"/>
                  <a:pt x="20020" y="6627"/>
                  <a:pt x="19947" y="6528"/>
                </a:cubicBezTo>
                <a:cubicBezTo>
                  <a:pt x="19912" y="6482"/>
                  <a:pt x="19863" y="6481"/>
                  <a:pt x="19821" y="6457"/>
                </a:cubicBezTo>
                <a:cubicBezTo>
                  <a:pt x="19766" y="6317"/>
                  <a:pt x="19738" y="6129"/>
                  <a:pt x="19655" y="6035"/>
                </a:cubicBezTo>
                <a:cubicBezTo>
                  <a:pt x="19480" y="5839"/>
                  <a:pt x="19565" y="5954"/>
                  <a:pt x="19404" y="5683"/>
                </a:cubicBezTo>
                <a:cubicBezTo>
                  <a:pt x="19390" y="5613"/>
                  <a:pt x="19384" y="5537"/>
                  <a:pt x="19362" y="5472"/>
                </a:cubicBezTo>
                <a:cubicBezTo>
                  <a:pt x="19314" y="5324"/>
                  <a:pt x="19196" y="5050"/>
                  <a:pt x="19196" y="5050"/>
                </a:cubicBezTo>
                <a:cubicBezTo>
                  <a:pt x="19209" y="4815"/>
                  <a:pt x="19179" y="4561"/>
                  <a:pt x="19237" y="4346"/>
                </a:cubicBezTo>
                <a:cubicBezTo>
                  <a:pt x="19261" y="4258"/>
                  <a:pt x="19351" y="4314"/>
                  <a:pt x="19404" y="4276"/>
                </a:cubicBezTo>
                <a:cubicBezTo>
                  <a:pt x="19821" y="3975"/>
                  <a:pt x="18992" y="4226"/>
                  <a:pt x="19947" y="4065"/>
                </a:cubicBezTo>
                <a:cubicBezTo>
                  <a:pt x="20127" y="4088"/>
                  <a:pt x="20314" y="4056"/>
                  <a:pt x="20489" y="4135"/>
                </a:cubicBezTo>
                <a:cubicBezTo>
                  <a:pt x="20538" y="4157"/>
                  <a:pt x="20537" y="4286"/>
                  <a:pt x="20573" y="4346"/>
                </a:cubicBezTo>
                <a:cubicBezTo>
                  <a:pt x="20608" y="4406"/>
                  <a:pt x="20656" y="4440"/>
                  <a:pt x="20698" y="4487"/>
                </a:cubicBezTo>
                <a:lnTo>
                  <a:pt x="20906" y="5543"/>
                </a:lnTo>
                <a:lnTo>
                  <a:pt x="20990" y="5965"/>
                </a:lnTo>
                <a:cubicBezTo>
                  <a:pt x="21004" y="6106"/>
                  <a:pt x="21020" y="6246"/>
                  <a:pt x="21032" y="6387"/>
                </a:cubicBezTo>
                <a:cubicBezTo>
                  <a:pt x="21048" y="6598"/>
                  <a:pt x="21049" y="6812"/>
                  <a:pt x="21073" y="7021"/>
                </a:cubicBezTo>
                <a:cubicBezTo>
                  <a:pt x="21145" y="7626"/>
                  <a:pt x="21124" y="7261"/>
                  <a:pt x="21240" y="7654"/>
                </a:cubicBezTo>
                <a:cubicBezTo>
                  <a:pt x="21361" y="8061"/>
                  <a:pt x="21170" y="7676"/>
                  <a:pt x="21407" y="8076"/>
                </a:cubicBezTo>
                <a:cubicBezTo>
                  <a:pt x="21527" y="8680"/>
                  <a:pt x="21344" y="7719"/>
                  <a:pt x="21491" y="8710"/>
                </a:cubicBezTo>
                <a:cubicBezTo>
                  <a:pt x="21512" y="8854"/>
                  <a:pt x="21574" y="9132"/>
                  <a:pt x="21574" y="9132"/>
                </a:cubicBezTo>
                <a:cubicBezTo>
                  <a:pt x="21560" y="9343"/>
                  <a:pt x="21600" y="9586"/>
                  <a:pt x="21532" y="9765"/>
                </a:cubicBezTo>
                <a:cubicBezTo>
                  <a:pt x="21485" y="9891"/>
                  <a:pt x="21365" y="9859"/>
                  <a:pt x="21282" y="9906"/>
                </a:cubicBezTo>
                <a:lnTo>
                  <a:pt x="21157" y="9977"/>
                </a:lnTo>
                <a:lnTo>
                  <a:pt x="21032" y="10047"/>
                </a:lnTo>
                <a:cubicBezTo>
                  <a:pt x="20990" y="10023"/>
                  <a:pt x="20950" y="9977"/>
                  <a:pt x="20906" y="9977"/>
                </a:cubicBezTo>
                <a:cubicBezTo>
                  <a:pt x="20682" y="9977"/>
                  <a:pt x="20682" y="10071"/>
                  <a:pt x="20489" y="10117"/>
                </a:cubicBezTo>
                <a:cubicBezTo>
                  <a:pt x="20351" y="10151"/>
                  <a:pt x="20211" y="10164"/>
                  <a:pt x="20072" y="10188"/>
                </a:cubicBezTo>
                <a:cubicBezTo>
                  <a:pt x="19702" y="10396"/>
                  <a:pt x="19909" y="10312"/>
                  <a:pt x="19446" y="10399"/>
                </a:cubicBezTo>
                <a:cubicBezTo>
                  <a:pt x="19362" y="10375"/>
                  <a:pt x="19278" y="10363"/>
                  <a:pt x="19196" y="10328"/>
                </a:cubicBezTo>
                <a:cubicBezTo>
                  <a:pt x="19110" y="10292"/>
                  <a:pt x="19031" y="10217"/>
                  <a:pt x="18945" y="10188"/>
                </a:cubicBezTo>
                <a:cubicBezTo>
                  <a:pt x="18876" y="10164"/>
                  <a:pt x="18805" y="10146"/>
                  <a:pt x="18737" y="10117"/>
                </a:cubicBezTo>
                <a:cubicBezTo>
                  <a:pt x="18694" y="10099"/>
                  <a:pt x="18567" y="10047"/>
                  <a:pt x="18611" y="10047"/>
                </a:cubicBezTo>
                <a:cubicBezTo>
                  <a:pt x="18710" y="10047"/>
                  <a:pt x="18806" y="10094"/>
                  <a:pt x="18903" y="10117"/>
                </a:cubicBezTo>
                <a:cubicBezTo>
                  <a:pt x="19201" y="10285"/>
                  <a:pt x="19081" y="10176"/>
                  <a:pt x="19279" y="10399"/>
                </a:cubicBezTo>
                <a:cubicBezTo>
                  <a:pt x="19307" y="10540"/>
                  <a:pt x="19345" y="10676"/>
                  <a:pt x="19362" y="10821"/>
                </a:cubicBezTo>
                <a:cubicBezTo>
                  <a:pt x="19374" y="10919"/>
                  <a:pt x="19406" y="11262"/>
                  <a:pt x="19446" y="11384"/>
                </a:cubicBezTo>
                <a:cubicBezTo>
                  <a:pt x="19495" y="11532"/>
                  <a:pt x="19613" y="11806"/>
                  <a:pt x="19613" y="11806"/>
                </a:cubicBezTo>
                <a:cubicBezTo>
                  <a:pt x="19627" y="11877"/>
                  <a:pt x="19627" y="11960"/>
                  <a:pt x="19655" y="12018"/>
                </a:cubicBezTo>
                <a:cubicBezTo>
                  <a:pt x="19849" y="12428"/>
                  <a:pt x="19780" y="11736"/>
                  <a:pt x="19947" y="12581"/>
                </a:cubicBezTo>
                <a:cubicBezTo>
                  <a:pt x="20007" y="12887"/>
                  <a:pt x="20003" y="12991"/>
                  <a:pt x="20114" y="13214"/>
                </a:cubicBezTo>
                <a:cubicBezTo>
                  <a:pt x="20151" y="13290"/>
                  <a:pt x="20197" y="13355"/>
                  <a:pt x="20239" y="13425"/>
                </a:cubicBezTo>
                <a:cubicBezTo>
                  <a:pt x="20253" y="13496"/>
                  <a:pt x="20261" y="13570"/>
                  <a:pt x="20280" y="13636"/>
                </a:cubicBezTo>
                <a:cubicBezTo>
                  <a:pt x="20303" y="13712"/>
                  <a:pt x="20351" y="13766"/>
                  <a:pt x="20364" y="13847"/>
                </a:cubicBezTo>
                <a:cubicBezTo>
                  <a:pt x="20393" y="14030"/>
                  <a:pt x="20386" y="14224"/>
                  <a:pt x="20406" y="14410"/>
                </a:cubicBezTo>
                <a:cubicBezTo>
                  <a:pt x="20414" y="14483"/>
                  <a:pt x="20434" y="14551"/>
                  <a:pt x="20447" y="14622"/>
                </a:cubicBezTo>
                <a:cubicBezTo>
                  <a:pt x="20466" y="14810"/>
                  <a:pt x="20502" y="15199"/>
                  <a:pt x="20531" y="15396"/>
                </a:cubicBezTo>
                <a:cubicBezTo>
                  <a:pt x="20542" y="15468"/>
                  <a:pt x="20559" y="15537"/>
                  <a:pt x="20573" y="15607"/>
                </a:cubicBezTo>
                <a:cubicBezTo>
                  <a:pt x="20587" y="15748"/>
                  <a:pt x="20614" y="15887"/>
                  <a:pt x="20614" y="16029"/>
                </a:cubicBezTo>
                <a:cubicBezTo>
                  <a:pt x="20614" y="16175"/>
                  <a:pt x="20590" y="16605"/>
                  <a:pt x="20531" y="16803"/>
                </a:cubicBezTo>
                <a:cubicBezTo>
                  <a:pt x="20508" y="16879"/>
                  <a:pt x="20468" y="16937"/>
                  <a:pt x="20447" y="17015"/>
                </a:cubicBezTo>
                <a:cubicBezTo>
                  <a:pt x="20284" y="17635"/>
                  <a:pt x="20467" y="17263"/>
                  <a:pt x="20239" y="17648"/>
                </a:cubicBezTo>
                <a:cubicBezTo>
                  <a:pt x="20140" y="18150"/>
                  <a:pt x="20280" y="17543"/>
                  <a:pt x="20072" y="18070"/>
                </a:cubicBezTo>
                <a:cubicBezTo>
                  <a:pt x="20047" y="18132"/>
                  <a:pt x="20058" y="18223"/>
                  <a:pt x="20030" y="18281"/>
                </a:cubicBezTo>
                <a:cubicBezTo>
                  <a:pt x="19971" y="18405"/>
                  <a:pt x="19862" y="18446"/>
                  <a:pt x="19780" y="18493"/>
                </a:cubicBezTo>
                <a:cubicBezTo>
                  <a:pt x="19752" y="18563"/>
                  <a:pt x="19739" y="18659"/>
                  <a:pt x="19696" y="18704"/>
                </a:cubicBezTo>
                <a:cubicBezTo>
                  <a:pt x="19622" y="18782"/>
                  <a:pt x="19519" y="18762"/>
                  <a:pt x="19446" y="18844"/>
                </a:cubicBezTo>
                <a:lnTo>
                  <a:pt x="19321" y="18985"/>
                </a:lnTo>
                <a:cubicBezTo>
                  <a:pt x="19307" y="19079"/>
                  <a:pt x="19311" y="19186"/>
                  <a:pt x="19279" y="19267"/>
                </a:cubicBezTo>
                <a:cubicBezTo>
                  <a:pt x="19218" y="19420"/>
                  <a:pt x="19074" y="19434"/>
                  <a:pt x="18987" y="19478"/>
                </a:cubicBezTo>
                <a:cubicBezTo>
                  <a:pt x="18903" y="19520"/>
                  <a:pt x="18737" y="19619"/>
                  <a:pt x="18737" y="19619"/>
                </a:cubicBezTo>
                <a:cubicBezTo>
                  <a:pt x="18654" y="19826"/>
                  <a:pt x="18648" y="19872"/>
                  <a:pt x="18528" y="20041"/>
                </a:cubicBezTo>
                <a:cubicBezTo>
                  <a:pt x="18489" y="20095"/>
                  <a:pt x="18449" y="20147"/>
                  <a:pt x="18403" y="20182"/>
                </a:cubicBezTo>
                <a:cubicBezTo>
                  <a:pt x="18156" y="20366"/>
                  <a:pt x="18063" y="20339"/>
                  <a:pt x="17777" y="20393"/>
                </a:cubicBezTo>
                <a:cubicBezTo>
                  <a:pt x="17400" y="20552"/>
                  <a:pt x="17859" y="20393"/>
                  <a:pt x="17234" y="20393"/>
                </a:cubicBezTo>
                <a:cubicBezTo>
                  <a:pt x="17107" y="20393"/>
                  <a:pt x="17016" y="20478"/>
                  <a:pt x="16900" y="20534"/>
                </a:cubicBezTo>
                <a:cubicBezTo>
                  <a:pt x="16845" y="20560"/>
                  <a:pt x="16788" y="20576"/>
                  <a:pt x="16733" y="20604"/>
                </a:cubicBezTo>
                <a:cubicBezTo>
                  <a:pt x="16649" y="20647"/>
                  <a:pt x="16483" y="20745"/>
                  <a:pt x="16483" y="20745"/>
                </a:cubicBezTo>
                <a:cubicBezTo>
                  <a:pt x="16427" y="20815"/>
                  <a:pt x="16378" y="20903"/>
                  <a:pt x="16316" y="20956"/>
                </a:cubicBezTo>
                <a:cubicBezTo>
                  <a:pt x="16238" y="21022"/>
                  <a:pt x="16066" y="21097"/>
                  <a:pt x="16066" y="21097"/>
                </a:cubicBezTo>
                <a:cubicBezTo>
                  <a:pt x="15941" y="21073"/>
                  <a:pt x="15816" y="21012"/>
                  <a:pt x="15690" y="21026"/>
                </a:cubicBezTo>
                <a:cubicBezTo>
                  <a:pt x="15602" y="21036"/>
                  <a:pt x="15440" y="21167"/>
                  <a:pt x="15440" y="21167"/>
                </a:cubicBezTo>
                <a:cubicBezTo>
                  <a:pt x="15356" y="21144"/>
                  <a:pt x="15274" y="21097"/>
                  <a:pt x="15190" y="21097"/>
                </a:cubicBezTo>
                <a:cubicBezTo>
                  <a:pt x="14867" y="21097"/>
                  <a:pt x="14861" y="21117"/>
                  <a:pt x="14647" y="21237"/>
                </a:cubicBezTo>
                <a:cubicBezTo>
                  <a:pt x="14577" y="21214"/>
                  <a:pt x="14508" y="21193"/>
                  <a:pt x="14438" y="21167"/>
                </a:cubicBezTo>
                <a:cubicBezTo>
                  <a:pt x="14382" y="21146"/>
                  <a:pt x="14329" y="21087"/>
                  <a:pt x="14271" y="21097"/>
                </a:cubicBezTo>
                <a:cubicBezTo>
                  <a:pt x="14184" y="21111"/>
                  <a:pt x="14109" y="21223"/>
                  <a:pt x="14021" y="21237"/>
                </a:cubicBezTo>
                <a:lnTo>
                  <a:pt x="13604" y="21308"/>
                </a:lnTo>
                <a:cubicBezTo>
                  <a:pt x="13548" y="21331"/>
                  <a:pt x="13490" y="21340"/>
                  <a:pt x="13437" y="21378"/>
                </a:cubicBezTo>
                <a:cubicBezTo>
                  <a:pt x="13391" y="21411"/>
                  <a:pt x="13362" y="21511"/>
                  <a:pt x="13312" y="21519"/>
                </a:cubicBezTo>
                <a:cubicBezTo>
                  <a:pt x="13200" y="21536"/>
                  <a:pt x="13089" y="21472"/>
                  <a:pt x="12978" y="21448"/>
                </a:cubicBezTo>
                <a:cubicBezTo>
                  <a:pt x="12928" y="21421"/>
                  <a:pt x="12726" y="21301"/>
                  <a:pt x="12686" y="21308"/>
                </a:cubicBezTo>
                <a:cubicBezTo>
                  <a:pt x="12598" y="21322"/>
                  <a:pt x="12435" y="21448"/>
                  <a:pt x="12435" y="21448"/>
                </a:cubicBezTo>
                <a:cubicBezTo>
                  <a:pt x="12324" y="21425"/>
                  <a:pt x="12204" y="21455"/>
                  <a:pt x="12102" y="21378"/>
                </a:cubicBezTo>
                <a:cubicBezTo>
                  <a:pt x="11863" y="21199"/>
                  <a:pt x="12284" y="21041"/>
                  <a:pt x="11935" y="21237"/>
                </a:cubicBezTo>
                <a:cubicBezTo>
                  <a:pt x="11836" y="21404"/>
                  <a:pt x="11802" y="21534"/>
                  <a:pt x="11643" y="21519"/>
                </a:cubicBezTo>
                <a:cubicBezTo>
                  <a:pt x="11196" y="21477"/>
                  <a:pt x="10307" y="21308"/>
                  <a:pt x="10307" y="21308"/>
                </a:cubicBezTo>
                <a:cubicBezTo>
                  <a:pt x="10128" y="20856"/>
                  <a:pt x="10304" y="21167"/>
                  <a:pt x="9765" y="21167"/>
                </a:cubicBezTo>
                <a:cubicBezTo>
                  <a:pt x="9680" y="21167"/>
                  <a:pt x="9598" y="21120"/>
                  <a:pt x="9514" y="21097"/>
                </a:cubicBezTo>
                <a:cubicBezTo>
                  <a:pt x="9473" y="21073"/>
                  <a:pt x="9420" y="21079"/>
                  <a:pt x="9389" y="21026"/>
                </a:cubicBezTo>
                <a:cubicBezTo>
                  <a:pt x="9358" y="20974"/>
                  <a:pt x="9389" y="20839"/>
                  <a:pt x="9347" y="20815"/>
                </a:cubicBezTo>
                <a:cubicBezTo>
                  <a:pt x="9202" y="20733"/>
                  <a:pt x="9041" y="20768"/>
                  <a:pt x="8888" y="20745"/>
                </a:cubicBezTo>
                <a:cubicBezTo>
                  <a:pt x="8847" y="20721"/>
                  <a:pt x="8803" y="20707"/>
                  <a:pt x="8763" y="20674"/>
                </a:cubicBezTo>
                <a:cubicBezTo>
                  <a:pt x="8718" y="20636"/>
                  <a:pt x="8688" y="20543"/>
                  <a:pt x="8638" y="20534"/>
                </a:cubicBezTo>
                <a:cubicBezTo>
                  <a:pt x="8320" y="20472"/>
                  <a:pt x="7998" y="20487"/>
                  <a:pt x="7678" y="20463"/>
                </a:cubicBezTo>
                <a:cubicBezTo>
                  <a:pt x="7595" y="20369"/>
                  <a:pt x="7523" y="20235"/>
                  <a:pt x="7428" y="20182"/>
                </a:cubicBezTo>
                <a:lnTo>
                  <a:pt x="7177" y="20041"/>
                </a:lnTo>
                <a:cubicBezTo>
                  <a:pt x="7140" y="19947"/>
                  <a:pt x="7062" y="19689"/>
                  <a:pt x="6969" y="19689"/>
                </a:cubicBezTo>
                <a:cubicBezTo>
                  <a:pt x="6919" y="19689"/>
                  <a:pt x="6885" y="19783"/>
                  <a:pt x="6844" y="19830"/>
                </a:cubicBezTo>
                <a:cubicBezTo>
                  <a:pt x="6788" y="19806"/>
                  <a:pt x="6723" y="19816"/>
                  <a:pt x="6677" y="19759"/>
                </a:cubicBezTo>
                <a:cubicBezTo>
                  <a:pt x="6377" y="19398"/>
                  <a:pt x="6774" y="19462"/>
                  <a:pt x="6301" y="19196"/>
                </a:cubicBezTo>
                <a:cubicBezTo>
                  <a:pt x="6096" y="19081"/>
                  <a:pt x="6219" y="19138"/>
                  <a:pt x="5926" y="19056"/>
                </a:cubicBezTo>
                <a:cubicBezTo>
                  <a:pt x="5842" y="19009"/>
                  <a:pt x="5748" y="18997"/>
                  <a:pt x="5675" y="18915"/>
                </a:cubicBezTo>
                <a:cubicBezTo>
                  <a:pt x="5316" y="18511"/>
                  <a:pt x="5770" y="18995"/>
                  <a:pt x="5425" y="18704"/>
                </a:cubicBezTo>
                <a:cubicBezTo>
                  <a:pt x="5086" y="18418"/>
                  <a:pt x="5538" y="18688"/>
                  <a:pt x="5133" y="18493"/>
                </a:cubicBezTo>
                <a:cubicBezTo>
                  <a:pt x="5090" y="18472"/>
                  <a:pt x="5046" y="18458"/>
                  <a:pt x="5008" y="18422"/>
                </a:cubicBezTo>
                <a:cubicBezTo>
                  <a:pt x="4920" y="18340"/>
                  <a:pt x="4757" y="18141"/>
                  <a:pt x="4757" y="18141"/>
                </a:cubicBezTo>
                <a:cubicBezTo>
                  <a:pt x="4715" y="18164"/>
                  <a:pt x="4671" y="18178"/>
                  <a:pt x="4632" y="18211"/>
                </a:cubicBezTo>
                <a:cubicBezTo>
                  <a:pt x="4587" y="18249"/>
                  <a:pt x="4556" y="18340"/>
                  <a:pt x="4507" y="18352"/>
                </a:cubicBezTo>
                <a:cubicBezTo>
                  <a:pt x="4490" y="18356"/>
                  <a:pt x="4247" y="18241"/>
                  <a:pt x="4215" y="18211"/>
                </a:cubicBezTo>
                <a:cubicBezTo>
                  <a:pt x="4127" y="18129"/>
                  <a:pt x="3964" y="17929"/>
                  <a:pt x="3964" y="17929"/>
                </a:cubicBezTo>
                <a:cubicBezTo>
                  <a:pt x="3950" y="17859"/>
                  <a:pt x="3958" y="17761"/>
                  <a:pt x="3923" y="17718"/>
                </a:cubicBezTo>
                <a:cubicBezTo>
                  <a:pt x="3808" y="17581"/>
                  <a:pt x="3551" y="17556"/>
                  <a:pt x="3422" y="17507"/>
                </a:cubicBezTo>
                <a:cubicBezTo>
                  <a:pt x="3379" y="17491"/>
                  <a:pt x="3338" y="17460"/>
                  <a:pt x="3297" y="17437"/>
                </a:cubicBezTo>
                <a:cubicBezTo>
                  <a:pt x="2953" y="17050"/>
                  <a:pt x="3347" y="17556"/>
                  <a:pt x="3130" y="17085"/>
                </a:cubicBezTo>
                <a:cubicBezTo>
                  <a:pt x="3059" y="16932"/>
                  <a:pt x="2886" y="16633"/>
                  <a:pt x="2754" y="16522"/>
                </a:cubicBezTo>
                <a:cubicBezTo>
                  <a:pt x="2715" y="16489"/>
                  <a:pt x="2671" y="16475"/>
                  <a:pt x="2629" y="16451"/>
                </a:cubicBezTo>
                <a:cubicBezTo>
                  <a:pt x="2587" y="16381"/>
                  <a:pt x="2542" y="16317"/>
                  <a:pt x="2504" y="16240"/>
                </a:cubicBezTo>
                <a:cubicBezTo>
                  <a:pt x="2397" y="16025"/>
                  <a:pt x="2457" y="16010"/>
                  <a:pt x="2295" y="15888"/>
                </a:cubicBezTo>
                <a:cubicBezTo>
                  <a:pt x="2215" y="15828"/>
                  <a:pt x="2128" y="15795"/>
                  <a:pt x="2045" y="15748"/>
                </a:cubicBezTo>
                <a:lnTo>
                  <a:pt x="1920" y="15677"/>
                </a:lnTo>
                <a:cubicBezTo>
                  <a:pt x="1878" y="15654"/>
                  <a:pt x="1831" y="15648"/>
                  <a:pt x="1794" y="15607"/>
                </a:cubicBezTo>
                <a:lnTo>
                  <a:pt x="1669" y="15466"/>
                </a:lnTo>
                <a:cubicBezTo>
                  <a:pt x="1641" y="15396"/>
                  <a:pt x="1608" y="15331"/>
                  <a:pt x="1586" y="15255"/>
                </a:cubicBezTo>
                <a:cubicBezTo>
                  <a:pt x="1566" y="15189"/>
                  <a:pt x="1581" y="15085"/>
                  <a:pt x="1544" y="15044"/>
                </a:cubicBezTo>
                <a:cubicBezTo>
                  <a:pt x="1485" y="14978"/>
                  <a:pt x="1405" y="14997"/>
                  <a:pt x="1335" y="14974"/>
                </a:cubicBezTo>
                <a:cubicBezTo>
                  <a:pt x="1308" y="14880"/>
                  <a:pt x="1275" y="14789"/>
                  <a:pt x="1252" y="14692"/>
                </a:cubicBezTo>
                <a:cubicBezTo>
                  <a:pt x="1219" y="14554"/>
                  <a:pt x="1242" y="14352"/>
                  <a:pt x="1168" y="14270"/>
                </a:cubicBezTo>
                <a:cubicBezTo>
                  <a:pt x="1127" y="14223"/>
                  <a:pt x="1089" y="14163"/>
                  <a:pt x="1043" y="14129"/>
                </a:cubicBezTo>
                <a:cubicBezTo>
                  <a:pt x="963" y="14069"/>
                  <a:pt x="793" y="13988"/>
                  <a:pt x="793" y="13988"/>
                </a:cubicBezTo>
                <a:cubicBezTo>
                  <a:pt x="688" y="13457"/>
                  <a:pt x="829" y="14112"/>
                  <a:pt x="668" y="13566"/>
                </a:cubicBezTo>
                <a:cubicBezTo>
                  <a:pt x="648" y="13500"/>
                  <a:pt x="657" y="13407"/>
                  <a:pt x="626" y="13355"/>
                </a:cubicBezTo>
                <a:cubicBezTo>
                  <a:pt x="488" y="13121"/>
                  <a:pt x="501" y="13408"/>
                  <a:pt x="584" y="13425"/>
                </a:cubicBezTo>
                <a:close/>
              </a:path>
            </a:pathLst>
          </a:custGeom>
          <a:solidFill>
            <a:srgbClr val="808080"/>
          </a:solidFill>
          <a:ln w="12700">
            <a:miter lim="400000"/>
          </a:ln>
          <a:effectLst>
            <a:outerShdw blurRad="38100" dist="25400" dir="5400000" rotWithShape="0">
              <a:srgbClr val="000000">
                <a:alpha val="50000"/>
              </a:srgbClr>
            </a:outerShdw>
          </a:effectLst>
        </p:spPr>
        <p:txBody>
          <a:bodyPr lIns="50800" tIns="50800" rIns="50800" bIns="50800"/>
          <a:lstStyle/>
          <a:p>
            <a:pPr>
              <a:defRPr sz="3200" i="0">
                <a:solidFill>
                  <a:srgbClr val="FFFFFF"/>
                </a:solidFill>
                <a:latin typeface="+mn-lt"/>
                <a:ea typeface="+mn-ea"/>
                <a:cs typeface="+mn-cs"/>
                <a:sym typeface="Helvetica Light"/>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042"/>
                                        </p:tgtEl>
                                        <p:attrNameLst>
                                          <p:attrName>style.visibility</p:attrName>
                                        </p:attrNameLst>
                                      </p:cBhvr>
                                      <p:to>
                                        <p:strVal val="visible"/>
                                      </p:to>
                                    </p:set>
                                    <p:animEffect transition="in" filter="fade">
                                      <p:cBhvr>
                                        <p:cTn id="7" dur="500"/>
                                        <p:tgtEl>
                                          <p:spTgt spid="10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fill="hold" grpId="2" nodeType="clickEffect">
                                  <p:stCondLst>
                                    <p:cond delay="0"/>
                                  </p:stCondLst>
                                  <p:iterate>
                                    <p:tmAbs val="0"/>
                                  </p:iterate>
                                  <p:childTnLst>
                                    <p:animEffect transition="out" filter="fade">
                                      <p:cBhvr>
                                        <p:cTn id="11" dur="1000" fill="hold"/>
                                        <p:tgtEl>
                                          <p:spTgt spid="1043"/>
                                        </p:tgtEl>
                                      </p:cBhvr>
                                    </p:animEffect>
                                    <p:set>
                                      <p:cBhvr>
                                        <p:cTn id="12" fill="hold">
                                          <p:stCondLst>
                                            <p:cond delay="999"/>
                                          </p:stCondLst>
                                        </p:cTn>
                                        <p:tgtEl>
                                          <p:spTgt spid="10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2" grpId="1" animBg="1" advAuto="0"/>
      <p:bldP spid="1043" grpId="2" animBg="1" advAuto="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102</a:t>
            </a:fld>
            <a:endParaRPr/>
          </a:p>
        </p:txBody>
      </p:sp>
      <p:pic>
        <p:nvPicPr>
          <p:cNvPr id="1046"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47"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48" name="John 3:14   “Just as Moses lifted up the snake in the desert, so the Son of Man must be lifted up.” – cf Numbers 21:6-9…"/>
          <p:cNvSpPr txBox="1"/>
          <p:nvPr/>
        </p:nvSpPr>
        <p:spPr>
          <a:xfrm>
            <a:off x="4051982" y="8358564"/>
            <a:ext cx="19009509" cy="444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rPr b="1"/>
              <a:t>John 3:14  </a:t>
            </a:r>
            <a:r>
              <a:rPr i="1"/>
              <a:t> “Just as Moses lifted up the snake in the desert, so the Son of Man must be lifted up.” </a:t>
            </a:r>
            <a:r>
              <a:t>– cf Numbers 21:6-9</a:t>
            </a:r>
            <a:endParaRPr sz="1600">
              <a:latin typeface="Times New Roman"/>
              <a:ea typeface="Times New Roman"/>
              <a:cs typeface="Times New Roman"/>
              <a:sym typeface="Times New Roman"/>
            </a:endParaRPr>
          </a:p>
          <a:p>
            <a:pPr algn="l">
              <a:defRPr sz="4800" i="0">
                <a:latin typeface="Avenir Next Regular"/>
                <a:ea typeface="Avenir Next Regular"/>
                <a:cs typeface="Avenir Next Regular"/>
                <a:sym typeface="Avenir Next Regular"/>
              </a:defRPr>
            </a:pPr>
            <a:r>
              <a:rPr b="1"/>
              <a:t>Matthew 12:40 </a:t>
            </a:r>
            <a:r>
              <a:t>  </a:t>
            </a:r>
            <a:r>
              <a:rPr i="1"/>
              <a:t>“…for as Jonah was three days and nights in the belly of a huge fish so the son of Man will be three days and three nights in the heart of the earth.” </a:t>
            </a:r>
            <a:r>
              <a:t>– cf Jonah 1:17</a:t>
            </a:r>
          </a:p>
        </p:txBody>
      </p:sp>
      <p:sp>
        <p:nvSpPr>
          <p:cNvPr id="1049" name="Once you see the baby, you will never be able to miss it again.           In the same way, once you start to recognise Jesus in the whole Bible, you will see Him everywhere you look!       There are a few, rare places where Jesus specifically identifies "/>
          <p:cNvSpPr txBox="1"/>
          <p:nvPr/>
        </p:nvSpPr>
        <p:spPr>
          <a:xfrm>
            <a:off x="4077367" y="4810929"/>
            <a:ext cx="19458472"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Once you see the baby,</a:t>
            </a:r>
            <a:r>
              <a:rPr i="1"/>
              <a:t> </a:t>
            </a:r>
            <a:r>
              <a:t>you will never be able to miss it again.           In the same way,</a:t>
            </a:r>
            <a:r>
              <a:rPr b="1"/>
              <a:t> </a:t>
            </a:r>
            <a:r>
              <a:rPr u="sng"/>
              <a:t>once you start to recognise Jesus in the whole Bible, you will see Him </a:t>
            </a:r>
            <a:r>
              <a:rPr i="1" u="sng"/>
              <a:t>everywhere you look</a:t>
            </a:r>
            <a:r>
              <a:t>!       There are a few, rare places where Jesus specifically identifies Himself in the Old Testament</a:t>
            </a:r>
            <a:r>
              <a:rPr sz="1200">
                <a:latin typeface="Times Roman"/>
                <a:ea typeface="Times Roman"/>
                <a:cs typeface="Times Roman"/>
                <a:sym typeface="Times Roman"/>
              </a:rPr>
              <a:t> :</a:t>
            </a:r>
            <a:r>
              <a:t>:</a:t>
            </a:r>
          </a:p>
        </p:txBody>
      </p:sp>
      <p:sp>
        <p:nvSpPr>
          <p:cNvPr id="1050" name="1)   What does it show about God?  cont"/>
          <p:cNvSpPr txBox="1"/>
          <p:nvPr/>
        </p:nvSpPr>
        <p:spPr>
          <a:xfrm>
            <a:off x="42129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grpSp>
        <p:nvGrpSpPr>
          <p:cNvPr id="1053" name="Group"/>
          <p:cNvGrpSpPr/>
          <p:nvPr/>
        </p:nvGrpSpPr>
        <p:grpSpPr>
          <a:xfrm>
            <a:off x="1908511" y="1249060"/>
            <a:ext cx="3544023" cy="1994861"/>
            <a:chOff x="0" y="0"/>
            <a:chExt cx="3544022" cy="1994859"/>
          </a:xfrm>
        </p:grpSpPr>
        <p:sp>
          <p:nvSpPr>
            <p:cNvPr id="1051"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52"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1054"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048">
                                            <p:bg/>
                                          </p:spTgt>
                                        </p:tgtEl>
                                        <p:attrNameLst>
                                          <p:attrName>style.visibility</p:attrName>
                                        </p:attrNameLst>
                                      </p:cBhvr>
                                      <p:to>
                                        <p:strVal val="visible"/>
                                      </p:to>
                                    </p:set>
                                    <p:animEffect transition="in" filter="wipe(up)">
                                      <p:cBhvr>
                                        <p:cTn id="7" dur="1000"/>
                                        <p:tgtEl>
                                          <p:spTgt spid="1048">
                                            <p:bg/>
                                          </p:spTgt>
                                        </p:tgtEl>
                                      </p:cBhvr>
                                    </p:animEffect>
                                  </p:childTnLst>
                                </p:cTn>
                              </p:par>
                              <p:par>
                                <p:cTn id="8" presetID="22" presetClass="entr" presetSubtype="1" fill="hold" grpId="1" nodeType="withEffect">
                                  <p:stCondLst>
                                    <p:cond delay="0"/>
                                  </p:stCondLst>
                                  <p:iterate>
                                    <p:tmAbs val="0"/>
                                  </p:iterate>
                                  <p:childTnLst>
                                    <p:set>
                                      <p:cBhvr>
                                        <p:cTn id="9" fill="hold"/>
                                        <p:tgtEl>
                                          <p:spTgt spid="1048">
                                            <p:txEl>
                                              <p:pRg st="0" end="0"/>
                                            </p:txEl>
                                          </p:spTgt>
                                        </p:tgtEl>
                                        <p:attrNameLst>
                                          <p:attrName>style.visibility</p:attrName>
                                        </p:attrNameLst>
                                      </p:cBhvr>
                                      <p:to>
                                        <p:strVal val="visible"/>
                                      </p:to>
                                    </p:set>
                                    <p:animEffect transition="in" filter="wipe(up)">
                                      <p:cBhvr>
                                        <p:cTn id="10" dur="1000"/>
                                        <p:tgtEl>
                                          <p:spTgt spid="104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048">
                                            <p:txEl>
                                              <p:pRg st="1" end="1"/>
                                            </p:txEl>
                                          </p:spTgt>
                                        </p:tgtEl>
                                        <p:attrNameLst>
                                          <p:attrName>style.visibility</p:attrName>
                                        </p:attrNameLst>
                                      </p:cBhvr>
                                      <p:to>
                                        <p:strVal val="visible"/>
                                      </p:to>
                                    </p:set>
                                    <p:animEffect transition="in" filter="wipe(up)">
                                      <p:cBhvr>
                                        <p:cTn id="15" dur="1000"/>
                                        <p:tgtEl>
                                          <p:spTgt spid="10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 grpId="1" build="p" bldLvl="5" animBg="1" advAuto="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103</a:t>
            </a:fld>
            <a:endParaRPr/>
          </a:p>
        </p:txBody>
      </p:sp>
      <p:pic>
        <p:nvPicPr>
          <p:cNvPr id="1057"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58"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59" name="Many other OT verses allude to Jesus indirectly, as Cleopas and his friend discovered on the day of His resurrection. “Beginning with Moses and the prophets, He explained to them what was said in all the Scriptures concerning Himself.”       ( Luke 24:27"/>
          <p:cNvSpPr txBox="1"/>
          <p:nvPr/>
        </p:nvSpPr>
        <p:spPr>
          <a:xfrm>
            <a:off x="4122150" y="7057445"/>
            <a:ext cx="18703989" cy="5300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600"/>
              </a:spcBef>
              <a:defRPr sz="4800" i="0">
                <a:latin typeface="Avenir Next Regular"/>
                <a:ea typeface="Avenir Next Regular"/>
                <a:cs typeface="Avenir Next Regular"/>
                <a:sym typeface="Avenir Next Regular"/>
              </a:defRPr>
            </a:pPr>
            <a:r>
              <a:rPr dirty="0"/>
              <a:t>Many</a:t>
            </a:r>
            <a:r>
              <a:rPr dirty="0">
                <a:solidFill>
                  <a:srgbClr val="FF0000"/>
                </a:solidFill>
              </a:rPr>
              <a:t> </a:t>
            </a:r>
            <a:r>
              <a:rPr dirty="0"/>
              <a:t>other OT verses allude to Jesus </a:t>
            </a:r>
            <a:r>
              <a:rPr i="1" dirty="0"/>
              <a:t>indirectly</a:t>
            </a:r>
            <a:r>
              <a:rPr dirty="0"/>
              <a:t>, as Cleopas and his friend discovered on the day of His resurrection. </a:t>
            </a:r>
            <a:r>
              <a:rPr i="1" dirty="0"/>
              <a:t>“Beginning with Moses and the prophets, He explained to them what was said in all the Scriptures concerning Himself.”</a:t>
            </a:r>
            <a:r>
              <a:rPr dirty="0"/>
              <a:t>       (</a:t>
            </a:r>
            <a:r>
              <a:rPr sz="1200" dirty="0">
                <a:latin typeface="Times Roman"/>
                <a:ea typeface="Times Roman"/>
                <a:cs typeface="Times Roman"/>
                <a:sym typeface="Times Roman"/>
              </a:rPr>
              <a:t> </a:t>
            </a:r>
            <a:r>
              <a:rPr dirty="0"/>
              <a:t>Luke 24:27, 32)</a:t>
            </a:r>
            <a:endParaRPr sz="1200" dirty="0">
              <a:latin typeface="Times Roman"/>
              <a:ea typeface="Times Roman"/>
              <a:cs typeface="Times Roman"/>
              <a:sym typeface="Times Roman"/>
            </a:endParaRPr>
          </a:p>
          <a:p>
            <a:pPr algn="l">
              <a:lnSpc>
                <a:spcPct val="90000"/>
              </a:lnSpc>
              <a:spcBef>
                <a:spcPts val="1800"/>
              </a:spcBef>
              <a:defRPr sz="4800" i="0">
                <a:latin typeface="Avenir Next Regular"/>
                <a:ea typeface="Avenir Next Regular"/>
                <a:cs typeface="Avenir Next Regular"/>
                <a:sym typeface="Avenir Next Regular"/>
              </a:defRPr>
            </a:pPr>
            <a:r>
              <a:rPr dirty="0"/>
              <a:t>The Bible is not a patchwork of stories and bits and pieces, but a seamless garment made of one cloth. At any given point, this unfolding Bible either </a:t>
            </a:r>
            <a:r>
              <a:rPr b="1" dirty="0"/>
              <a:t>anticipates</a:t>
            </a:r>
            <a:r>
              <a:rPr dirty="0"/>
              <a:t>, or </a:t>
            </a:r>
            <a:r>
              <a:rPr b="1" dirty="0"/>
              <a:t>reveals</a:t>
            </a:r>
            <a:r>
              <a:rPr dirty="0"/>
              <a:t> or </a:t>
            </a:r>
            <a:r>
              <a:rPr b="1" dirty="0"/>
              <a:t>explains</a:t>
            </a:r>
            <a:r>
              <a:rPr dirty="0"/>
              <a:t> Jesus!</a:t>
            </a:r>
          </a:p>
        </p:txBody>
      </p:sp>
      <p:sp>
        <p:nvSpPr>
          <p:cNvPr id="1060" name="1)   What does it show about God?  cont"/>
          <p:cNvSpPr txBox="1"/>
          <p:nvPr/>
        </p:nvSpPr>
        <p:spPr>
          <a:xfrm>
            <a:off x="42129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sp>
        <p:nvSpPr>
          <p:cNvPr id="1061" name="Luke 4:15-21   “’The Spirit of the Lord is on me’… Today this Scripture is fulfilled in your hearing.”     cf Isaiah 61:2"/>
          <p:cNvSpPr txBox="1"/>
          <p:nvPr/>
        </p:nvSpPr>
        <p:spPr>
          <a:xfrm>
            <a:off x="4111261" y="4930050"/>
            <a:ext cx="15871917"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rPr b="1"/>
              <a:t>Luke 4:15-21</a:t>
            </a:r>
            <a:r>
              <a:t>   </a:t>
            </a:r>
            <a:r>
              <a:rPr i="1"/>
              <a:t>“’The Spirit of the Lord is on me’… Today this Scripture is fulfilled in your hearing.”</a:t>
            </a:r>
            <a:r>
              <a:t>     cf Isaiah 61:2</a:t>
            </a:r>
          </a:p>
        </p:txBody>
      </p:sp>
      <p:grpSp>
        <p:nvGrpSpPr>
          <p:cNvPr id="1064" name="Group"/>
          <p:cNvGrpSpPr/>
          <p:nvPr/>
        </p:nvGrpSpPr>
        <p:grpSpPr>
          <a:xfrm>
            <a:off x="1908511" y="1249060"/>
            <a:ext cx="3544023" cy="1994861"/>
            <a:chOff x="0" y="0"/>
            <a:chExt cx="3544022" cy="1994859"/>
          </a:xfrm>
        </p:grpSpPr>
        <p:sp>
          <p:nvSpPr>
            <p:cNvPr id="1062"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63"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1065"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059">
                                            <p:bg/>
                                          </p:spTgt>
                                        </p:tgtEl>
                                        <p:attrNameLst>
                                          <p:attrName>style.visibility</p:attrName>
                                        </p:attrNameLst>
                                      </p:cBhvr>
                                      <p:to>
                                        <p:strVal val="visible"/>
                                      </p:to>
                                    </p:set>
                                    <p:animEffect transition="in" filter="wipe(up)">
                                      <p:cBhvr>
                                        <p:cTn id="7" dur="1000"/>
                                        <p:tgtEl>
                                          <p:spTgt spid="1059">
                                            <p:bg/>
                                          </p:spTgt>
                                        </p:tgtEl>
                                      </p:cBhvr>
                                    </p:animEffect>
                                  </p:childTnLst>
                                </p:cTn>
                              </p:par>
                              <p:par>
                                <p:cTn id="8" presetID="22" presetClass="entr" presetSubtype="1" fill="hold" grpId="1" nodeType="withEffect">
                                  <p:stCondLst>
                                    <p:cond delay="0"/>
                                  </p:stCondLst>
                                  <p:iterate>
                                    <p:tmAbs val="0"/>
                                  </p:iterate>
                                  <p:childTnLst>
                                    <p:set>
                                      <p:cBhvr>
                                        <p:cTn id="9" fill="hold"/>
                                        <p:tgtEl>
                                          <p:spTgt spid="1059">
                                            <p:txEl>
                                              <p:pRg st="0" end="0"/>
                                            </p:txEl>
                                          </p:spTgt>
                                        </p:tgtEl>
                                        <p:attrNameLst>
                                          <p:attrName>style.visibility</p:attrName>
                                        </p:attrNameLst>
                                      </p:cBhvr>
                                      <p:to>
                                        <p:strVal val="visible"/>
                                      </p:to>
                                    </p:set>
                                    <p:animEffect transition="in" filter="wipe(up)">
                                      <p:cBhvr>
                                        <p:cTn id="10" dur="1000"/>
                                        <p:tgtEl>
                                          <p:spTgt spid="105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059">
                                            <p:txEl>
                                              <p:pRg st="1" end="1"/>
                                            </p:txEl>
                                          </p:spTgt>
                                        </p:tgtEl>
                                        <p:attrNameLst>
                                          <p:attrName>style.visibility</p:attrName>
                                        </p:attrNameLst>
                                      </p:cBhvr>
                                      <p:to>
                                        <p:strVal val="visible"/>
                                      </p:to>
                                    </p:set>
                                    <p:animEffect transition="in" filter="wipe(up)">
                                      <p:cBhvr>
                                        <p:cTn id="15" dur="1000"/>
                                        <p:tgtEl>
                                          <p:spTgt spid="10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9" grpId="1" build="p" bldLvl="5" animBg="1" advAuto="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104</a:t>
            </a:fld>
            <a:endParaRPr/>
          </a:p>
        </p:txBody>
      </p:sp>
      <p:pic>
        <p:nvPicPr>
          <p:cNvPr id="106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6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70" name="‘Lamb of God who takes away the sins of the world.’ (John 1:29)…"/>
          <p:cNvSpPr txBox="1"/>
          <p:nvPr/>
        </p:nvSpPr>
        <p:spPr>
          <a:xfrm>
            <a:off x="4471494" y="7107539"/>
            <a:ext cx="18129316" cy="4424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800"/>
              </a:spcBef>
              <a:defRPr sz="4800" i="0">
                <a:latin typeface="Avenir Next Regular"/>
                <a:ea typeface="Avenir Next Regular"/>
                <a:cs typeface="Avenir Next Regular"/>
                <a:sym typeface="Avenir Next Regular"/>
              </a:defRPr>
            </a:pPr>
            <a:r>
              <a:rPr dirty="0"/>
              <a:t>     </a:t>
            </a:r>
            <a:r>
              <a:rPr i="1" dirty="0"/>
              <a:t>‘Lamb of God who takes away the sins of the world.’</a:t>
            </a:r>
            <a:r>
              <a:rPr dirty="0"/>
              <a:t> </a:t>
            </a:r>
            <a:r>
              <a:rPr sz="4400" dirty="0"/>
              <a:t>(John 1:29)</a:t>
            </a:r>
          </a:p>
          <a:p>
            <a:pPr algn="l">
              <a:spcBef>
                <a:spcPts val="2500"/>
              </a:spcBef>
              <a:defRPr sz="4800" i="0">
                <a:latin typeface="Avenir Next Regular"/>
                <a:ea typeface="Avenir Next Regular"/>
                <a:cs typeface="Avenir Next Regular"/>
                <a:sym typeface="Avenir Next Regular"/>
              </a:defRPr>
            </a:pPr>
            <a:r>
              <a:rPr dirty="0"/>
              <a:t>     He came to give His life as a </a:t>
            </a:r>
            <a:r>
              <a:rPr i="1" dirty="0"/>
              <a:t>‘ransom for many.’       </a:t>
            </a:r>
            <a:r>
              <a:rPr sz="4400" dirty="0"/>
              <a:t>(Mark 10:45) </a:t>
            </a:r>
          </a:p>
          <a:p>
            <a:pPr algn="l">
              <a:spcBef>
                <a:spcPts val="2400"/>
              </a:spcBef>
              <a:defRPr sz="4800" i="0">
                <a:latin typeface="Avenir Next Regular"/>
                <a:ea typeface="Avenir Next Regular"/>
                <a:cs typeface="Avenir Next Regular"/>
                <a:sym typeface="Avenir Next Regular"/>
              </a:defRPr>
            </a:pPr>
            <a:r>
              <a:rPr dirty="0"/>
              <a:t>Therefore, as we read any part of the Word of God, </a:t>
            </a:r>
          </a:p>
          <a:p>
            <a:pPr algn="l">
              <a:defRPr sz="4800" i="0">
                <a:latin typeface="Avenir Next Regular"/>
                <a:ea typeface="Avenir Next Regular"/>
                <a:cs typeface="Avenir Next Regular"/>
                <a:sym typeface="Avenir Next Regular"/>
              </a:defRPr>
            </a:pPr>
            <a:r>
              <a:rPr dirty="0"/>
              <a:t>it is right to ask how it relates to Jesus and His work of </a:t>
            </a:r>
          </a:p>
          <a:p>
            <a:pPr algn="l">
              <a:defRPr sz="4800" i="0">
                <a:latin typeface="Avenir Next Regular"/>
                <a:ea typeface="Avenir Next Regular"/>
                <a:cs typeface="Avenir Next Regular"/>
                <a:sym typeface="Avenir Next Regular"/>
              </a:defRPr>
            </a:pPr>
            <a:r>
              <a:rPr dirty="0"/>
              <a:t>saving humanity from sin through His death on the cross.  </a:t>
            </a:r>
          </a:p>
        </p:txBody>
      </p:sp>
      <p:sp>
        <p:nvSpPr>
          <p:cNvPr id="1071" name="1)   What does it show about God?  cont"/>
          <p:cNvSpPr txBox="1"/>
          <p:nvPr/>
        </p:nvSpPr>
        <p:spPr>
          <a:xfrm>
            <a:off x="42129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sp>
        <p:nvSpPr>
          <p:cNvPr id="1072" name="The Bible reveals that the crucifixion was the central event…"/>
          <p:cNvSpPr txBox="1"/>
          <p:nvPr/>
        </p:nvSpPr>
        <p:spPr>
          <a:xfrm>
            <a:off x="4363160" y="5151789"/>
            <a:ext cx="16241879"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i="0">
                <a:latin typeface="Avenir Next Regular"/>
                <a:ea typeface="Avenir Next Regular"/>
                <a:cs typeface="Avenir Next Regular"/>
                <a:sym typeface="Avenir Next Regular"/>
              </a:defRPr>
            </a:pPr>
            <a:r>
              <a:t>The Bible reveals that the crucifixion was the central event </a:t>
            </a:r>
          </a:p>
          <a:p>
            <a:pPr algn="l">
              <a:spcBef>
                <a:spcPts val="1800"/>
              </a:spcBef>
              <a:defRPr sz="4800" i="0">
                <a:latin typeface="Avenir Next Regular"/>
                <a:ea typeface="Avenir Next Regular"/>
                <a:cs typeface="Avenir Next Regular"/>
                <a:sym typeface="Avenir Next Regular"/>
              </a:defRPr>
            </a:pPr>
            <a:r>
              <a:t>   of His life </a:t>
            </a:r>
            <a:r>
              <a:rPr i="1"/>
              <a:t>and</a:t>
            </a:r>
            <a:r>
              <a:t> of world history. Jesus was the </a:t>
            </a:r>
          </a:p>
        </p:txBody>
      </p:sp>
      <p:grpSp>
        <p:nvGrpSpPr>
          <p:cNvPr id="1075" name="Group"/>
          <p:cNvGrpSpPr/>
          <p:nvPr/>
        </p:nvGrpSpPr>
        <p:grpSpPr>
          <a:xfrm>
            <a:off x="1908511" y="1249060"/>
            <a:ext cx="3544023" cy="1994861"/>
            <a:chOff x="0" y="0"/>
            <a:chExt cx="3544022" cy="1994859"/>
          </a:xfrm>
        </p:grpSpPr>
        <p:sp>
          <p:nvSpPr>
            <p:cNvPr id="1073"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74"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1076"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070">
                                            <p:bg/>
                                          </p:spTgt>
                                        </p:tgtEl>
                                        <p:attrNameLst>
                                          <p:attrName>style.visibility</p:attrName>
                                        </p:attrNameLst>
                                      </p:cBhvr>
                                      <p:to>
                                        <p:strVal val="visible"/>
                                      </p:to>
                                    </p:set>
                                    <p:animEffect transition="in" filter="wipe(left)">
                                      <p:cBhvr>
                                        <p:cTn id="7" dur="1000"/>
                                        <p:tgtEl>
                                          <p:spTgt spid="1070">
                                            <p:bg/>
                                          </p:spTgt>
                                        </p:tgtEl>
                                      </p:cBhvr>
                                    </p:animEffect>
                                  </p:childTnLst>
                                </p:cTn>
                              </p:par>
                              <p:par>
                                <p:cTn id="8" presetID="22" presetClass="entr" presetSubtype="8" fill="hold" grpId="1" nodeType="withEffect">
                                  <p:stCondLst>
                                    <p:cond delay="0"/>
                                  </p:stCondLst>
                                  <p:iterate>
                                    <p:tmAbs val="0"/>
                                  </p:iterate>
                                  <p:childTnLst>
                                    <p:set>
                                      <p:cBhvr>
                                        <p:cTn id="9" fill="hold"/>
                                        <p:tgtEl>
                                          <p:spTgt spid="1070">
                                            <p:txEl>
                                              <p:pRg st="0" end="0"/>
                                            </p:txEl>
                                          </p:spTgt>
                                        </p:tgtEl>
                                        <p:attrNameLst>
                                          <p:attrName>style.visibility</p:attrName>
                                        </p:attrNameLst>
                                      </p:cBhvr>
                                      <p:to>
                                        <p:strVal val="visible"/>
                                      </p:to>
                                    </p:set>
                                    <p:animEffect transition="in" filter="wipe(left)">
                                      <p:cBhvr>
                                        <p:cTn id="10" dur="1000"/>
                                        <p:tgtEl>
                                          <p:spTgt spid="1070">
                                            <p:txEl>
                                              <p:pRg st="0" end="0"/>
                                            </p:txEl>
                                          </p:spTgt>
                                        </p:tgtEl>
                                      </p:cBhvr>
                                    </p:animEffect>
                                  </p:childTnLst>
                                </p:cTn>
                              </p:par>
                            </p:childTnLst>
                          </p:cTn>
                        </p:par>
                        <p:par>
                          <p:cTn id="11" fill="hold">
                            <p:stCondLst>
                              <p:cond delay="1000"/>
                            </p:stCondLst>
                            <p:childTnLst>
                              <p:par>
                                <p:cTn id="12" presetID="22" presetClass="entr" presetSubtype="8" fill="hold" grpId="1" nodeType="afterEffect">
                                  <p:stCondLst>
                                    <p:cond delay="0"/>
                                  </p:stCondLst>
                                  <p:iterate>
                                    <p:tmAbs val="0"/>
                                  </p:iterate>
                                  <p:childTnLst>
                                    <p:set>
                                      <p:cBhvr>
                                        <p:cTn id="13" fill="hold"/>
                                        <p:tgtEl>
                                          <p:spTgt spid="1070">
                                            <p:txEl>
                                              <p:pRg st="1" end="1"/>
                                            </p:txEl>
                                          </p:spTgt>
                                        </p:tgtEl>
                                        <p:attrNameLst>
                                          <p:attrName>style.visibility</p:attrName>
                                        </p:attrNameLst>
                                      </p:cBhvr>
                                      <p:to>
                                        <p:strVal val="visible"/>
                                      </p:to>
                                    </p:set>
                                    <p:animEffect transition="in" filter="wipe(left)">
                                      <p:cBhvr>
                                        <p:cTn id="14" dur="1000"/>
                                        <p:tgtEl>
                                          <p:spTgt spid="107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1" nodeType="clickEffect">
                                  <p:stCondLst>
                                    <p:cond delay="0"/>
                                  </p:stCondLst>
                                  <p:iterate>
                                    <p:tmAbs val="0"/>
                                  </p:iterate>
                                  <p:childTnLst>
                                    <p:set>
                                      <p:cBhvr>
                                        <p:cTn id="18" fill="hold"/>
                                        <p:tgtEl>
                                          <p:spTgt spid="1070">
                                            <p:txEl>
                                              <p:pRg st="2" end="2"/>
                                            </p:txEl>
                                          </p:spTgt>
                                        </p:tgtEl>
                                        <p:attrNameLst>
                                          <p:attrName>style.visibility</p:attrName>
                                        </p:attrNameLst>
                                      </p:cBhvr>
                                      <p:to>
                                        <p:strVal val="visible"/>
                                      </p:to>
                                    </p:set>
                                    <p:animEffect transition="in" filter="wipe(left)">
                                      <p:cBhvr>
                                        <p:cTn id="19" dur="1000"/>
                                        <p:tgtEl>
                                          <p:spTgt spid="1070">
                                            <p:txEl>
                                              <p:pRg st="2" end="2"/>
                                            </p:txEl>
                                          </p:spTgt>
                                        </p:tgtEl>
                                      </p:cBhvr>
                                    </p:animEffect>
                                  </p:childTnLst>
                                </p:cTn>
                              </p:par>
                            </p:childTnLst>
                          </p:cTn>
                        </p:par>
                        <p:par>
                          <p:cTn id="20" fill="hold">
                            <p:stCondLst>
                              <p:cond delay="1000"/>
                            </p:stCondLst>
                            <p:childTnLst>
                              <p:par>
                                <p:cTn id="21" presetID="22" presetClass="entr" presetSubtype="8" fill="hold" grpId="1" nodeType="afterEffect">
                                  <p:stCondLst>
                                    <p:cond delay="0"/>
                                  </p:stCondLst>
                                  <p:iterate>
                                    <p:tmAbs val="0"/>
                                  </p:iterate>
                                  <p:childTnLst>
                                    <p:set>
                                      <p:cBhvr>
                                        <p:cTn id="22" fill="hold"/>
                                        <p:tgtEl>
                                          <p:spTgt spid="1070">
                                            <p:txEl>
                                              <p:pRg st="3" end="3"/>
                                            </p:txEl>
                                          </p:spTgt>
                                        </p:tgtEl>
                                        <p:attrNameLst>
                                          <p:attrName>style.visibility</p:attrName>
                                        </p:attrNameLst>
                                      </p:cBhvr>
                                      <p:to>
                                        <p:strVal val="visible"/>
                                      </p:to>
                                    </p:set>
                                    <p:animEffect transition="in" filter="wipe(left)">
                                      <p:cBhvr>
                                        <p:cTn id="23" dur="1000"/>
                                        <p:tgtEl>
                                          <p:spTgt spid="1070">
                                            <p:txEl>
                                              <p:pRg st="3" end="3"/>
                                            </p:txEl>
                                          </p:spTgt>
                                        </p:tgtEl>
                                      </p:cBhvr>
                                    </p:animEffect>
                                  </p:childTnLst>
                                </p:cTn>
                              </p:par>
                            </p:childTnLst>
                          </p:cTn>
                        </p:par>
                        <p:par>
                          <p:cTn id="24" fill="hold">
                            <p:stCondLst>
                              <p:cond delay="2000"/>
                            </p:stCondLst>
                            <p:childTnLst>
                              <p:par>
                                <p:cTn id="25" presetID="22" presetClass="entr" presetSubtype="8" fill="hold" grpId="1" nodeType="afterEffect">
                                  <p:stCondLst>
                                    <p:cond delay="0"/>
                                  </p:stCondLst>
                                  <p:iterate>
                                    <p:tmAbs val="0"/>
                                  </p:iterate>
                                  <p:childTnLst>
                                    <p:set>
                                      <p:cBhvr>
                                        <p:cTn id="26" fill="hold"/>
                                        <p:tgtEl>
                                          <p:spTgt spid="1070">
                                            <p:txEl>
                                              <p:pRg st="4" end="4"/>
                                            </p:txEl>
                                          </p:spTgt>
                                        </p:tgtEl>
                                        <p:attrNameLst>
                                          <p:attrName>style.visibility</p:attrName>
                                        </p:attrNameLst>
                                      </p:cBhvr>
                                      <p:to>
                                        <p:strVal val="visible"/>
                                      </p:to>
                                    </p:set>
                                    <p:animEffect transition="in" filter="wipe(left)">
                                      <p:cBhvr>
                                        <p:cTn id="27" dur="1000"/>
                                        <p:tgtEl>
                                          <p:spTgt spid="10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0" grpId="1" build="p" bldLvl="5" animBg="1" advAuto="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105</a:t>
            </a:fld>
            <a:endParaRPr/>
          </a:p>
        </p:txBody>
      </p:sp>
      <p:pic>
        <p:nvPicPr>
          <p:cNvPr id="1079"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080"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081" name="Like Jesus,……"/>
          <p:cNvSpPr txBox="1"/>
          <p:nvPr/>
        </p:nvSpPr>
        <p:spPr>
          <a:xfrm>
            <a:off x="5668993" y="6691806"/>
            <a:ext cx="16560674" cy="609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800"/>
              </a:spcBef>
              <a:defRPr sz="4800" i="0">
                <a:latin typeface="Avenir Next Regular"/>
                <a:ea typeface="Avenir Next Regular"/>
                <a:cs typeface="Avenir Next Regular"/>
                <a:sym typeface="Avenir Next Regular"/>
              </a:defRPr>
            </a:pPr>
            <a:r>
              <a:t> Like </a:t>
            </a:r>
            <a:r>
              <a:rPr b="1"/>
              <a:t>Jesus,…</a:t>
            </a:r>
            <a:r>
              <a:t>   </a:t>
            </a:r>
          </a:p>
          <a:p>
            <a:pPr algn="l">
              <a:spcBef>
                <a:spcPts val="800"/>
              </a:spcBef>
              <a:defRPr sz="4800" i="0">
                <a:latin typeface="Avenir Next Regular"/>
                <a:ea typeface="Avenir Next Regular"/>
                <a:cs typeface="Avenir Next Regular"/>
                <a:sym typeface="Avenir Next Regular"/>
              </a:defRPr>
            </a:pPr>
            <a:r>
              <a:t>    Unlike </a:t>
            </a:r>
            <a:r>
              <a:rPr b="1"/>
              <a:t>Jesus,…</a:t>
            </a:r>
            <a:r>
              <a:t>          </a:t>
            </a:r>
          </a:p>
          <a:p>
            <a:pPr algn="l">
              <a:spcBef>
                <a:spcPts val="800"/>
              </a:spcBef>
              <a:defRPr sz="4800" i="0">
                <a:latin typeface="Avenir Next Regular"/>
                <a:ea typeface="Avenir Next Regular"/>
                <a:cs typeface="Avenir Next Regular"/>
                <a:sym typeface="Avenir Next Regular"/>
              </a:defRPr>
            </a:pPr>
            <a:r>
              <a:t>       </a:t>
            </a:r>
            <a:r>
              <a:rPr b="1"/>
              <a:t>… </a:t>
            </a:r>
            <a:r>
              <a:t>pointing to </a:t>
            </a:r>
            <a:r>
              <a:rPr b="1"/>
              <a:t>Jesus</a:t>
            </a:r>
            <a:r>
              <a:t>    </a:t>
            </a:r>
          </a:p>
          <a:p>
            <a:pPr algn="l">
              <a:spcBef>
                <a:spcPts val="1900"/>
              </a:spcBef>
              <a:defRPr sz="4800" i="0">
                <a:latin typeface="Avenir Next Regular"/>
                <a:ea typeface="Avenir Next Regular"/>
                <a:cs typeface="Avenir Next Regular"/>
                <a:sym typeface="Avenir Next Regular"/>
              </a:defRPr>
            </a:pPr>
            <a:r>
              <a:t>         </a:t>
            </a:r>
            <a:r>
              <a:rPr b="1"/>
              <a:t>…</a:t>
            </a:r>
            <a:r>
              <a:t> as fulfilled by </a:t>
            </a:r>
            <a:r>
              <a:rPr b="1"/>
              <a:t>Jesus</a:t>
            </a:r>
            <a:r>
              <a:t> on the cross.</a:t>
            </a:r>
          </a:p>
          <a:p>
            <a:pPr algn="l">
              <a:defRPr sz="4000" b="1">
                <a:solidFill>
                  <a:schemeClr val="accent5">
                    <a:hueOff val="-444211"/>
                    <a:satOff val="-14915"/>
                    <a:lumOff val="22857"/>
                  </a:schemeClr>
                </a:solidFill>
                <a:latin typeface="Avenir Next Regular"/>
                <a:ea typeface="Avenir Next Regular"/>
                <a:cs typeface="Avenir Next Regular"/>
                <a:sym typeface="Avenir Next Regular"/>
              </a:defRPr>
            </a:pPr>
            <a:r>
              <a:t>Now try Exploration 9, Responding to what Mark 10:35-45 shows about God. Take a few minutes then share your thoughts with others on your course.          Here’s one example to start you off:</a:t>
            </a:r>
          </a:p>
        </p:txBody>
      </p:sp>
      <p:sp>
        <p:nvSpPr>
          <p:cNvPr id="1082" name="1)   What does it show about God?  cont"/>
          <p:cNvSpPr txBox="1"/>
          <p:nvPr/>
        </p:nvSpPr>
        <p:spPr>
          <a:xfrm>
            <a:off x="4212955" y="2740040"/>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1) </a:t>
            </a:r>
            <a:r>
              <a:rPr sz="3200" u="none"/>
              <a:t>  </a:t>
            </a:r>
            <a:r>
              <a:rPr u="none"/>
              <a:t>What does it show about God?  </a:t>
            </a:r>
            <a:r>
              <a:rPr b="0" u="none"/>
              <a:t>cont</a:t>
            </a:r>
          </a:p>
        </p:txBody>
      </p:sp>
      <p:sp>
        <p:nvSpPr>
          <p:cNvPr id="1083" name="A way of acknowledging this is to write a sentence about the passage using the word, ‘Jesus’.     E.g"/>
          <p:cNvSpPr txBox="1"/>
          <p:nvPr/>
        </p:nvSpPr>
        <p:spPr>
          <a:xfrm>
            <a:off x="5806156" y="4815750"/>
            <a:ext cx="14565512"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00"/>
              </a:spcBef>
              <a:defRPr sz="4800" i="0">
                <a:latin typeface="Avenir Next Regular"/>
                <a:ea typeface="Avenir Next Regular"/>
                <a:cs typeface="Avenir Next Regular"/>
                <a:sym typeface="Avenir Next Regular"/>
              </a:defRPr>
            </a:lvl1pPr>
          </a:lstStyle>
          <a:p>
            <a:r>
              <a:t>A way of acknowledging this is to write a sentence about the passage using the word, ‘Jesus’.     E.g </a:t>
            </a:r>
          </a:p>
        </p:txBody>
      </p:sp>
      <p:grpSp>
        <p:nvGrpSpPr>
          <p:cNvPr id="1086" name="Group"/>
          <p:cNvGrpSpPr/>
          <p:nvPr/>
        </p:nvGrpSpPr>
        <p:grpSpPr>
          <a:xfrm>
            <a:off x="1908511" y="1249060"/>
            <a:ext cx="3544023" cy="1994861"/>
            <a:chOff x="0" y="0"/>
            <a:chExt cx="3544022" cy="1994859"/>
          </a:xfrm>
        </p:grpSpPr>
        <p:sp>
          <p:nvSpPr>
            <p:cNvPr id="1084"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085"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
        <p:nvSpPr>
          <p:cNvPr id="1087" name="c)  His revelation in Jesus?  cont"/>
          <p:cNvSpPr txBox="1"/>
          <p:nvPr/>
        </p:nvSpPr>
        <p:spPr>
          <a:xfrm>
            <a:off x="4291600" y="3777895"/>
            <a:ext cx="1076490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l">
              <a:spcBef>
                <a:spcPts val="1200"/>
              </a:spcBef>
              <a:defRPr sz="4800" b="1" i="0">
                <a:latin typeface="Avenir Next Regular"/>
                <a:ea typeface="Avenir Next Regular"/>
                <a:cs typeface="Avenir Next Regular"/>
                <a:sym typeface="Avenir Next Regular"/>
              </a:defRPr>
            </a:pPr>
            <a:r>
              <a:rPr sz="1600" b="0">
                <a:latin typeface="Times New Roman"/>
                <a:ea typeface="Times New Roman"/>
                <a:cs typeface="Times New Roman"/>
                <a:sym typeface="Times New Roman"/>
              </a:rPr>
              <a:t>             </a:t>
            </a:r>
            <a:r>
              <a:t>c)  His revelation in Jesus?  </a:t>
            </a:r>
            <a:r>
              <a:rPr b="0"/>
              <a:t>cont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081">
                                            <p:bg/>
                                          </p:spTgt>
                                        </p:tgtEl>
                                        <p:attrNameLst>
                                          <p:attrName>style.visibility</p:attrName>
                                        </p:attrNameLst>
                                      </p:cBhvr>
                                      <p:to>
                                        <p:strVal val="visible"/>
                                      </p:to>
                                    </p:set>
                                    <p:animEffect transition="in" filter="wipe(up)">
                                      <p:cBhvr>
                                        <p:cTn id="7" dur="800"/>
                                        <p:tgtEl>
                                          <p:spTgt spid="1081">
                                            <p:bg/>
                                          </p:spTgt>
                                        </p:tgtEl>
                                      </p:cBhvr>
                                    </p:animEffect>
                                  </p:childTnLst>
                                </p:cTn>
                              </p:par>
                              <p:par>
                                <p:cTn id="8" presetID="22" presetClass="entr" presetSubtype="1" fill="hold" grpId="1" nodeType="withEffect">
                                  <p:stCondLst>
                                    <p:cond delay="0"/>
                                  </p:stCondLst>
                                  <p:iterate>
                                    <p:tmAbs val="0"/>
                                  </p:iterate>
                                  <p:childTnLst>
                                    <p:set>
                                      <p:cBhvr>
                                        <p:cTn id="9" fill="hold"/>
                                        <p:tgtEl>
                                          <p:spTgt spid="1081">
                                            <p:txEl>
                                              <p:pRg st="0" end="0"/>
                                            </p:txEl>
                                          </p:spTgt>
                                        </p:tgtEl>
                                        <p:attrNameLst>
                                          <p:attrName>style.visibility</p:attrName>
                                        </p:attrNameLst>
                                      </p:cBhvr>
                                      <p:to>
                                        <p:strVal val="visible"/>
                                      </p:to>
                                    </p:set>
                                    <p:animEffect transition="in" filter="wipe(up)">
                                      <p:cBhvr>
                                        <p:cTn id="10" dur="800"/>
                                        <p:tgtEl>
                                          <p:spTgt spid="108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081">
                                            <p:txEl>
                                              <p:pRg st="1" end="1"/>
                                            </p:txEl>
                                          </p:spTgt>
                                        </p:tgtEl>
                                        <p:attrNameLst>
                                          <p:attrName>style.visibility</p:attrName>
                                        </p:attrNameLst>
                                      </p:cBhvr>
                                      <p:to>
                                        <p:strVal val="visible"/>
                                      </p:to>
                                    </p:set>
                                    <p:animEffect transition="in" filter="wipe(up)">
                                      <p:cBhvr>
                                        <p:cTn id="15" dur="800"/>
                                        <p:tgtEl>
                                          <p:spTgt spid="108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1" nodeType="clickEffect">
                                  <p:stCondLst>
                                    <p:cond delay="0"/>
                                  </p:stCondLst>
                                  <p:iterate>
                                    <p:tmAbs val="0"/>
                                  </p:iterate>
                                  <p:childTnLst>
                                    <p:set>
                                      <p:cBhvr>
                                        <p:cTn id="19" fill="hold"/>
                                        <p:tgtEl>
                                          <p:spTgt spid="1081">
                                            <p:txEl>
                                              <p:pRg st="2" end="2"/>
                                            </p:txEl>
                                          </p:spTgt>
                                        </p:tgtEl>
                                        <p:attrNameLst>
                                          <p:attrName>style.visibility</p:attrName>
                                        </p:attrNameLst>
                                      </p:cBhvr>
                                      <p:to>
                                        <p:strVal val="visible"/>
                                      </p:to>
                                    </p:set>
                                    <p:animEffect transition="in" filter="wipe(up)">
                                      <p:cBhvr>
                                        <p:cTn id="20" dur="800"/>
                                        <p:tgtEl>
                                          <p:spTgt spid="108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1" nodeType="clickEffect">
                                  <p:stCondLst>
                                    <p:cond delay="0"/>
                                  </p:stCondLst>
                                  <p:iterate>
                                    <p:tmAbs val="0"/>
                                  </p:iterate>
                                  <p:childTnLst>
                                    <p:set>
                                      <p:cBhvr>
                                        <p:cTn id="24" fill="hold"/>
                                        <p:tgtEl>
                                          <p:spTgt spid="1081">
                                            <p:txEl>
                                              <p:pRg st="3" end="3"/>
                                            </p:txEl>
                                          </p:spTgt>
                                        </p:tgtEl>
                                        <p:attrNameLst>
                                          <p:attrName>style.visibility</p:attrName>
                                        </p:attrNameLst>
                                      </p:cBhvr>
                                      <p:to>
                                        <p:strVal val="visible"/>
                                      </p:to>
                                    </p:set>
                                    <p:animEffect transition="in" filter="wipe(up)">
                                      <p:cBhvr>
                                        <p:cTn id="25" dur="800"/>
                                        <p:tgtEl>
                                          <p:spTgt spid="108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1" nodeType="clickEffect">
                                  <p:stCondLst>
                                    <p:cond delay="0"/>
                                  </p:stCondLst>
                                  <p:iterate>
                                    <p:tmAbs val="0"/>
                                  </p:iterate>
                                  <p:childTnLst>
                                    <p:set>
                                      <p:cBhvr>
                                        <p:cTn id="29" fill="hold"/>
                                        <p:tgtEl>
                                          <p:spTgt spid="1081">
                                            <p:txEl>
                                              <p:pRg st="4" end="4"/>
                                            </p:txEl>
                                          </p:spTgt>
                                        </p:tgtEl>
                                        <p:attrNameLst>
                                          <p:attrName>style.visibility</p:attrName>
                                        </p:attrNameLst>
                                      </p:cBhvr>
                                      <p:to>
                                        <p:strVal val="visible"/>
                                      </p:to>
                                    </p:set>
                                    <p:animEffect transition="in" filter="wipe(up)">
                                      <p:cBhvr>
                                        <p:cTn id="30" dur="800"/>
                                        <p:tgtEl>
                                          <p:spTgt spid="10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1" grpId="1" build="p" bldLvl="5" animBg="1" advAuto="0"/>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BBE0E3"/>
        </a:solidFill>
        <a:effectLst/>
      </p:bgPr>
    </p:bg>
    <p:spTree>
      <p:nvGrpSpPr>
        <p:cNvPr id="1" name=""/>
        <p:cNvGrpSpPr/>
        <p:nvPr/>
      </p:nvGrpSpPr>
      <p:grpSpPr>
        <a:xfrm>
          <a:off x="0" y="0"/>
          <a:ext cx="0" cy="0"/>
          <a:chOff x="0" y="0"/>
          <a:chExt cx="0" cy="0"/>
        </a:xfrm>
      </p:grpSpPr>
      <p:sp>
        <p:nvSpPr>
          <p:cNvPr id="1089" name="Rectangle"/>
          <p:cNvSpPr/>
          <p:nvPr/>
        </p:nvSpPr>
        <p:spPr>
          <a:xfrm>
            <a:off x="376181" y="377824"/>
            <a:ext cx="23631639" cy="12960353"/>
          </a:xfrm>
          <a:prstGeom prst="rect">
            <a:avLst/>
          </a:prstGeom>
          <a:ln w="749300">
            <a:solidFill>
              <a:srgbClr val="333399"/>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1090" name="Slide Number"/>
          <p:cNvSpPr txBox="1">
            <a:spLocks noGrp="1"/>
          </p:cNvSpPr>
          <p:nvPr>
            <p:ph type="sldNum" sz="quarter" idx="2"/>
          </p:nvPr>
        </p:nvSpPr>
        <p:spPr>
          <a:xfrm>
            <a:off x="11880646" y="12419610"/>
            <a:ext cx="622708"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106</a:t>
            </a:fld>
            <a:endParaRPr/>
          </a:p>
        </p:txBody>
      </p:sp>
      <p:sp>
        <p:nvSpPr>
          <p:cNvPr id="1091" name="What does Mark 10.35-45…"/>
          <p:cNvSpPr txBox="1"/>
          <p:nvPr/>
        </p:nvSpPr>
        <p:spPr>
          <a:xfrm>
            <a:off x="8229600" y="1146174"/>
            <a:ext cx="7924800" cy="1689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457200" indent="-417512" defTabSz="914400">
              <a:defRPr sz="3200"/>
            </a:pPr>
            <a:r>
              <a:rPr sz="3800" i="0">
                <a:solidFill>
                  <a:srgbClr val="660066"/>
                </a:solidFill>
                <a:uFill>
                  <a:solidFill>
                    <a:srgbClr val="660066"/>
                  </a:solidFill>
                </a:uFill>
                <a:latin typeface="Arial Black"/>
                <a:ea typeface="Arial Black"/>
                <a:cs typeface="Arial Black"/>
                <a:sym typeface="Arial Black"/>
              </a:rPr>
              <a:t>What does Mark 10.35-45</a:t>
            </a:r>
          </a:p>
          <a:p>
            <a:pPr marL="457200" indent="-417512" defTabSz="914400">
              <a:defRPr sz="3200"/>
            </a:pPr>
            <a:r>
              <a:rPr sz="5600" i="0">
                <a:solidFill>
                  <a:srgbClr val="660066"/>
                </a:solidFill>
                <a:uFill>
                  <a:solidFill>
                    <a:srgbClr val="660066"/>
                  </a:solidFill>
                </a:uFill>
                <a:latin typeface="Arial Black"/>
                <a:ea typeface="Arial Black"/>
                <a:cs typeface="Arial Black"/>
                <a:sym typeface="Arial Black"/>
              </a:rPr>
              <a:t>show us of God?</a:t>
            </a:r>
          </a:p>
        </p:txBody>
      </p:sp>
      <p:sp>
        <p:nvSpPr>
          <p:cNvPr id="1092" name="Exploration 9"/>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9</a:t>
            </a:r>
          </a:p>
        </p:txBody>
      </p:sp>
      <p:sp>
        <p:nvSpPr>
          <p:cNvPr id="1093" name="Live"/>
          <p:cNvSpPr txBox="1"/>
          <p:nvPr/>
        </p:nvSpPr>
        <p:spPr>
          <a:xfrm>
            <a:off x="19364118" y="1181099"/>
            <a:ext cx="1272184"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Live</a:t>
            </a:r>
          </a:p>
        </p:txBody>
      </p:sp>
      <p:pic>
        <p:nvPicPr>
          <p:cNvPr id="1094" name="image.png" descr="image.png"/>
          <p:cNvPicPr>
            <a:picLocks noChangeAspect="1"/>
          </p:cNvPicPr>
          <p:nvPr/>
        </p:nvPicPr>
        <p:blipFill>
          <a:blip r:embed="rId2"/>
          <a:stretch>
            <a:fillRect/>
          </a:stretch>
        </p:blipFill>
        <p:spPr>
          <a:xfrm>
            <a:off x="21517999" y="956230"/>
            <a:ext cx="1857376" cy="1857376"/>
          </a:xfrm>
          <a:prstGeom prst="rect">
            <a:avLst/>
          </a:prstGeom>
          <a:ln w="12700">
            <a:miter lim="400000"/>
          </a:ln>
        </p:spPr>
      </p:pic>
      <p:sp>
        <p:nvSpPr>
          <p:cNvPr id="1095" name="1. What does the passage show about God                     (Father, Son or Holy Spirit)?…"/>
          <p:cNvSpPr txBox="1"/>
          <p:nvPr/>
        </p:nvSpPr>
        <p:spPr>
          <a:xfrm>
            <a:off x="4925592" y="3297870"/>
            <a:ext cx="14532817" cy="8051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914400">
              <a:lnSpc>
                <a:spcPct val="120000"/>
              </a:lnSpc>
              <a:spcBef>
                <a:spcPts val="400"/>
              </a:spcBef>
              <a:defRPr sz="3200"/>
            </a:pPr>
            <a:r>
              <a:rPr sz="4600" b="1">
                <a:solidFill>
                  <a:srgbClr val="660066"/>
                </a:solidFill>
                <a:uFill>
                  <a:solidFill>
                    <a:srgbClr val="660066"/>
                  </a:solidFill>
                </a:uFill>
              </a:rPr>
              <a:t>1. What does the passage show about </a:t>
            </a:r>
            <a:r>
              <a:rPr sz="4600" b="1" u="sng">
                <a:solidFill>
                  <a:srgbClr val="660066"/>
                </a:solidFill>
                <a:uFill>
                  <a:solidFill>
                    <a:srgbClr val="660066"/>
                  </a:solidFill>
                </a:uFill>
              </a:rPr>
              <a:t>God</a:t>
            </a:r>
            <a:r>
              <a:rPr sz="4600" b="1">
                <a:solidFill>
                  <a:srgbClr val="660066"/>
                </a:solidFill>
                <a:uFill>
                  <a:solidFill>
                    <a:srgbClr val="660066"/>
                  </a:solidFill>
                </a:uFill>
              </a:rPr>
              <a:t>                     (Father, Son or Holy Spirit)? </a:t>
            </a:r>
          </a:p>
          <a:p>
            <a:pPr defTabSz="914400">
              <a:lnSpc>
                <a:spcPct val="120000"/>
              </a:lnSpc>
              <a:spcBef>
                <a:spcPts val="3200"/>
              </a:spcBef>
              <a:defRPr sz="3200"/>
            </a:pPr>
            <a:r>
              <a:rPr sz="4600" b="1">
                <a:solidFill>
                  <a:srgbClr val="660066"/>
                </a:solidFill>
                <a:uFill>
                  <a:solidFill>
                    <a:srgbClr val="660066"/>
                  </a:solidFill>
                </a:uFill>
              </a:rPr>
              <a:t>(Looking for statements about God)</a:t>
            </a:r>
          </a:p>
          <a:p>
            <a:pPr indent="90487" algn="l" defTabSz="914400">
              <a:spcBef>
                <a:spcPts val="3200"/>
              </a:spcBef>
              <a:defRPr sz="3200"/>
            </a:pPr>
            <a:r>
              <a:rPr sz="4600" b="1">
                <a:solidFill>
                  <a:srgbClr val="660066"/>
                </a:solidFill>
                <a:uFill>
                  <a:solidFill>
                    <a:srgbClr val="660066"/>
                  </a:solidFill>
                </a:uFill>
              </a:rPr>
              <a:t>                a)   His nature and character?  </a:t>
            </a:r>
          </a:p>
          <a:p>
            <a:pPr indent="90487" algn="l" defTabSz="914400">
              <a:spcBef>
                <a:spcPts val="3200"/>
              </a:spcBef>
              <a:defRPr b="1">
                <a:solidFill>
                  <a:schemeClr val="accent5">
                    <a:hueOff val="-444211"/>
                    <a:satOff val="-14915"/>
                    <a:lumOff val="22857"/>
                  </a:schemeClr>
                </a:solidFill>
                <a:uFill>
                  <a:solidFill>
                    <a:srgbClr val="660066"/>
                  </a:solidFill>
                </a:uFill>
              </a:defRPr>
            </a:pPr>
            <a:endParaRPr sz="4600" b="1">
              <a:solidFill>
                <a:srgbClr val="660066"/>
              </a:solidFill>
              <a:uFill>
                <a:solidFill>
                  <a:srgbClr val="660066"/>
                </a:solidFill>
              </a:uFill>
            </a:endParaRPr>
          </a:p>
          <a:p>
            <a:pPr indent="90487" algn="l" defTabSz="914400">
              <a:spcBef>
                <a:spcPts val="3200"/>
              </a:spcBef>
              <a:defRPr sz="3200"/>
            </a:pPr>
            <a:r>
              <a:rPr sz="4600" b="1">
                <a:solidFill>
                  <a:srgbClr val="660066"/>
                </a:solidFill>
                <a:uFill>
                  <a:solidFill>
                    <a:srgbClr val="660066"/>
                  </a:solidFill>
                </a:uFill>
              </a:rPr>
              <a:t>                b)  His grace?</a:t>
            </a:r>
          </a:p>
          <a:p>
            <a:pPr indent="90487" algn="l" defTabSz="914400">
              <a:spcBef>
                <a:spcPts val="3200"/>
              </a:spcBef>
              <a:defRPr sz="3200"/>
            </a:pPr>
            <a:endParaRPr sz="4600" b="1">
              <a:solidFill>
                <a:srgbClr val="660066"/>
              </a:solidFill>
              <a:uFill>
                <a:solidFill>
                  <a:srgbClr val="660066"/>
                </a:solidFill>
              </a:uFill>
            </a:endParaRPr>
          </a:p>
          <a:p>
            <a:pPr marL="457200" indent="-366712" algn="l" defTabSz="914400">
              <a:spcBef>
                <a:spcPts val="4400"/>
              </a:spcBef>
              <a:defRPr sz="3200"/>
            </a:pPr>
            <a:r>
              <a:rPr sz="4600" b="1">
                <a:solidFill>
                  <a:srgbClr val="660066"/>
                </a:solidFill>
                <a:uFill>
                  <a:solidFill>
                    <a:srgbClr val="660066"/>
                  </a:solidFill>
                </a:uFill>
              </a:rPr>
              <a:t>                c) Jesus / His salvation on the Cross?</a:t>
            </a:r>
          </a:p>
        </p:txBody>
      </p:sp>
      <p:sp>
        <p:nvSpPr>
          <p:cNvPr id="1096" name="e.g. 35  God (Jesus) is approachable."/>
          <p:cNvSpPr txBox="1"/>
          <p:nvPr/>
        </p:nvSpPr>
        <p:spPr>
          <a:xfrm>
            <a:off x="2115120" y="7243298"/>
            <a:ext cx="9979014"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indent="90487" algn="l" defTabSz="914400">
              <a:spcBef>
                <a:spcPts val="2800"/>
              </a:spcBef>
              <a:defRPr sz="3200"/>
            </a:pPr>
            <a:r>
              <a:rPr sz="4600" b="1">
                <a:solidFill>
                  <a:schemeClr val="accent5">
                    <a:hueOff val="-444211"/>
                    <a:satOff val="-14915"/>
                    <a:lumOff val="22857"/>
                  </a:schemeClr>
                </a:solidFill>
                <a:uFill>
                  <a:solidFill>
                    <a:srgbClr val="660066"/>
                  </a:solidFill>
                </a:uFill>
              </a:rPr>
              <a:t>e.g. </a:t>
            </a:r>
            <a:r>
              <a:rPr sz="4600"/>
              <a:t>35  God (Jesus) is approachable.</a:t>
            </a:r>
          </a:p>
        </p:txBody>
      </p:sp>
      <p:sp>
        <p:nvSpPr>
          <p:cNvPr id="1097" name="Now try some by yourself"/>
          <p:cNvSpPr txBox="1"/>
          <p:nvPr/>
        </p:nvSpPr>
        <p:spPr>
          <a:xfrm>
            <a:off x="19202400" y="5788055"/>
            <a:ext cx="2969677" cy="2139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indent="90487" algn="l" defTabSz="914400">
              <a:spcBef>
                <a:spcPts val="2800"/>
              </a:spcBef>
              <a:defRPr b="1">
                <a:solidFill>
                  <a:schemeClr val="accent5">
                    <a:hueOff val="-444211"/>
                    <a:satOff val="-14915"/>
                    <a:lumOff val="22857"/>
                  </a:schemeClr>
                </a:solidFill>
                <a:uFill>
                  <a:solidFill>
                    <a:srgbClr val="660066"/>
                  </a:solidFill>
                </a:uFill>
              </a:defRPr>
            </a:lvl1pPr>
          </a:lstStyle>
          <a:p>
            <a:pPr>
              <a:defRPr sz="3200" b="0">
                <a:solidFill>
                  <a:srgbClr val="000000"/>
                </a:solidFill>
                <a:uFillTx/>
              </a:defRPr>
            </a:pPr>
            <a:r>
              <a:rPr sz="4600" b="1">
                <a:solidFill>
                  <a:schemeClr val="accent5">
                    <a:hueOff val="-444211"/>
                    <a:satOff val="-14915"/>
                    <a:lumOff val="22857"/>
                  </a:schemeClr>
                </a:solidFill>
                <a:uFill>
                  <a:solidFill>
                    <a:srgbClr val="660066"/>
                  </a:solidFill>
                </a:uFill>
              </a:rPr>
              <a:t>Now try some by yourself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096"/>
                                        </p:tgtEl>
                                        <p:attrNameLst>
                                          <p:attrName>style.visibility</p:attrName>
                                        </p:attrNameLst>
                                      </p:cBhvr>
                                      <p:to>
                                        <p:strVal val="visible"/>
                                      </p:to>
                                    </p:set>
                                    <p:animEffect transition="in" filter="wipe(left)">
                                      <p:cBhvr>
                                        <p:cTn id="7" dur="1000"/>
                                        <p:tgtEl>
                                          <p:spTgt spid="109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iterate>
                                    <p:tmAbs val="0"/>
                                  </p:iterate>
                                  <p:childTnLst>
                                    <p:set>
                                      <p:cBhvr>
                                        <p:cTn id="11" fill="hold"/>
                                        <p:tgtEl>
                                          <p:spTgt spid="1097"/>
                                        </p:tgtEl>
                                        <p:attrNameLst>
                                          <p:attrName>style.visibility</p:attrName>
                                        </p:attrNameLst>
                                      </p:cBhvr>
                                      <p:to>
                                        <p:strVal val="visible"/>
                                      </p:to>
                                    </p:set>
                                    <p:animEffect transition="in" filter="wipe(up)">
                                      <p:cBhvr>
                                        <p:cTn id="12" dur="500"/>
                                        <p:tgtEl>
                                          <p:spTgt spid="1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 grpId="1" animBg="1" advAuto="0"/>
      <p:bldP spid="1097" grpId="2"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BBE0E3"/>
        </a:solidFill>
        <a:effectLst/>
      </p:bgPr>
    </p:bg>
    <p:spTree>
      <p:nvGrpSpPr>
        <p:cNvPr id="1" name=""/>
        <p:cNvGrpSpPr/>
        <p:nvPr/>
      </p:nvGrpSpPr>
      <p:grpSpPr>
        <a:xfrm>
          <a:off x="0" y="0"/>
          <a:ext cx="0" cy="0"/>
          <a:chOff x="0" y="0"/>
          <a:chExt cx="0" cy="0"/>
        </a:xfrm>
      </p:grpSpPr>
      <p:sp>
        <p:nvSpPr>
          <p:cNvPr id="1099" name="Rectangle"/>
          <p:cNvSpPr/>
          <p:nvPr/>
        </p:nvSpPr>
        <p:spPr>
          <a:xfrm>
            <a:off x="376181" y="377824"/>
            <a:ext cx="23631639" cy="12960353"/>
          </a:xfrm>
          <a:prstGeom prst="rect">
            <a:avLst/>
          </a:prstGeom>
          <a:ln w="749300">
            <a:solidFill>
              <a:srgbClr val="333399"/>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1100" name="Slide Number"/>
          <p:cNvSpPr txBox="1">
            <a:spLocks noGrp="1"/>
          </p:cNvSpPr>
          <p:nvPr>
            <p:ph type="sldNum" sz="quarter" idx="2"/>
          </p:nvPr>
        </p:nvSpPr>
        <p:spPr>
          <a:xfrm>
            <a:off x="11880646" y="12419610"/>
            <a:ext cx="622708"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107</a:t>
            </a:fld>
            <a:endParaRPr/>
          </a:p>
        </p:txBody>
      </p:sp>
      <p:sp>
        <p:nvSpPr>
          <p:cNvPr id="1101" name="Exploration 9"/>
          <p:cNvSpPr txBox="1"/>
          <p:nvPr/>
        </p:nvSpPr>
        <p:spPr>
          <a:xfrm>
            <a:off x="21007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9</a:t>
            </a:r>
          </a:p>
        </p:txBody>
      </p:sp>
      <p:sp>
        <p:nvSpPr>
          <p:cNvPr id="1102" name="Live"/>
          <p:cNvSpPr txBox="1"/>
          <p:nvPr/>
        </p:nvSpPr>
        <p:spPr>
          <a:xfrm>
            <a:off x="19364118" y="1181099"/>
            <a:ext cx="1272184"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Live</a:t>
            </a:r>
          </a:p>
        </p:txBody>
      </p:sp>
      <p:sp>
        <p:nvSpPr>
          <p:cNvPr id="1103" name="a) His nature and character ?…"/>
          <p:cNvSpPr txBox="1"/>
          <p:nvPr/>
        </p:nvSpPr>
        <p:spPr>
          <a:xfrm>
            <a:off x="1536335" y="3871155"/>
            <a:ext cx="20535977" cy="8301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90487" algn="l" defTabSz="914400">
              <a:spcBef>
                <a:spcPts val="800"/>
              </a:spcBef>
              <a:defRPr sz="3200"/>
            </a:pPr>
            <a:r>
              <a:rPr sz="4600" b="1" dirty="0">
                <a:solidFill>
                  <a:srgbClr val="660066"/>
                </a:solidFill>
                <a:uFill>
                  <a:solidFill>
                    <a:srgbClr val="660066"/>
                  </a:solidFill>
                </a:uFill>
              </a:rPr>
              <a:t>a) His nature and character ?</a:t>
            </a:r>
          </a:p>
          <a:p>
            <a:pPr indent="90487" algn="l" defTabSz="914400">
              <a:spcBef>
                <a:spcPts val="800"/>
              </a:spcBef>
              <a:defRPr sz="3200"/>
            </a:pPr>
            <a:r>
              <a:rPr sz="4600" dirty="0"/>
              <a:t>      35     </a:t>
            </a:r>
            <a:r>
              <a:rPr sz="4600" b="1" dirty="0"/>
              <a:t>God </a:t>
            </a:r>
            <a:r>
              <a:rPr sz="4600" dirty="0"/>
              <a:t>(Jesus) </a:t>
            </a:r>
            <a:r>
              <a:rPr sz="4600" b="1" dirty="0"/>
              <a:t>is approachable</a:t>
            </a:r>
            <a:r>
              <a:rPr sz="4600" dirty="0"/>
              <a:t>.</a:t>
            </a:r>
          </a:p>
          <a:p>
            <a:pPr indent="90487" algn="l" defTabSz="914400">
              <a:spcBef>
                <a:spcPts val="800"/>
              </a:spcBef>
              <a:defRPr sz="3200"/>
            </a:pPr>
            <a:r>
              <a:rPr sz="4600" dirty="0"/>
              <a:t>      36     </a:t>
            </a:r>
            <a:r>
              <a:rPr sz="4600" b="1" dirty="0"/>
              <a:t>God is patient </a:t>
            </a:r>
            <a:r>
              <a:rPr sz="4600" dirty="0"/>
              <a:t>with His dim disciples.</a:t>
            </a:r>
          </a:p>
          <a:p>
            <a:pPr indent="90487" algn="l" defTabSz="914400">
              <a:spcBef>
                <a:spcPts val="800"/>
              </a:spcBef>
              <a:defRPr sz="3200"/>
            </a:pPr>
            <a:r>
              <a:rPr sz="4600" dirty="0"/>
              <a:t>      40     </a:t>
            </a:r>
            <a:r>
              <a:rPr sz="4600" b="1" dirty="0"/>
              <a:t>God the Father </a:t>
            </a:r>
            <a:r>
              <a:rPr sz="4600" dirty="0"/>
              <a:t>is in </a:t>
            </a:r>
            <a:r>
              <a:rPr sz="4600" b="1" dirty="0"/>
              <a:t>sole charge </a:t>
            </a:r>
            <a:r>
              <a:rPr sz="4600" dirty="0"/>
              <a:t>of the</a:t>
            </a:r>
            <a:r>
              <a:rPr sz="4600" b="1" dirty="0"/>
              <a:t> seating plan </a:t>
            </a:r>
            <a:r>
              <a:rPr sz="4600" dirty="0"/>
              <a:t>in </a:t>
            </a:r>
            <a:r>
              <a:rPr sz="4600" b="1" dirty="0"/>
              <a:t>Glory</a:t>
            </a:r>
            <a:r>
              <a:rPr sz="4600" dirty="0"/>
              <a:t>.</a:t>
            </a:r>
          </a:p>
          <a:p>
            <a:pPr indent="90487" algn="l" defTabSz="914400">
              <a:spcBef>
                <a:spcPts val="800"/>
              </a:spcBef>
              <a:defRPr sz="3200"/>
            </a:pPr>
            <a:r>
              <a:rPr sz="4600" dirty="0"/>
              <a:t>      45     </a:t>
            </a:r>
            <a:r>
              <a:rPr sz="4600" b="1" dirty="0"/>
              <a:t>God is humble,</a:t>
            </a:r>
            <a:r>
              <a:rPr sz="4600" dirty="0"/>
              <a:t> being</a:t>
            </a:r>
            <a:r>
              <a:rPr sz="4600" dirty="0">
                <a:solidFill>
                  <a:schemeClr val="accent5"/>
                </a:solidFill>
              </a:rPr>
              <a:t> </a:t>
            </a:r>
            <a:r>
              <a:rPr sz="4600" dirty="0"/>
              <a:t>willing to serve His creatures.</a:t>
            </a:r>
          </a:p>
          <a:p>
            <a:pPr indent="90487" algn="l" defTabSz="914400">
              <a:spcBef>
                <a:spcPts val="800"/>
              </a:spcBef>
              <a:defRPr sz="3200"/>
            </a:pPr>
            <a:r>
              <a:rPr sz="4600" b="1" dirty="0">
                <a:solidFill>
                  <a:srgbClr val="660066"/>
                </a:solidFill>
                <a:uFill>
                  <a:solidFill>
                    <a:srgbClr val="660066"/>
                  </a:solidFill>
                </a:uFill>
              </a:rPr>
              <a:t>b) His grace?</a:t>
            </a:r>
          </a:p>
          <a:p>
            <a:pPr indent="90487" algn="l" defTabSz="914400">
              <a:spcBef>
                <a:spcPts val="800"/>
              </a:spcBef>
              <a:spcAft>
                <a:spcPts val="1200"/>
              </a:spcAft>
              <a:defRPr sz="3200"/>
            </a:pPr>
            <a:r>
              <a:rPr sz="4600" b="1" dirty="0"/>
              <a:t>      </a:t>
            </a:r>
            <a:r>
              <a:rPr sz="4600" dirty="0"/>
              <a:t>45</a:t>
            </a:r>
            <a:r>
              <a:rPr sz="4600" b="1" dirty="0"/>
              <a:t>     God paid our ransom, as we could never pay it ourselves </a:t>
            </a:r>
          </a:p>
          <a:p>
            <a:pPr marL="457200" indent="-366712" algn="l" defTabSz="914400">
              <a:spcBef>
                <a:spcPts val="500"/>
              </a:spcBef>
              <a:defRPr sz="3200"/>
            </a:pPr>
            <a:r>
              <a:rPr sz="4600" b="1" dirty="0">
                <a:solidFill>
                  <a:srgbClr val="660066"/>
                </a:solidFill>
                <a:uFill>
                  <a:solidFill>
                    <a:srgbClr val="660066"/>
                  </a:solidFill>
                </a:uFill>
              </a:rPr>
              <a:t>c) Jesus / His salvation on the Cross</a:t>
            </a:r>
          </a:p>
          <a:p>
            <a:pPr marL="457200" indent="-366712" algn="l" defTabSz="914400">
              <a:spcBef>
                <a:spcPts val="500"/>
              </a:spcBef>
              <a:defRPr sz="3200"/>
            </a:pPr>
            <a:r>
              <a:rPr sz="4600" b="1" dirty="0">
                <a:solidFill>
                  <a:srgbClr val="660066"/>
                </a:solidFill>
                <a:uFill>
                  <a:solidFill>
                    <a:srgbClr val="660066"/>
                  </a:solidFill>
                </a:uFill>
              </a:rPr>
              <a:t>      </a:t>
            </a:r>
            <a:r>
              <a:rPr sz="4600" dirty="0"/>
              <a:t>39     </a:t>
            </a:r>
            <a:r>
              <a:rPr sz="4600" b="1" dirty="0"/>
              <a:t>Jesus is willing to share all that He has and is </a:t>
            </a:r>
            <a:r>
              <a:rPr sz="4600" dirty="0"/>
              <a:t>with us.</a:t>
            </a:r>
            <a:r>
              <a:rPr sz="4600" b="1" dirty="0"/>
              <a:t> </a:t>
            </a:r>
          </a:p>
          <a:p>
            <a:pPr marL="457200" indent="-366712" algn="l" defTabSz="914400">
              <a:spcBef>
                <a:spcPts val="500"/>
              </a:spcBef>
              <a:defRPr sz="3200"/>
            </a:pPr>
            <a:r>
              <a:rPr sz="4600" b="1" dirty="0"/>
              <a:t> </a:t>
            </a:r>
            <a:r>
              <a:rPr sz="4600" dirty="0"/>
              <a:t>44,45     </a:t>
            </a:r>
            <a:r>
              <a:rPr sz="4600" b="1" dirty="0"/>
              <a:t>Jesus served by giving His life for many.</a:t>
            </a:r>
          </a:p>
        </p:txBody>
      </p:sp>
      <p:sp>
        <p:nvSpPr>
          <p:cNvPr id="1104" name="1. What does the passage show about God  (Father, Son or Holy Spirit)?"/>
          <p:cNvSpPr txBox="1"/>
          <p:nvPr/>
        </p:nvSpPr>
        <p:spPr>
          <a:xfrm>
            <a:off x="846102" y="3020610"/>
            <a:ext cx="20717045"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lnSpc>
                <a:spcPct val="120000"/>
              </a:lnSpc>
              <a:defRPr sz="3200"/>
            </a:pPr>
            <a:r>
              <a:rPr sz="4600" b="1">
                <a:solidFill>
                  <a:srgbClr val="660066"/>
                </a:solidFill>
                <a:uFill>
                  <a:solidFill>
                    <a:srgbClr val="660066"/>
                  </a:solidFill>
                </a:uFill>
              </a:rPr>
              <a:t>1. What does the passage show about </a:t>
            </a:r>
            <a:r>
              <a:rPr sz="4600" b="1" u="sng">
                <a:solidFill>
                  <a:srgbClr val="660066"/>
                </a:solidFill>
                <a:uFill>
                  <a:solidFill>
                    <a:srgbClr val="660066"/>
                  </a:solidFill>
                </a:uFill>
              </a:rPr>
              <a:t>God</a:t>
            </a:r>
            <a:r>
              <a:rPr sz="4600" b="1">
                <a:solidFill>
                  <a:srgbClr val="660066"/>
                </a:solidFill>
                <a:uFill>
                  <a:solidFill>
                    <a:srgbClr val="660066"/>
                  </a:solidFill>
                </a:uFill>
              </a:rPr>
              <a:t>  (Father, Son or Holy Spirit)?</a:t>
            </a:r>
          </a:p>
        </p:txBody>
      </p:sp>
      <p:pic>
        <p:nvPicPr>
          <p:cNvPr id="1105" name="image.png" descr="image.png"/>
          <p:cNvPicPr>
            <a:picLocks noChangeAspect="1"/>
          </p:cNvPicPr>
          <p:nvPr/>
        </p:nvPicPr>
        <p:blipFill>
          <a:blip r:embed="rId2"/>
          <a:stretch>
            <a:fillRect/>
          </a:stretch>
        </p:blipFill>
        <p:spPr>
          <a:xfrm>
            <a:off x="21517999" y="956230"/>
            <a:ext cx="1857376" cy="1857376"/>
          </a:xfrm>
          <a:prstGeom prst="rect">
            <a:avLst/>
          </a:prstGeom>
          <a:ln w="12700">
            <a:miter lim="400000"/>
          </a:ln>
        </p:spPr>
      </p:pic>
      <p:sp>
        <p:nvSpPr>
          <p:cNvPr id="1106" name="What does Mark 10.35-45…"/>
          <p:cNvSpPr txBox="1"/>
          <p:nvPr/>
        </p:nvSpPr>
        <p:spPr>
          <a:xfrm>
            <a:off x="8726954" y="1222374"/>
            <a:ext cx="7924801" cy="1625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457200" indent="-417512" defTabSz="914400">
              <a:defRPr sz="3200"/>
            </a:pPr>
            <a:r>
              <a:rPr sz="3800" i="0">
                <a:solidFill>
                  <a:srgbClr val="660066"/>
                </a:solidFill>
                <a:uFill>
                  <a:solidFill>
                    <a:srgbClr val="660066"/>
                  </a:solidFill>
                </a:uFill>
                <a:latin typeface="Arial Black"/>
                <a:ea typeface="Arial Black"/>
                <a:cs typeface="Arial Black"/>
                <a:sym typeface="Arial Black"/>
              </a:rPr>
              <a:t>What does Mark 10.35-45</a:t>
            </a:r>
          </a:p>
          <a:p>
            <a:pPr marL="457200" indent="-417512" defTabSz="914400">
              <a:defRPr sz="5300"/>
            </a:pPr>
            <a:r>
              <a:rPr i="0">
                <a:solidFill>
                  <a:srgbClr val="660066"/>
                </a:solidFill>
                <a:uFill>
                  <a:solidFill>
                    <a:srgbClr val="660066"/>
                  </a:solidFill>
                </a:uFill>
                <a:latin typeface="Arial Black"/>
                <a:ea typeface="Arial Black"/>
                <a:cs typeface="Arial Black"/>
                <a:sym typeface="Arial Black"/>
              </a:rPr>
              <a:t>show us of God?</a:t>
            </a:r>
          </a:p>
        </p:txBody>
      </p:sp>
      <p:sp>
        <p:nvSpPr>
          <p:cNvPr id="1107" name="Which one applies…"/>
          <p:cNvSpPr txBox="1"/>
          <p:nvPr/>
        </p:nvSpPr>
        <p:spPr>
          <a:xfrm>
            <a:off x="16158799" y="3890498"/>
            <a:ext cx="5913513" cy="145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defRPr>
                <a:solidFill>
                  <a:schemeClr val="accent5"/>
                </a:solidFill>
              </a:defRPr>
            </a:pPr>
            <a:r>
              <a:rPr dirty="0"/>
              <a:t>Which one applies </a:t>
            </a:r>
          </a:p>
          <a:p>
            <a:pPr algn="r">
              <a:defRPr>
                <a:solidFill>
                  <a:schemeClr val="accent5"/>
                </a:solidFill>
              </a:defRPr>
            </a:pPr>
            <a:r>
              <a:rPr dirty="0"/>
              <a:t>Mark’s </a:t>
            </a:r>
            <a:r>
              <a:rPr b="1" dirty="0"/>
              <a:t>Main Point</a:t>
            </a:r>
            <a:r>
              <a:rPr dirty="0"/>
              <a:t>?    </a:t>
            </a:r>
          </a:p>
        </p:txBody>
      </p:sp>
      <p:sp>
        <p:nvSpPr>
          <p:cNvPr id="1108" name="44,45     Jesus served by giving His life for many."/>
          <p:cNvSpPr txBox="1"/>
          <p:nvPr/>
        </p:nvSpPr>
        <p:spPr>
          <a:xfrm>
            <a:off x="1642961" y="11091783"/>
            <a:ext cx="13755205"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457200" indent="-366712" algn="l" defTabSz="914400">
              <a:spcBef>
                <a:spcPts val="500"/>
              </a:spcBef>
              <a:defRPr sz="3200" u="sng"/>
            </a:pPr>
            <a:r>
              <a:rPr sz="4600" b="1" dirty="0"/>
              <a:t>44,45 </a:t>
            </a:r>
            <a:r>
              <a:rPr sz="4600" dirty="0"/>
              <a:t>    </a:t>
            </a:r>
            <a:r>
              <a:rPr sz="4600" b="1" dirty="0"/>
              <a:t>Jesus served by giving His life for many.</a:t>
            </a:r>
          </a:p>
        </p:txBody>
      </p:sp>
      <p:sp>
        <p:nvSpPr>
          <p:cNvPr id="1109" name="Underline it."/>
          <p:cNvSpPr txBox="1"/>
          <p:nvPr/>
        </p:nvSpPr>
        <p:spPr>
          <a:xfrm>
            <a:off x="18698108" y="5318955"/>
            <a:ext cx="3231555"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u="sng">
                <a:solidFill>
                  <a:schemeClr val="accent5"/>
                </a:solidFill>
              </a:defRPr>
            </a:lvl1pPr>
          </a:lstStyle>
          <a:p>
            <a:pPr>
              <a:defRPr u="none"/>
            </a:pPr>
            <a:r>
              <a:rPr u="sng"/>
              <a:t>Underline it.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iterate>
                                    <p:tmAbs val="0"/>
                                  </p:iterate>
                                  <p:childTnLst>
                                    <p:set>
                                      <p:cBhvr>
                                        <p:cTn id="6" fill="hold"/>
                                        <p:tgtEl>
                                          <p:spTgt spid="1103">
                                            <p:bg/>
                                          </p:spTgt>
                                        </p:tgtEl>
                                        <p:attrNameLst>
                                          <p:attrName>style.visibility</p:attrName>
                                        </p:attrNameLst>
                                      </p:cBhvr>
                                      <p:to>
                                        <p:strVal val="visible"/>
                                      </p:to>
                                    </p:set>
                                    <p:animEffect transition="in" filter="wipe(left)">
                                      <p:cBhvr>
                                        <p:cTn id="7" dur="500"/>
                                        <p:tgtEl>
                                          <p:spTgt spid="1103">
                                            <p:bg/>
                                          </p:spTgt>
                                        </p:tgtEl>
                                      </p:cBhvr>
                                    </p:animEffect>
                                  </p:childTnLst>
                                </p:cTn>
                              </p:par>
                              <p:par>
                                <p:cTn id="8" presetID="22" presetClass="entr" presetSubtype="8" fill="hold" grpId="1" nodeType="withEffect">
                                  <p:stCondLst>
                                    <p:cond delay="0"/>
                                  </p:stCondLst>
                                  <p:iterate>
                                    <p:tmAbs val="0"/>
                                  </p:iterate>
                                  <p:childTnLst>
                                    <p:set>
                                      <p:cBhvr>
                                        <p:cTn id="9" fill="hold"/>
                                        <p:tgtEl>
                                          <p:spTgt spid="1103">
                                            <p:txEl>
                                              <p:pRg st="0" end="0"/>
                                            </p:txEl>
                                          </p:spTgt>
                                        </p:tgtEl>
                                        <p:attrNameLst>
                                          <p:attrName>style.visibility</p:attrName>
                                        </p:attrNameLst>
                                      </p:cBhvr>
                                      <p:to>
                                        <p:strVal val="visible"/>
                                      </p:to>
                                    </p:set>
                                    <p:animEffect transition="in" filter="wipe(left)">
                                      <p:cBhvr>
                                        <p:cTn id="10" dur="500"/>
                                        <p:tgtEl>
                                          <p:spTgt spid="1103">
                                            <p:txEl>
                                              <p:pRg st="0" end="0"/>
                                            </p:txEl>
                                          </p:spTgt>
                                        </p:tgtEl>
                                      </p:cBhvr>
                                    </p:animEffect>
                                  </p:childTnLst>
                                </p:cTn>
                              </p:par>
                            </p:childTnLst>
                          </p:cTn>
                        </p:par>
                        <p:par>
                          <p:cTn id="11" fill="hold">
                            <p:stCondLst>
                              <p:cond delay="500"/>
                            </p:stCondLst>
                            <p:childTnLst>
                              <p:par>
                                <p:cTn id="12" presetID="22" presetClass="entr" presetSubtype="8" fill="hold" grpId="1" nodeType="afterEffect">
                                  <p:stCondLst>
                                    <p:cond delay="400"/>
                                  </p:stCondLst>
                                  <p:iterate>
                                    <p:tmAbs val="0"/>
                                  </p:iterate>
                                  <p:childTnLst>
                                    <p:set>
                                      <p:cBhvr>
                                        <p:cTn id="13" fill="hold"/>
                                        <p:tgtEl>
                                          <p:spTgt spid="1103">
                                            <p:txEl>
                                              <p:pRg st="1" end="1"/>
                                            </p:txEl>
                                          </p:spTgt>
                                        </p:tgtEl>
                                        <p:attrNameLst>
                                          <p:attrName>style.visibility</p:attrName>
                                        </p:attrNameLst>
                                      </p:cBhvr>
                                      <p:to>
                                        <p:strVal val="visible"/>
                                      </p:to>
                                    </p:set>
                                    <p:animEffect transition="in" filter="wipe(left)">
                                      <p:cBhvr>
                                        <p:cTn id="14" dur="500"/>
                                        <p:tgtEl>
                                          <p:spTgt spid="110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1" nodeType="clickEffect">
                                  <p:stCondLst>
                                    <p:cond delay="0"/>
                                  </p:stCondLst>
                                  <p:iterate>
                                    <p:tmAbs val="0"/>
                                  </p:iterate>
                                  <p:childTnLst>
                                    <p:set>
                                      <p:cBhvr>
                                        <p:cTn id="18" fill="hold"/>
                                        <p:tgtEl>
                                          <p:spTgt spid="1103">
                                            <p:txEl>
                                              <p:pRg st="2" end="2"/>
                                            </p:txEl>
                                          </p:spTgt>
                                        </p:tgtEl>
                                        <p:attrNameLst>
                                          <p:attrName>style.visibility</p:attrName>
                                        </p:attrNameLst>
                                      </p:cBhvr>
                                      <p:to>
                                        <p:strVal val="visible"/>
                                      </p:to>
                                    </p:set>
                                    <p:animEffect transition="in" filter="wipe(left)">
                                      <p:cBhvr>
                                        <p:cTn id="19" dur="500"/>
                                        <p:tgtEl>
                                          <p:spTgt spid="110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iterate>
                                    <p:tmAbs val="0"/>
                                  </p:iterate>
                                  <p:childTnLst>
                                    <p:set>
                                      <p:cBhvr>
                                        <p:cTn id="23" fill="hold"/>
                                        <p:tgtEl>
                                          <p:spTgt spid="1103">
                                            <p:txEl>
                                              <p:pRg st="3" end="3"/>
                                            </p:txEl>
                                          </p:spTgt>
                                        </p:tgtEl>
                                        <p:attrNameLst>
                                          <p:attrName>style.visibility</p:attrName>
                                        </p:attrNameLst>
                                      </p:cBhvr>
                                      <p:to>
                                        <p:strVal val="visible"/>
                                      </p:to>
                                    </p:set>
                                    <p:animEffect transition="in" filter="wipe(left)">
                                      <p:cBhvr>
                                        <p:cTn id="24" dur="500"/>
                                        <p:tgtEl>
                                          <p:spTgt spid="110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1" nodeType="clickEffect">
                                  <p:stCondLst>
                                    <p:cond delay="0"/>
                                  </p:stCondLst>
                                  <p:iterate>
                                    <p:tmAbs val="0"/>
                                  </p:iterate>
                                  <p:childTnLst>
                                    <p:set>
                                      <p:cBhvr>
                                        <p:cTn id="28" fill="hold"/>
                                        <p:tgtEl>
                                          <p:spTgt spid="1103">
                                            <p:txEl>
                                              <p:pRg st="4" end="4"/>
                                            </p:txEl>
                                          </p:spTgt>
                                        </p:tgtEl>
                                        <p:attrNameLst>
                                          <p:attrName>style.visibility</p:attrName>
                                        </p:attrNameLst>
                                      </p:cBhvr>
                                      <p:to>
                                        <p:strVal val="visible"/>
                                      </p:to>
                                    </p:set>
                                    <p:animEffect transition="in" filter="wipe(left)">
                                      <p:cBhvr>
                                        <p:cTn id="29" dur="500"/>
                                        <p:tgtEl>
                                          <p:spTgt spid="110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1" nodeType="clickEffect">
                                  <p:stCondLst>
                                    <p:cond delay="0"/>
                                  </p:stCondLst>
                                  <p:iterate>
                                    <p:tmAbs val="0"/>
                                  </p:iterate>
                                  <p:childTnLst>
                                    <p:set>
                                      <p:cBhvr>
                                        <p:cTn id="33" fill="hold"/>
                                        <p:tgtEl>
                                          <p:spTgt spid="1103">
                                            <p:txEl>
                                              <p:pRg st="5" end="5"/>
                                            </p:txEl>
                                          </p:spTgt>
                                        </p:tgtEl>
                                        <p:attrNameLst>
                                          <p:attrName>style.visibility</p:attrName>
                                        </p:attrNameLst>
                                      </p:cBhvr>
                                      <p:to>
                                        <p:strVal val="visible"/>
                                      </p:to>
                                    </p:set>
                                    <p:animEffect transition="in" filter="wipe(left)">
                                      <p:cBhvr>
                                        <p:cTn id="34" dur="500"/>
                                        <p:tgtEl>
                                          <p:spTgt spid="110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1" nodeType="clickEffect">
                                  <p:stCondLst>
                                    <p:cond delay="0"/>
                                  </p:stCondLst>
                                  <p:iterate>
                                    <p:tmAbs val="0"/>
                                  </p:iterate>
                                  <p:childTnLst>
                                    <p:set>
                                      <p:cBhvr>
                                        <p:cTn id="38" fill="hold"/>
                                        <p:tgtEl>
                                          <p:spTgt spid="1103">
                                            <p:txEl>
                                              <p:pRg st="6" end="6"/>
                                            </p:txEl>
                                          </p:spTgt>
                                        </p:tgtEl>
                                        <p:attrNameLst>
                                          <p:attrName>style.visibility</p:attrName>
                                        </p:attrNameLst>
                                      </p:cBhvr>
                                      <p:to>
                                        <p:strVal val="visible"/>
                                      </p:to>
                                    </p:set>
                                    <p:animEffect transition="in" filter="wipe(left)">
                                      <p:cBhvr>
                                        <p:cTn id="39" dur="500"/>
                                        <p:tgtEl>
                                          <p:spTgt spid="110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1" nodeType="clickEffect">
                                  <p:stCondLst>
                                    <p:cond delay="0"/>
                                  </p:stCondLst>
                                  <p:iterate>
                                    <p:tmAbs val="0"/>
                                  </p:iterate>
                                  <p:childTnLst>
                                    <p:set>
                                      <p:cBhvr>
                                        <p:cTn id="43" fill="hold"/>
                                        <p:tgtEl>
                                          <p:spTgt spid="1103">
                                            <p:txEl>
                                              <p:pRg st="7" end="7"/>
                                            </p:txEl>
                                          </p:spTgt>
                                        </p:tgtEl>
                                        <p:attrNameLst>
                                          <p:attrName>style.visibility</p:attrName>
                                        </p:attrNameLst>
                                      </p:cBhvr>
                                      <p:to>
                                        <p:strVal val="visible"/>
                                      </p:to>
                                    </p:set>
                                    <p:animEffect transition="in" filter="wipe(left)">
                                      <p:cBhvr>
                                        <p:cTn id="44" dur="500"/>
                                        <p:tgtEl>
                                          <p:spTgt spid="110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1" nodeType="clickEffect">
                                  <p:stCondLst>
                                    <p:cond delay="0"/>
                                  </p:stCondLst>
                                  <p:iterate>
                                    <p:tmAbs val="0"/>
                                  </p:iterate>
                                  <p:childTnLst>
                                    <p:set>
                                      <p:cBhvr>
                                        <p:cTn id="48" fill="hold"/>
                                        <p:tgtEl>
                                          <p:spTgt spid="1103">
                                            <p:txEl>
                                              <p:pRg st="8" end="8"/>
                                            </p:txEl>
                                          </p:spTgt>
                                        </p:tgtEl>
                                        <p:attrNameLst>
                                          <p:attrName>style.visibility</p:attrName>
                                        </p:attrNameLst>
                                      </p:cBhvr>
                                      <p:to>
                                        <p:strVal val="visible"/>
                                      </p:to>
                                    </p:set>
                                    <p:animEffect transition="in" filter="wipe(left)">
                                      <p:cBhvr>
                                        <p:cTn id="49" dur="500"/>
                                        <p:tgtEl>
                                          <p:spTgt spid="110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1" nodeType="clickEffect">
                                  <p:stCondLst>
                                    <p:cond delay="0"/>
                                  </p:stCondLst>
                                  <p:iterate>
                                    <p:tmAbs val="0"/>
                                  </p:iterate>
                                  <p:childTnLst>
                                    <p:set>
                                      <p:cBhvr>
                                        <p:cTn id="53" fill="hold"/>
                                        <p:tgtEl>
                                          <p:spTgt spid="1103">
                                            <p:txEl>
                                              <p:pRg st="9" end="9"/>
                                            </p:txEl>
                                          </p:spTgt>
                                        </p:tgtEl>
                                        <p:attrNameLst>
                                          <p:attrName>style.visibility</p:attrName>
                                        </p:attrNameLst>
                                      </p:cBhvr>
                                      <p:to>
                                        <p:strVal val="visible"/>
                                      </p:to>
                                    </p:set>
                                    <p:animEffect transition="in" filter="wipe(left)">
                                      <p:cBhvr>
                                        <p:cTn id="54" dur="500"/>
                                        <p:tgtEl>
                                          <p:spTgt spid="110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2" nodeType="clickEffect">
                                  <p:stCondLst>
                                    <p:cond delay="0"/>
                                  </p:stCondLst>
                                  <p:iterate>
                                    <p:tmAbs val="0"/>
                                  </p:iterate>
                                  <p:childTnLst>
                                    <p:set>
                                      <p:cBhvr>
                                        <p:cTn id="58" fill="hold"/>
                                        <p:tgtEl>
                                          <p:spTgt spid="1107"/>
                                        </p:tgtEl>
                                        <p:attrNameLst>
                                          <p:attrName>style.visibility</p:attrName>
                                        </p:attrNameLst>
                                      </p:cBhvr>
                                      <p:to>
                                        <p:strVal val="visible"/>
                                      </p:to>
                                    </p:set>
                                    <p:animEffect transition="in" filter="wipe(left)">
                                      <p:cBhvr>
                                        <p:cTn id="59" dur="500"/>
                                        <p:tgtEl>
                                          <p:spTgt spid="1107"/>
                                        </p:tgtEl>
                                      </p:cBhvr>
                                    </p:animEffect>
                                  </p:childTnLst>
                                </p:cTn>
                              </p:par>
                            </p:childTnLst>
                          </p:cTn>
                        </p:par>
                        <p:par>
                          <p:cTn id="60" fill="hold">
                            <p:stCondLst>
                              <p:cond delay="500"/>
                            </p:stCondLst>
                            <p:childTnLst>
                              <p:par>
                                <p:cTn id="61" presetID="22" presetClass="entr" presetSubtype="8" fill="hold" grpId="3" nodeType="afterEffect">
                                  <p:stCondLst>
                                    <p:cond delay="800"/>
                                  </p:stCondLst>
                                  <p:iterate>
                                    <p:tmAbs val="0"/>
                                  </p:iterate>
                                  <p:childTnLst>
                                    <p:set>
                                      <p:cBhvr>
                                        <p:cTn id="62" fill="hold"/>
                                        <p:tgtEl>
                                          <p:spTgt spid="1109"/>
                                        </p:tgtEl>
                                        <p:attrNameLst>
                                          <p:attrName>style.visibility</p:attrName>
                                        </p:attrNameLst>
                                      </p:cBhvr>
                                      <p:to>
                                        <p:strVal val="visible"/>
                                      </p:to>
                                    </p:set>
                                    <p:animEffect transition="in" filter="wipe(left)">
                                      <p:cBhvr>
                                        <p:cTn id="63" dur="600"/>
                                        <p:tgtEl>
                                          <p:spTgt spid="1109"/>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4" nodeType="clickEffect">
                                  <p:stCondLst>
                                    <p:cond delay="0"/>
                                  </p:stCondLst>
                                  <p:iterate>
                                    <p:tmAbs val="0"/>
                                  </p:iterate>
                                  <p:childTnLst>
                                    <p:set>
                                      <p:cBhvr>
                                        <p:cTn id="67" fill="hold"/>
                                        <p:tgtEl>
                                          <p:spTgt spid="1108"/>
                                        </p:tgtEl>
                                        <p:attrNameLst>
                                          <p:attrName>style.visibility</p:attrName>
                                        </p:attrNameLst>
                                      </p:cBhvr>
                                      <p:to>
                                        <p:strVal val="visible"/>
                                      </p:to>
                                    </p:set>
                                    <p:animEffect transition="in" filter="wipe(left)">
                                      <p:cBhvr>
                                        <p:cTn id="68" dur="1000"/>
                                        <p:tgtEl>
                                          <p:spTgt spid="1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3" grpId="1" build="p" bldLvl="5" animBg="1" advAuto="0"/>
      <p:bldP spid="1107" grpId="2" animBg="1" advAuto="0"/>
      <p:bldP spid="1108" grpId="4" animBg="1" advAuto="0"/>
      <p:bldP spid="1109" grpId="3"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BBE0E3"/>
        </a:solidFill>
        <a:effectLst/>
      </p:bgPr>
    </p:bg>
    <p:spTree>
      <p:nvGrpSpPr>
        <p:cNvPr id="1" name=""/>
        <p:cNvGrpSpPr/>
        <p:nvPr/>
      </p:nvGrpSpPr>
      <p:grpSpPr>
        <a:xfrm>
          <a:off x="0" y="0"/>
          <a:ext cx="0" cy="0"/>
          <a:chOff x="0" y="0"/>
          <a:chExt cx="0" cy="0"/>
        </a:xfrm>
      </p:grpSpPr>
      <p:sp>
        <p:nvSpPr>
          <p:cNvPr id="1111" name="Rectangle"/>
          <p:cNvSpPr/>
          <p:nvPr/>
        </p:nvSpPr>
        <p:spPr>
          <a:xfrm>
            <a:off x="376181" y="377824"/>
            <a:ext cx="23631639" cy="12960353"/>
          </a:xfrm>
          <a:prstGeom prst="rect">
            <a:avLst/>
          </a:prstGeom>
          <a:ln w="749300">
            <a:solidFill>
              <a:srgbClr val="333399"/>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1112" name="Slide Number"/>
          <p:cNvSpPr txBox="1">
            <a:spLocks noGrp="1"/>
          </p:cNvSpPr>
          <p:nvPr>
            <p:ph type="sldNum" sz="quarter" idx="2"/>
          </p:nvPr>
        </p:nvSpPr>
        <p:spPr>
          <a:xfrm>
            <a:off x="11880646" y="12440563"/>
            <a:ext cx="622708"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108</a:t>
            </a:fld>
            <a:endParaRPr/>
          </a:p>
        </p:txBody>
      </p:sp>
      <p:sp>
        <p:nvSpPr>
          <p:cNvPr id="1113" name="Exploration 9"/>
          <p:cNvSpPr txBox="1"/>
          <p:nvPr/>
        </p:nvSpPr>
        <p:spPr>
          <a:xfrm>
            <a:off x="2113408" y="1181099"/>
            <a:ext cx="3913883"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9</a:t>
            </a:r>
          </a:p>
        </p:txBody>
      </p:sp>
      <p:sp>
        <p:nvSpPr>
          <p:cNvPr id="1114" name="Live"/>
          <p:cNvSpPr txBox="1"/>
          <p:nvPr/>
        </p:nvSpPr>
        <p:spPr>
          <a:xfrm>
            <a:off x="19362481" y="1181099"/>
            <a:ext cx="1272184"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Live</a:t>
            </a:r>
          </a:p>
        </p:txBody>
      </p:sp>
      <p:pic>
        <p:nvPicPr>
          <p:cNvPr id="1115" name="image.png" descr="image.png"/>
          <p:cNvPicPr>
            <a:picLocks noChangeAspect="1"/>
          </p:cNvPicPr>
          <p:nvPr/>
        </p:nvPicPr>
        <p:blipFill>
          <a:blip r:embed="rId2"/>
          <a:stretch>
            <a:fillRect/>
          </a:stretch>
        </p:blipFill>
        <p:spPr>
          <a:xfrm>
            <a:off x="21526400" y="966787"/>
            <a:ext cx="1857376" cy="1857376"/>
          </a:xfrm>
          <a:prstGeom prst="rect">
            <a:avLst/>
          </a:prstGeom>
          <a:ln w="12700">
            <a:miter lim="400000"/>
          </a:ln>
        </p:spPr>
      </p:pic>
      <p:sp>
        <p:nvSpPr>
          <p:cNvPr id="1116" name="After every reading of the Bible it is possible and desirable to…"/>
          <p:cNvSpPr txBox="1"/>
          <p:nvPr/>
        </p:nvSpPr>
        <p:spPr>
          <a:xfrm>
            <a:off x="6904045" y="4736746"/>
            <a:ext cx="10488605" cy="5827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a:spcBef>
                <a:spcPts val="1800"/>
              </a:spcBef>
              <a:defRPr sz="5200" i="0"/>
            </a:pPr>
            <a:r>
              <a:rPr dirty="0"/>
              <a:t>  After </a:t>
            </a:r>
            <a:r>
              <a:rPr i="1" dirty="0"/>
              <a:t>every</a:t>
            </a:r>
            <a:r>
              <a:rPr dirty="0"/>
              <a:t> reading of the Bible it is possible and desirable to </a:t>
            </a:r>
          </a:p>
          <a:p>
            <a:pPr defTabSz="457200">
              <a:spcBef>
                <a:spcPts val="1800"/>
              </a:spcBef>
              <a:defRPr sz="5200" i="0"/>
            </a:pPr>
            <a:r>
              <a:rPr b="1" i="1" dirty="0"/>
              <a:t>stop and praise God</a:t>
            </a:r>
            <a:r>
              <a:rPr dirty="0"/>
              <a:t> </a:t>
            </a:r>
          </a:p>
          <a:p>
            <a:pPr defTabSz="457200">
              <a:spcBef>
                <a:spcPts val="1800"/>
              </a:spcBef>
              <a:defRPr sz="5200" i="0"/>
            </a:pPr>
            <a:r>
              <a:rPr dirty="0"/>
              <a:t>for all He has revealed </a:t>
            </a:r>
          </a:p>
          <a:p>
            <a:pPr defTabSz="457200">
              <a:spcBef>
                <a:spcPts val="1800"/>
              </a:spcBef>
              <a:defRPr sz="5200" i="0"/>
            </a:pPr>
            <a:r>
              <a:rPr dirty="0"/>
              <a:t>about Himself in that passage.</a:t>
            </a:r>
            <a:r>
              <a:rPr i="1" dirty="0"/>
              <a:t>  </a:t>
            </a:r>
          </a:p>
          <a:p>
            <a:pPr defTabSz="457200">
              <a:spcBef>
                <a:spcPts val="1800"/>
              </a:spcBef>
              <a:defRPr sz="5200" i="0"/>
            </a:pPr>
            <a:r>
              <a:rPr b="1" i="1" dirty="0"/>
              <a:t>Let’s do so, now!</a:t>
            </a:r>
          </a:p>
        </p:txBody>
      </p:sp>
      <p:sp>
        <p:nvSpPr>
          <p:cNvPr id="1117" name="What does Mark 10.35-45…"/>
          <p:cNvSpPr txBox="1"/>
          <p:nvPr/>
        </p:nvSpPr>
        <p:spPr>
          <a:xfrm>
            <a:off x="8229600" y="1146174"/>
            <a:ext cx="7924800" cy="1689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457200" indent="-417512" defTabSz="914400">
              <a:defRPr sz="3200"/>
            </a:pPr>
            <a:r>
              <a:rPr sz="3800" i="0">
                <a:solidFill>
                  <a:srgbClr val="660066"/>
                </a:solidFill>
                <a:uFill>
                  <a:solidFill>
                    <a:srgbClr val="660066"/>
                  </a:solidFill>
                </a:uFill>
                <a:latin typeface="Arial Black"/>
                <a:ea typeface="Arial Black"/>
                <a:cs typeface="Arial Black"/>
                <a:sym typeface="Arial Black"/>
              </a:rPr>
              <a:t>What does Mark 10.35-45</a:t>
            </a:r>
          </a:p>
          <a:p>
            <a:pPr marL="457200" indent="-417512" defTabSz="914400">
              <a:defRPr sz="3200"/>
            </a:pPr>
            <a:r>
              <a:rPr sz="5600" i="0">
                <a:solidFill>
                  <a:srgbClr val="660066"/>
                </a:solidFill>
                <a:uFill>
                  <a:solidFill>
                    <a:srgbClr val="660066"/>
                  </a:solidFill>
                </a:uFill>
                <a:latin typeface="Arial Black"/>
                <a:ea typeface="Arial Black"/>
                <a:cs typeface="Arial Black"/>
                <a:sym typeface="Arial Black"/>
              </a:rPr>
              <a:t>show us of God?</a:t>
            </a:r>
          </a:p>
        </p:txBody>
      </p:sp>
      <p:sp>
        <p:nvSpPr>
          <p:cNvPr id="1118" name="NB"/>
          <p:cNvSpPr txBox="1"/>
          <p:nvPr/>
        </p:nvSpPr>
        <p:spPr>
          <a:xfrm>
            <a:off x="5224549" y="3960502"/>
            <a:ext cx="1031702" cy="841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ct val="150000"/>
              </a:lnSpc>
              <a:spcBef>
                <a:spcPts val="800"/>
              </a:spcBef>
              <a:defRPr sz="5200" i="0"/>
            </a:lvl1pPr>
          </a:lstStyle>
          <a:p>
            <a:r>
              <a:rPr dirty="0"/>
              <a:t>NB</a:t>
            </a: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16"/>
                                        </p:tgtEl>
                                        <p:attrNameLst>
                                          <p:attrName>style.visibility</p:attrName>
                                        </p:attrNameLst>
                                      </p:cBhvr>
                                      <p:to>
                                        <p:strVal val="visible"/>
                                      </p:to>
                                    </p:set>
                                    <p:animEffect transition="in" filter="wipe(up)">
                                      <p:cBhvr>
                                        <p:cTn id="7" dur="6000"/>
                                        <p:tgtEl>
                                          <p:spTgt spid="1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 grpId="1" animBg="1" advAuto="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109</a:t>
            </a:fld>
            <a:endParaRPr/>
          </a:p>
        </p:txBody>
      </p:sp>
      <p:pic>
        <p:nvPicPr>
          <p:cNvPr id="1121"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22"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23" name="2)  What should I do?"/>
          <p:cNvSpPr txBox="1"/>
          <p:nvPr/>
        </p:nvSpPr>
        <p:spPr>
          <a:xfrm>
            <a:off x="4162155" y="3421606"/>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2)  What should I do? </a:t>
            </a:r>
          </a:p>
        </p:txBody>
      </p:sp>
      <p:sp>
        <p:nvSpPr>
          <p:cNvPr id="1124" name="“Do not merely listen to the word, and so deceive yourselves.  Do what it says.”                        (James 1:22-25)…"/>
          <p:cNvSpPr txBox="1"/>
          <p:nvPr/>
        </p:nvSpPr>
        <p:spPr>
          <a:xfrm>
            <a:off x="5618727" y="6367888"/>
            <a:ext cx="13907523" cy="444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just" defTabSz="1300480">
              <a:lnSpc>
                <a:spcPct val="90000"/>
              </a:lnSpc>
              <a:spcBef>
                <a:spcPts val="4800"/>
              </a:spcBef>
              <a:defRPr sz="5300" i="0">
                <a:uFill>
                  <a:solidFill>
                    <a:srgbClr val="000000"/>
                  </a:solidFill>
                </a:uFill>
              </a:defRPr>
            </a:pPr>
            <a:r>
              <a:rPr i="1" dirty="0"/>
              <a:t>“</a:t>
            </a:r>
            <a:r>
              <a:rPr i="1" dirty="0">
                <a:latin typeface="Avenir Next Regular"/>
                <a:ea typeface="Avenir Next Regular"/>
                <a:cs typeface="Avenir Next Regular"/>
                <a:sym typeface="Avenir Next Regular"/>
              </a:rPr>
              <a:t>Do not merely </a:t>
            </a:r>
            <a:r>
              <a:rPr b="1" i="1" dirty="0">
                <a:latin typeface="Avenir Next Regular"/>
                <a:ea typeface="Avenir Next Regular"/>
                <a:cs typeface="Avenir Next Regular"/>
                <a:sym typeface="Avenir Next Regular"/>
              </a:rPr>
              <a:t>listen</a:t>
            </a:r>
            <a:r>
              <a:rPr i="1" dirty="0">
                <a:latin typeface="Avenir Next Regular"/>
                <a:ea typeface="Avenir Next Regular"/>
                <a:cs typeface="Avenir Next Regular"/>
                <a:sym typeface="Avenir Next Regular"/>
              </a:rPr>
              <a:t> to the word, and so deceive yourselves</a:t>
            </a:r>
            <a:r>
              <a:rPr b="1" i="1" dirty="0">
                <a:latin typeface="Avenir Next Regular"/>
                <a:ea typeface="Avenir Next Regular"/>
                <a:cs typeface="Avenir Next Regular"/>
                <a:sym typeface="Avenir Next Regular"/>
              </a:rPr>
              <a:t>.</a:t>
            </a:r>
            <a:r>
              <a:rPr i="1" dirty="0">
                <a:latin typeface="Avenir Next Regular"/>
                <a:ea typeface="Avenir Next Regular"/>
                <a:cs typeface="Avenir Next Regular"/>
                <a:sym typeface="Avenir Next Regular"/>
              </a:rPr>
              <a:t>  </a:t>
            </a:r>
            <a:r>
              <a:rPr b="1" i="1" dirty="0">
                <a:solidFill>
                  <a:schemeClr val="accent5">
                    <a:hueOff val="-444211"/>
                    <a:satOff val="-14915"/>
                    <a:lumOff val="22857"/>
                  </a:schemeClr>
                </a:solidFill>
                <a:latin typeface="Avenir Next Regular"/>
                <a:ea typeface="Avenir Next Regular"/>
                <a:cs typeface="Avenir Next Regular"/>
                <a:sym typeface="Avenir Next Regular"/>
              </a:rPr>
              <a:t>Do</a:t>
            </a:r>
            <a:r>
              <a:rPr i="1" dirty="0">
                <a:latin typeface="Avenir Next Regular"/>
                <a:ea typeface="Avenir Next Regular"/>
                <a:cs typeface="Avenir Next Regular"/>
                <a:sym typeface="Avenir Next Regular"/>
              </a:rPr>
              <a:t> what it says.</a:t>
            </a:r>
            <a:r>
              <a:rPr dirty="0">
                <a:latin typeface="Avenir Next Regular"/>
                <a:ea typeface="Avenir Next Regular"/>
                <a:cs typeface="Avenir Next Regular"/>
                <a:sym typeface="Avenir Next Regular"/>
              </a:rPr>
              <a:t>” </a:t>
            </a:r>
            <a:r>
              <a:rPr sz="4800" i="1" dirty="0">
                <a:latin typeface="Avenir Next Regular"/>
                <a:ea typeface="Avenir Next Regular"/>
                <a:cs typeface="Avenir Next Regular"/>
                <a:sym typeface="Avenir Next Regular"/>
              </a:rPr>
              <a:t>(James 1:22-25)</a:t>
            </a:r>
            <a:r>
              <a:rPr dirty="0"/>
              <a:t> </a:t>
            </a:r>
          </a:p>
          <a:p>
            <a:pPr algn="l">
              <a:spcBef>
                <a:spcPts val="1800"/>
              </a:spcBef>
              <a:defRPr sz="5400" i="0">
                <a:latin typeface="Avenir Next Regular"/>
                <a:ea typeface="Avenir Next Regular"/>
                <a:cs typeface="Avenir Next Regular"/>
                <a:sym typeface="Avenir Next Regular"/>
              </a:defRPr>
            </a:pPr>
            <a:r>
              <a:rPr dirty="0"/>
              <a:t>The Bible’s purpose is not only to  change our </a:t>
            </a:r>
            <a:r>
              <a:rPr i="1" dirty="0"/>
              <a:t>attitude</a:t>
            </a:r>
            <a:r>
              <a:rPr dirty="0"/>
              <a:t> to God; </a:t>
            </a:r>
          </a:p>
          <a:p>
            <a:pPr algn="l">
              <a:spcBef>
                <a:spcPts val="1200"/>
              </a:spcBef>
              <a:defRPr sz="5400" i="0">
                <a:latin typeface="Avenir Next Regular"/>
                <a:ea typeface="Avenir Next Regular"/>
                <a:cs typeface="Avenir Next Regular"/>
                <a:sym typeface="Avenir Next Regular"/>
              </a:defRPr>
            </a:pPr>
            <a:r>
              <a:rPr dirty="0"/>
              <a:t>it is also meant to change how we </a:t>
            </a:r>
            <a:r>
              <a:rPr i="1" dirty="0"/>
              <a:t>live</a:t>
            </a:r>
            <a:r>
              <a:rPr dirty="0"/>
              <a:t>.</a:t>
            </a:r>
          </a:p>
        </p:txBody>
      </p:sp>
      <p:sp>
        <p:nvSpPr>
          <p:cNvPr id="1125" name="This time we are looking for commands"/>
          <p:cNvSpPr txBox="1"/>
          <p:nvPr/>
        </p:nvSpPr>
        <p:spPr>
          <a:xfrm>
            <a:off x="4184298" y="4997806"/>
            <a:ext cx="11148061"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b="0" u="none"/>
              <a:t>This time we are looking for</a:t>
            </a:r>
            <a:r>
              <a:rPr b="0" i="1" u="none"/>
              <a:t> </a:t>
            </a:r>
            <a:r>
              <a:rPr i="1" u="none"/>
              <a:t>commands</a:t>
            </a:r>
          </a:p>
        </p:txBody>
      </p:sp>
      <p:grpSp>
        <p:nvGrpSpPr>
          <p:cNvPr id="1128" name="Group"/>
          <p:cNvGrpSpPr/>
          <p:nvPr/>
        </p:nvGrpSpPr>
        <p:grpSpPr>
          <a:xfrm>
            <a:off x="1908511" y="1249060"/>
            <a:ext cx="3544023" cy="1994861"/>
            <a:chOff x="0" y="0"/>
            <a:chExt cx="3544022" cy="1994859"/>
          </a:xfrm>
        </p:grpSpPr>
        <p:sp>
          <p:nvSpPr>
            <p:cNvPr id="1126"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27"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24">
                                            <p:bg/>
                                          </p:spTgt>
                                        </p:tgtEl>
                                        <p:attrNameLst>
                                          <p:attrName>style.visibility</p:attrName>
                                        </p:attrNameLst>
                                      </p:cBhvr>
                                      <p:to>
                                        <p:strVal val="visible"/>
                                      </p:to>
                                    </p:set>
                                    <p:animEffect transition="in" filter="wipe(up)">
                                      <p:cBhvr>
                                        <p:cTn id="7" dur="900"/>
                                        <p:tgtEl>
                                          <p:spTgt spid="1124">
                                            <p:bg/>
                                          </p:spTgt>
                                        </p:tgtEl>
                                      </p:cBhvr>
                                    </p:animEffect>
                                  </p:childTnLst>
                                </p:cTn>
                              </p:par>
                              <p:par>
                                <p:cTn id="8" presetID="22" presetClass="entr" presetSubtype="1" fill="hold" grpId="1" nodeType="withEffect">
                                  <p:stCondLst>
                                    <p:cond delay="0"/>
                                  </p:stCondLst>
                                  <p:iterate>
                                    <p:tmAbs val="0"/>
                                  </p:iterate>
                                  <p:childTnLst>
                                    <p:set>
                                      <p:cBhvr>
                                        <p:cTn id="9" fill="hold"/>
                                        <p:tgtEl>
                                          <p:spTgt spid="1124">
                                            <p:txEl>
                                              <p:pRg st="0" end="0"/>
                                            </p:txEl>
                                          </p:spTgt>
                                        </p:tgtEl>
                                        <p:attrNameLst>
                                          <p:attrName>style.visibility</p:attrName>
                                        </p:attrNameLst>
                                      </p:cBhvr>
                                      <p:to>
                                        <p:strVal val="visible"/>
                                      </p:to>
                                    </p:set>
                                    <p:animEffect transition="in" filter="wipe(up)">
                                      <p:cBhvr>
                                        <p:cTn id="10" dur="900"/>
                                        <p:tgtEl>
                                          <p:spTgt spid="1124">
                                            <p:txEl>
                                              <p:pRg st="0" end="0"/>
                                            </p:txEl>
                                          </p:spTgt>
                                        </p:tgtEl>
                                      </p:cBhvr>
                                    </p:animEffect>
                                  </p:childTnLst>
                                </p:cTn>
                              </p:par>
                            </p:childTnLst>
                          </p:cTn>
                        </p:par>
                        <p:par>
                          <p:cTn id="11" fill="hold">
                            <p:stCondLst>
                              <p:cond delay="900"/>
                            </p:stCondLst>
                            <p:childTnLst>
                              <p:par>
                                <p:cTn id="12" presetID="22" presetClass="entr" presetSubtype="1" fill="hold" grpId="1" nodeType="afterEffect">
                                  <p:stCondLst>
                                    <p:cond delay="1000"/>
                                  </p:stCondLst>
                                  <p:iterate>
                                    <p:tmAbs val="0"/>
                                  </p:iterate>
                                  <p:childTnLst>
                                    <p:set>
                                      <p:cBhvr>
                                        <p:cTn id="13" fill="hold"/>
                                        <p:tgtEl>
                                          <p:spTgt spid="1124">
                                            <p:txEl>
                                              <p:pRg st="1" end="1"/>
                                            </p:txEl>
                                          </p:spTgt>
                                        </p:tgtEl>
                                        <p:attrNameLst>
                                          <p:attrName>style.visibility</p:attrName>
                                        </p:attrNameLst>
                                      </p:cBhvr>
                                      <p:to>
                                        <p:strVal val="visible"/>
                                      </p:to>
                                    </p:set>
                                    <p:animEffect transition="in" filter="wipe(up)">
                                      <p:cBhvr>
                                        <p:cTn id="14" dur="900"/>
                                        <p:tgtEl>
                                          <p:spTgt spid="1124">
                                            <p:txEl>
                                              <p:pRg st="1" end="1"/>
                                            </p:txEl>
                                          </p:spTgt>
                                        </p:tgtEl>
                                      </p:cBhvr>
                                    </p:animEffect>
                                  </p:childTnLst>
                                </p:cTn>
                              </p:par>
                            </p:childTnLst>
                          </p:cTn>
                        </p:par>
                        <p:par>
                          <p:cTn id="15" fill="hold">
                            <p:stCondLst>
                              <p:cond delay="2800"/>
                            </p:stCondLst>
                            <p:childTnLst>
                              <p:par>
                                <p:cTn id="16" presetID="22" presetClass="entr" presetSubtype="1" fill="hold" grpId="1" nodeType="afterEffect">
                                  <p:stCondLst>
                                    <p:cond delay="1000"/>
                                  </p:stCondLst>
                                  <p:iterate>
                                    <p:tmAbs val="0"/>
                                  </p:iterate>
                                  <p:childTnLst>
                                    <p:set>
                                      <p:cBhvr>
                                        <p:cTn id="17" fill="hold"/>
                                        <p:tgtEl>
                                          <p:spTgt spid="1124">
                                            <p:txEl>
                                              <p:pRg st="2" end="2"/>
                                            </p:txEl>
                                          </p:spTgt>
                                        </p:tgtEl>
                                        <p:attrNameLst>
                                          <p:attrName>style.visibility</p:attrName>
                                        </p:attrNameLst>
                                      </p:cBhvr>
                                      <p:to>
                                        <p:strVal val="visible"/>
                                      </p:to>
                                    </p:set>
                                    <p:animEffect transition="in" filter="wipe(up)">
                                      <p:cBhvr>
                                        <p:cTn id="18" dur="900"/>
                                        <p:tgtEl>
                                          <p:spTgt spid="1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4" grpId="1" uiExpand="1" build="p" bldLvl="5" animBg="1" advAuto="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110</a:t>
            </a:fld>
            <a:endParaRPr/>
          </a:p>
        </p:txBody>
      </p:sp>
      <p:pic>
        <p:nvPicPr>
          <p:cNvPr id="1131"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32"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33" name="2)  What should I do?"/>
          <p:cNvSpPr txBox="1"/>
          <p:nvPr/>
        </p:nvSpPr>
        <p:spPr>
          <a:xfrm>
            <a:off x="4162155" y="3421606"/>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2)  What should I do? </a:t>
            </a:r>
          </a:p>
        </p:txBody>
      </p:sp>
      <p:sp>
        <p:nvSpPr>
          <p:cNvPr id="1134" name="Dick Lucas, an influential minister in 20th century London, used to teach that in order to apply the letters to the Corinthians, you had to “Go to Corinth”! This means that, discerning how God might have wanted the first readers to apply the letter in th"/>
          <p:cNvSpPr txBox="1"/>
          <p:nvPr/>
        </p:nvSpPr>
        <p:spPr>
          <a:xfrm>
            <a:off x="3838135" y="7565503"/>
            <a:ext cx="18399953" cy="4787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1300480">
              <a:lnSpc>
                <a:spcPct val="90000"/>
              </a:lnSpc>
              <a:spcBef>
                <a:spcPts val="900"/>
              </a:spcBef>
              <a:defRPr sz="5300" i="0">
                <a:uFill>
                  <a:solidFill>
                    <a:srgbClr val="000000"/>
                  </a:solidFill>
                </a:uFill>
                <a:latin typeface="Avenir Next Regular"/>
                <a:ea typeface="Avenir Next Regular"/>
                <a:cs typeface="Avenir Next Regular"/>
                <a:sym typeface="Avenir Next Regular"/>
              </a:defRPr>
            </a:pPr>
            <a:r>
              <a:rPr sz="4800" dirty="0"/>
              <a:t>    Dick Lucas, an influential minister in 20</a:t>
            </a:r>
            <a:r>
              <a:rPr sz="4800" baseline="31999" dirty="0"/>
              <a:t>th</a:t>
            </a:r>
            <a:r>
              <a:rPr sz="4800" dirty="0"/>
              <a:t> century London, used to teach that in order to apply the letters to the Corinthians, you had</a:t>
            </a:r>
            <a:r>
              <a:rPr sz="4800" dirty="0">
                <a:solidFill>
                  <a:srgbClr val="FF0000"/>
                </a:solidFill>
              </a:rPr>
              <a:t> </a:t>
            </a:r>
            <a:r>
              <a:rPr sz="4800" dirty="0"/>
              <a:t>to </a:t>
            </a:r>
            <a:r>
              <a:rPr sz="4800" i="1" dirty="0"/>
              <a:t>“Go to Corinth”!</a:t>
            </a:r>
            <a:r>
              <a:rPr sz="4800" dirty="0"/>
              <a:t> This means that, discerning how God might have wanted</a:t>
            </a:r>
            <a:r>
              <a:rPr sz="4800" dirty="0">
                <a:solidFill>
                  <a:srgbClr val="FF0000"/>
                </a:solidFill>
              </a:rPr>
              <a:t> </a:t>
            </a:r>
            <a:r>
              <a:rPr sz="4800" dirty="0"/>
              <a:t>the first readers to apply the letter in </a:t>
            </a:r>
            <a:r>
              <a:rPr sz="4800" i="1" dirty="0"/>
              <a:t>their</a:t>
            </a:r>
            <a:r>
              <a:rPr sz="4800" dirty="0"/>
              <a:t> situation gives us a steer as to how God would expect us to apply it in </a:t>
            </a:r>
            <a:r>
              <a:rPr sz="4800" i="1" dirty="0"/>
              <a:t>our</a:t>
            </a:r>
            <a:r>
              <a:rPr sz="4800" dirty="0"/>
              <a:t> lives today.</a:t>
            </a:r>
            <a:r>
              <a:rPr dirty="0"/>
              <a:t> </a:t>
            </a:r>
          </a:p>
        </p:txBody>
      </p:sp>
      <p:sp>
        <p:nvSpPr>
          <p:cNvPr id="1135" name="In seeking how God would have us do this, it is good to try and discern, from all we have learned about the context in which the Word was initially given, how we think God wanted those who first received it to respond in their day."/>
          <p:cNvSpPr txBox="1"/>
          <p:nvPr/>
        </p:nvSpPr>
        <p:spPr>
          <a:xfrm>
            <a:off x="4032250" y="4621530"/>
            <a:ext cx="18188723" cy="3202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1300480">
              <a:lnSpc>
                <a:spcPct val="90000"/>
              </a:lnSpc>
              <a:spcBef>
                <a:spcPts val="900"/>
              </a:spcBef>
              <a:defRPr sz="4800" i="0">
                <a:uFill>
                  <a:solidFill>
                    <a:srgbClr val="000000"/>
                  </a:solidFill>
                </a:uFill>
                <a:latin typeface="Avenir Next Regular"/>
                <a:ea typeface="Avenir Next Regular"/>
                <a:cs typeface="Avenir Next Regular"/>
                <a:sym typeface="Avenir Next Regular"/>
              </a:defRPr>
            </a:lvl1pPr>
          </a:lstStyle>
          <a:p>
            <a:r>
              <a:t>    In seeking how God would have us do this, it is good to try and discern, from all we have learned about the context in which the Word was initially given, how we think God wanted those who first received it to respond in their day.</a:t>
            </a:r>
          </a:p>
        </p:txBody>
      </p:sp>
      <p:grpSp>
        <p:nvGrpSpPr>
          <p:cNvPr id="1138" name="Group"/>
          <p:cNvGrpSpPr/>
          <p:nvPr/>
        </p:nvGrpSpPr>
        <p:grpSpPr>
          <a:xfrm>
            <a:off x="1908511" y="1249060"/>
            <a:ext cx="3544023" cy="1994861"/>
            <a:chOff x="0" y="0"/>
            <a:chExt cx="3544022" cy="1994859"/>
          </a:xfrm>
        </p:grpSpPr>
        <p:sp>
          <p:nvSpPr>
            <p:cNvPr id="1136"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37"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34">
                                            <p:bg/>
                                          </p:spTgt>
                                        </p:tgtEl>
                                        <p:attrNameLst>
                                          <p:attrName>style.visibility</p:attrName>
                                        </p:attrNameLst>
                                      </p:cBhvr>
                                      <p:to>
                                        <p:strVal val="visible"/>
                                      </p:to>
                                    </p:set>
                                    <p:animEffect transition="in" filter="wipe(up)">
                                      <p:cBhvr>
                                        <p:cTn id="7" dur="2500"/>
                                        <p:tgtEl>
                                          <p:spTgt spid="1134">
                                            <p:bg/>
                                          </p:spTgt>
                                        </p:tgtEl>
                                      </p:cBhvr>
                                    </p:animEffect>
                                  </p:childTnLst>
                                </p:cTn>
                              </p:par>
                              <p:par>
                                <p:cTn id="8" presetID="22" presetClass="entr" presetSubtype="1" fill="hold" grpId="1" nodeType="withEffect">
                                  <p:stCondLst>
                                    <p:cond delay="0"/>
                                  </p:stCondLst>
                                  <p:iterate>
                                    <p:tmAbs val="0"/>
                                  </p:iterate>
                                  <p:childTnLst>
                                    <p:set>
                                      <p:cBhvr>
                                        <p:cTn id="9" fill="hold"/>
                                        <p:tgtEl>
                                          <p:spTgt spid="1134">
                                            <p:txEl>
                                              <p:pRg st="0" end="0"/>
                                            </p:txEl>
                                          </p:spTgt>
                                        </p:tgtEl>
                                        <p:attrNameLst>
                                          <p:attrName>style.visibility</p:attrName>
                                        </p:attrNameLst>
                                      </p:cBhvr>
                                      <p:to>
                                        <p:strVal val="visible"/>
                                      </p:to>
                                    </p:set>
                                    <p:animEffect transition="in" filter="wipe(up)">
                                      <p:cBhvr>
                                        <p:cTn id="10" dur="2500"/>
                                        <p:tgtEl>
                                          <p:spTgt spid="11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 grpId="1" build="p" bldLvl="5" animBg="1" advAuto="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111</a:t>
            </a:fld>
            <a:endParaRPr/>
          </a:p>
        </p:txBody>
      </p:sp>
      <p:pic>
        <p:nvPicPr>
          <p:cNvPr id="1141"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42"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43" name="2)  What should I do?  continued"/>
          <p:cNvSpPr txBox="1"/>
          <p:nvPr/>
        </p:nvSpPr>
        <p:spPr>
          <a:xfrm>
            <a:off x="4162155" y="3421606"/>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2)  What should I do?  </a:t>
            </a:r>
            <a:r>
              <a:rPr b="0" i="1">
                <a:solidFill>
                  <a:schemeClr val="accent5">
                    <a:hueOff val="-444211"/>
                    <a:satOff val="-14915"/>
                    <a:lumOff val="22857"/>
                  </a:schemeClr>
                </a:solidFill>
              </a:rPr>
              <a:t>continued</a:t>
            </a:r>
          </a:p>
        </p:txBody>
      </p:sp>
      <p:sp>
        <p:nvSpPr>
          <p:cNvPr id="1144" name="Then, as we seek to apply the Word of God to our lives, we ask,…"/>
          <p:cNvSpPr txBox="1"/>
          <p:nvPr/>
        </p:nvSpPr>
        <p:spPr>
          <a:xfrm>
            <a:off x="4196327" y="6425872"/>
            <a:ext cx="18914267" cy="5057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rPr b="1" dirty="0"/>
              <a:t>Then</a:t>
            </a:r>
            <a:r>
              <a:rPr dirty="0"/>
              <a:t>, as we seek to apply the Word of God to our lives, we ask,</a:t>
            </a:r>
          </a:p>
          <a:p>
            <a:pPr algn="l">
              <a:spcBef>
                <a:spcPts val="1200"/>
              </a:spcBef>
              <a:defRPr sz="4800" b="1" i="0">
                <a:latin typeface="Avenir Next Regular"/>
                <a:ea typeface="Avenir Next Regular"/>
                <a:cs typeface="Avenir Next Regular"/>
                <a:sym typeface="Avenir Next Regular"/>
              </a:defRPr>
            </a:pPr>
            <a:r>
              <a:rPr dirty="0"/>
              <a:t>      What would God have me do to change my actions?  </a:t>
            </a:r>
          </a:p>
          <a:p>
            <a:pPr algn="l">
              <a:spcBef>
                <a:spcPts val="3000"/>
              </a:spcBef>
              <a:defRPr sz="4800" i="0">
                <a:latin typeface="Avenir Next Regular"/>
                <a:ea typeface="Avenir Next Regular"/>
                <a:cs typeface="Avenir Next Regular"/>
                <a:sym typeface="Avenir Next Regular"/>
              </a:defRPr>
            </a:pPr>
            <a:r>
              <a:rPr dirty="0"/>
              <a:t>To hear this, we let the Holy Spirit scan our lives and highlight the areas for action. After that it is up to us to act!</a:t>
            </a:r>
          </a:p>
          <a:p>
            <a:pPr algn="l">
              <a:spcBef>
                <a:spcPts val="1800"/>
              </a:spcBef>
              <a:defRPr sz="4000">
                <a:solidFill>
                  <a:schemeClr val="accent5">
                    <a:hueOff val="-444211"/>
                    <a:satOff val="-14915"/>
                    <a:lumOff val="22857"/>
                  </a:schemeClr>
                </a:solidFill>
                <a:latin typeface="Avenir Next Regular"/>
                <a:ea typeface="Avenir Next Regular"/>
                <a:cs typeface="Avenir Next Regular"/>
                <a:sym typeface="Avenir Next Regular"/>
              </a:defRPr>
            </a:pPr>
            <a:r>
              <a:rPr dirty="0"/>
              <a:t>In Exploration 10, </a:t>
            </a:r>
            <a:r>
              <a:rPr b="1" dirty="0"/>
              <a:t>‘What should I do?’  </a:t>
            </a:r>
            <a:r>
              <a:rPr dirty="0"/>
              <a:t>take a few minutes by yourself to write down your thoughts. Here are a couple of examples first:</a:t>
            </a:r>
          </a:p>
        </p:txBody>
      </p:sp>
      <p:sp>
        <p:nvSpPr>
          <p:cNvPr id="1145" name="So, we ask how God expected the original hearers of this Word to respond to it, before asking what we should do now."/>
          <p:cNvSpPr txBox="1"/>
          <p:nvPr/>
        </p:nvSpPr>
        <p:spPr>
          <a:xfrm>
            <a:off x="4175505" y="4718163"/>
            <a:ext cx="17524733"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t>So, we ask how God expected the original hearers of this Word to respond to it, </a:t>
            </a:r>
            <a:r>
              <a:rPr b="1" u="sng"/>
              <a:t>before</a:t>
            </a:r>
            <a:r>
              <a:t> asking what we should do now.</a:t>
            </a:r>
          </a:p>
        </p:txBody>
      </p:sp>
      <p:grpSp>
        <p:nvGrpSpPr>
          <p:cNvPr id="1148" name="Group"/>
          <p:cNvGrpSpPr/>
          <p:nvPr/>
        </p:nvGrpSpPr>
        <p:grpSpPr>
          <a:xfrm>
            <a:off x="1908511" y="1249060"/>
            <a:ext cx="3544023" cy="1994861"/>
            <a:chOff x="0" y="0"/>
            <a:chExt cx="3544022" cy="1994859"/>
          </a:xfrm>
        </p:grpSpPr>
        <p:sp>
          <p:nvSpPr>
            <p:cNvPr id="1146"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47"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2000"/>
                                  </p:stCondLst>
                                  <p:iterate>
                                    <p:tmAbs val="0"/>
                                  </p:iterate>
                                  <p:childTnLst>
                                    <p:set>
                                      <p:cBhvr>
                                        <p:cTn id="6" fill="hold"/>
                                        <p:tgtEl>
                                          <p:spTgt spid="1144">
                                            <p:bg/>
                                          </p:spTgt>
                                        </p:tgtEl>
                                        <p:attrNameLst>
                                          <p:attrName>style.visibility</p:attrName>
                                        </p:attrNameLst>
                                      </p:cBhvr>
                                      <p:to>
                                        <p:strVal val="visible"/>
                                      </p:to>
                                    </p:set>
                                    <p:animEffect transition="in" filter="wipe(up)">
                                      <p:cBhvr>
                                        <p:cTn id="7" dur="1000"/>
                                        <p:tgtEl>
                                          <p:spTgt spid="1144">
                                            <p:bg/>
                                          </p:spTgt>
                                        </p:tgtEl>
                                      </p:cBhvr>
                                    </p:animEffect>
                                  </p:childTnLst>
                                </p:cTn>
                              </p:par>
                              <p:par>
                                <p:cTn id="8" presetID="22" presetClass="entr" presetSubtype="1" fill="hold" grpId="1" nodeType="withEffect">
                                  <p:stCondLst>
                                    <p:cond delay="2000"/>
                                  </p:stCondLst>
                                  <p:iterate>
                                    <p:tmAbs val="0"/>
                                  </p:iterate>
                                  <p:childTnLst>
                                    <p:set>
                                      <p:cBhvr>
                                        <p:cTn id="9" fill="hold"/>
                                        <p:tgtEl>
                                          <p:spTgt spid="1144">
                                            <p:txEl>
                                              <p:pRg st="0" end="0"/>
                                            </p:txEl>
                                          </p:spTgt>
                                        </p:tgtEl>
                                        <p:attrNameLst>
                                          <p:attrName>style.visibility</p:attrName>
                                        </p:attrNameLst>
                                      </p:cBhvr>
                                      <p:to>
                                        <p:strVal val="visible"/>
                                      </p:to>
                                    </p:set>
                                    <p:animEffect transition="in" filter="wipe(up)">
                                      <p:cBhvr>
                                        <p:cTn id="10" dur="1000"/>
                                        <p:tgtEl>
                                          <p:spTgt spid="1144">
                                            <p:txEl>
                                              <p:pRg st="0" end="0"/>
                                            </p:txEl>
                                          </p:spTgt>
                                        </p:tgtEl>
                                      </p:cBhvr>
                                    </p:animEffect>
                                  </p:childTnLst>
                                </p:cTn>
                              </p:par>
                            </p:childTnLst>
                          </p:cTn>
                        </p:par>
                        <p:par>
                          <p:cTn id="11" fill="hold">
                            <p:stCondLst>
                              <p:cond delay="3000"/>
                            </p:stCondLst>
                            <p:childTnLst>
                              <p:par>
                                <p:cTn id="12" presetID="22" presetClass="entr" presetSubtype="1" fill="hold" grpId="1" nodeType="afterEffect">
                                  <p:stCondLst>
                                    <p:cond delay="600"/>
                                  </p:stCondLst>
                                  <p:iterate>
                                    <p:tmAbs val="0"/>
                                  </p:iterate>
                                  <p:childTnLst>
                                    <p:set>
                                      <p:cBhvr>
                                        <p:cTn id="13" fill="hold"/>
                                        <p:tgtEl>
                                          <p:spTgt spid="1144">
                                            <p:txEl>
                                              <p:pRg st="1" end="1"/>
                                            </p:txEl>
                                          </p:spTgt>
                                        </p:tgtEl>
                                        <p:attrNameLst>
                                          <p:attrName>style.visibility</p:attrName>
                                        </p:attrNameLst>
                                      </p:cBhvr>
                                      <p:to>
                                        <p:strVal val="visible"/>
                                      </p:to>
                                    </p:set>
                                    <p:animEffect transition="in" filter="wipe(up)">
                                      <p:cBhvr>
                                        <p:cTn id="14" dur="1000"/>
                                        <p:tgtEl>
                                          <p:spTgt spid="1144">
                                            <p:txEl>
                                              <p:pRg st="1" end="1"/>
                                            </p:txEl>
                                          </p:spTgt>
                                        </p:tgtEl>
                                      </p:cBhvr>
                                    </p:animEffect>
                                  </p:childTnLst>
                                </p:cTn>
                              </p:par>
                            </p:childTnLst>
                          </p:cTn>
                        </p:par>
                        <p:par>
                          <p:cTn id="15" fill="hold">
                            <p:stCondLst>
                              <p:cond delay="4600"/>
                            </p:stCondLst>
                            <p:childTnLst>
                              <p:par>
                                <p:cTn id="16" presetID="22" presetClass="entr" presetSubtype="1" fill="hold" grpId="1" nodeType="afterEffect">
                                  <p:stCondLst>
                                    <p:cond delay="600"/>
                                  </p:stCondLst>
                                  <p:iterate>
                                    <p:tmAbs val="0"/>
                                  </p:iterate>
                                  <p:childTnLst>
                                    <p:set>
                                      <p:cBhvr>
                                        <p:cTn id="17" fill="hold"/>
                                        <p:tgtEl>
                                          <p:spTgt spid="1144">
                                            <p:txEl>
                                              <p:pRg st="2" end="2"/>
                                            </p:txEl>
                                          </p:spTgt>
                                        </p:tgtEl>
                                        <p:attrNameLst>
                                          <p:attrName>style.visibility</p:attrName>
                                        </p:attrNameLst>
                                      </p:cBhvr>
                                      <p:to>
                                        <p:strVal val="visible"/>
                                      </p:to>
                                    </p:set>
                                    <p:animEffect transition="in" filter="wipe(up)">
                                      <p:cBhvr>
                                        <p:cTn id="18" dur="1000"/>
                                        <p:tgtEl>
                                          <p:spTgt spid="114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1" nodeType="clickEffect">
                                  <p:stCondLst>
                                    <p:cond delay="0"/>
                                  </p:stCondLst>
                                  <p:iterate>
                                    <p:tmAbs val="0"/>
                                  </p:iterate>
                                  <p:childTnLst>
                                    <p:set>
                                      <p:cBhvr>
                                        <p:cTn id="22" fill="hold"/>
                                        <p:tgtEl>
                                          <p:spTgt spid="1144">
                                            <p:txEl>
                                              <p:pRg st="3" end="3"/>
                                            </p:txEl>
                                          </p:spTgt>
                                        </p:tgtEl>
                                        <p:attrNameLst>
                                          <p:attrName>style.visibility</p:attrName>
                                        </p:attrNameLst>
                                      </p:cBhvr>
                                      <p:to>
                                        <p:strVal val="visible"/>
                                      </p:to>
                                    </p:set>
                                    <p:animEffect transition="in" filter="wipe(up)">
                                      <p:cBhvr>
                                        <p:cTn id="23" dur="1000"/>
                                        <p:tgtEl>
                                          <p:spTgt spid="11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4" grpId="1" build="p" bldLvl="5" animBg="1" advAuto="0"/>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BBE0E3"/>
        </a:solidFill>
        <a:effectLst/>
      </p:bgPr>
    </p:bg>
    <p:spTree>
      <p:nvGrpSpPr>
        <p:cNvPr id="1" name=""/>
        <p:cNvGrpSpPr/>
        <p:nvPr/>
      </p:nvGrpSpPr>
      <p:grpSpPr>
        <a:xfrm>
          <a:off x="0" y="0"/>
          <a:ext cx="0" cy="0"/>
          <a:chOff x="0" y="0"/>
          <a:chExt cx="0" cy="0"/>
        </a:xfrm>
      </p:grpSpPr>
      <p:sp>
        <p:nvSpPr>
          <p:cNvPr id="1150" name="Rectangle"/>
          <p:cNvSpPr/>
          <p:nvPr/>
        </p:nvSpPr>
        <p:spPr>
          <a:xfrm>
            <a:off x="376181" y="377824"/>
            <a:ext cx="23631639" cy="12960353"/>
          </a:xfrm>
          <a:prstGeom prst="rect">
            <a:avLst/>
          </a:prstGeom>
          <a:ln w="749300">
            <a:solidFill>
              <a:srgbClr val="333399"/>
            </a:solidFill>
          </a:ln>
          <a:effectLst>
            <a:outerShdw blurRad="38100" dist="25400" dir="5400000" rotWithShape="0">
              <a:srgbClr val="000000">
                <a:alpha val="50000"/>
              </a:srgbClr>
            </a:outerShdw>
          </a:effectLst>
        </p:spPr>
        <p:txBody>
          <a:bodyPr lIns="50800" tIns="50800" rIns="50800" bIns="50800"/>
          <a:lstStyle/>
          <a:p>
            <a:pPr defTabSz="914400">
              <a:defRPr sz="3200" i="0">
                <a:solidFill>
                  <a:srgbClr val="FFFFFF"/>
                </a:solidFill>
                <a:latin typeface="+mn-lt"/>
                <a:ea typeface="+mn-ea"/>
                <a:cs typeface="+mn-cs"/>
                <a:sym typeface="Helvetica Light"/>
              </a:defRPr>
            </a:pPr>
            <a:endParaRPr/>
          </a:p>
        </p:txBody>
      </p:sp>
      <p:sp>
        <p:nvSpPr>
          <p:cNvPr id="1151" name="Slide Number"/>
          <p:cNvSpPr txBox="1">
            <a:spLocks noGrp="1"/>
          </p:cNvSpPr>
          <p:nvPr>
            <p:ph type="sldNum" sz="quarter" idx="2"/>
          </p:nvPr>
        </p:nvSpPr>
        <p:spPr>
          <a:xfrm>
            <a:off x="11910809" y="12393124"/>
            <a:ext cx="622707" cy="469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112</a:t>
            </a:fld>
            <a:endParaRPr/>
          </a:p>
        </p:txBody>
      </p:sp>
      <p:sp>
        <p:nvSpPr>
          <p:cNvPr id="1152" name="Responding to…"/>
          <p:cNvSpPr txBox="1"/>
          <p:nvPr/>
        </p:nvSpPr>
        <p:spPr>
          <a:xfrm>
            <a:off x="10273301" y="1144958"/>
            <a:ext cx="3821523" cy="1371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indent="39687" defTabSz="914400">
              <a:defRPr sz="3200"/>
            </a:pPr>
            <a:r>
              <a:rPr sz="3800" i="0">
                <a:solidFill>
                  <a:srgbClr val="660066"/>
                </a:solidFill>
                <a:uFill>
                  <a:solidFill>
                    <a:srgbClr val="660066"/>
                  </a:solidFill>
                </a:uFill>
                <a:latin typeface="Arial Black"/>
                <a:ea typeface="Arial Black"/>
                <a:cs typeface="Arial Black"/>
                <a:sym typeface="Arial Black"/>
              </a:rPr>
              <a:t>Responding to</a:t>
            </a:r>
          </a:p>
          <a:p>
            <a:pPr indent="39687" defTabSz="914400">
              <a:defRPr sz="3200"/>
            </a:pPr>
            <a:r>
              <a:rPr sz="3800" i="0">
                <a:solidFill>
                  <a:srgbClr val="660066"/>
                </a:solidFill>
                <a:uFill>
                  <a:solidFill>
                    <a:srgbClr val="660066"/>
                  </a:solidFill>
                </a:uFill>
                <a:latin typeface="Arial Black"/>
                <a:ea typeface="Arial Black"/>
                <a:cs typeface="Arial Black"/>
                <a:sym typeface="Arial Black"/>
              </a:rPr>
              <a:t>Mark 10.35-45</a:t>
            </a:r>
          </a:p>
        </p:txBody>
      </p:sp>
      <p:sp>
        <p:nvSpPr>
          <p:cNvPr id="1153" name="Exploration 10"/>
          <p:cNvSpPr txBox="1"/>
          <p:nvPr/>
        </p:nvSpPr>
        <p:spPr>
          <a:xfrm>
            <a:off x="2111612" y="1178073"/>
            <a:ext cx="4252914"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Exploration 10</a:t>
            </a:r>
          </a:p>
        </p:txBody>
      </p:sp>
      <p:sp>
        <p:nvSpPr>
          <p:cNvPr id="1154" name="Live"/>
          <p:cNvSpPr txBox="1"/>
          <p:nvPr/>
        </p:nvSpPr>
        <p:spPr>
          <a:xfrm>
            <a:off x="19365382" y="1178073"/>
            <a:ext cx="1272184" cy="678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indent="39687" defTabSz="914400">
              <a:defRPr sz="4800" b="1" u="sng"/>
            </a:lvl1pPr>
          </a:lstStyle>
          <a:p>
            <a:pPr>
              <a:defRPr sz="3200" b="0" u="none"/>
            </a:pPr>
            <a:r>
              <a:rPr sz="4800" b="1" u="sng"/>
              <a:t>Live</a:t>
            </a:r>
          </a:p>
        </p:txBody>
      </p:sp>
      <p:sp>
        <p:nvSpPr>
          <p:cNvPr id="1155" name="35        Don’t try and ‘get around’ God.…"/>
          <p:cNvSpPr txBox="1"/>
          <p:nvPr/>
        </p:nvSpPr>
        <p:spPr>
          <a:xfrm>
            <a:off x="2793490" y="3603597"/>
            <a:ext cx="18781145" cy="8207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360045" marR="457200" indent="-360045" algn="l" defTabSz="457200">
              <a:spcBef>
                <a:spcPts val="1200"/>
              </a:spcBef>
            </a:pPr>
            <a:r>
              <a:rPr lang="en-GB" dirty="0"/>
              <a:t>            </a:t>
            </a:r>
            <a:r>
              <a:rPr dirty="0"/>
              <a:t>Don’t try and ‘get around’ God.</a:t>
            </a:r>
            <a:r>
              <a:rPr lang="en-GB" dirty="0"/>
              <a:t> </a:t>
            </a:r>
          </a:p>
          <a:p>
            <a:pPr marL="360045" marR="457200" indent="-360045" algn="l" defTabSz="457200">
              <a:spcBef>
                <a:spcPts val="600"/>
              </a:spcBef>
              <a:spcAft>
                <a:spcPts val="600"/>
              </a:spcAft>
            </a:pPr>
            <a:r>
              <a:rPr lang="en-GB" dirty="0"/>
              <a:t>           </a:t>
            </a:r>
            <a:r>
              <a:rPr dirty="0"/>
              <a:t> Look for the benefit of others before yourself. </a:t>
            </a:r>
            <a:r>
              <a:rPr dirty="0">
                <a:solidFill>
                  <a:schemeClr val="accent5">
                    <a:hueOff val="-444211"/>
                    <a:satOff val="-14915"/>
                    <a:lumOff val="22857"/>
                  </a:schemeClr>
                </a:solidFill>
              </a:rPr>
              <a:t> </a:t>
            </a:r>
          </a:p>
          <a:p>
            <a:pPr marL="360045" marR="457200" indent="-360045" algn="l" defTabSz="457200">
              <a:spcBef>
                <a:spcPts val="800"/>
              </a:spcBef>
            </a:pPr>
            <a:r>
              <a:rPr dirty="0">
                <a:solidFill>
                  <a:schemeClr val="accent5">
                    <a:hueOff val="-444211"/>
                    <a:satOff val="-14915"/>
                    <a:lumOff val="22857"/>
                  </a:schemeClr>
                </a:solidFill>
              </a:rPr>
              <a:t>Now try some by yourself</a:t>
            </a:r>
          </a:p>
          <a:p>
            <a:pPr marL="360045" marR="457200" indent="-360045" algn="l" defTabSz="457200"/>
            <a:r>
              <a:rPr dirty="0"/>
              <a:t>39        Be prepared to receive Jesus’ Baptism (His Spirit) as well as</a:t>
            </a:r>
          </a:p>
          <a:p>
            <a:pPr marL="360045" marR="457200" indent="-360045" algn="l" defTabSz="457200">
              <a:spcBef>
                <a:spcPts val="1200"/>
              </a:spcBef>
            </a:pPr>
            <a:r>
              <a:rPr dirty="0"/>
              <a:t>              His Cup (His sufferings). </a:t>
            </a:r>
          </a:p>
          <a:p>
            <a:pPr marL="360045" marR="457200" indent="-360045" algn="l" defTabSz="457200">
              <a:spcBef>
                <a:spcPts val="1200"/>
              </a:spcBef>
            </a:pPr>
            <a:r>
              <a:rPr dirty="0"/>
              <a:t>40       Respect God’s sovereign choices.</a:t>
            </a:r>
          </a:p>
          <a:p>
            <a:pPr marL="360045" marR="457200" indent="-360045" algn="l" defTabSz="457200">
              <a:spcBef>
                <a:spcPts val="1200"/>
              </a:spcBef>
            </a:pPr>
            <a:r>
              <a:rPr dirty="0"/>
              <a:t>41       Beware self-righteous indignation.</a:t>
            </a:r>
          </a:p>
          <a:p>
            <a:pPr marL="360045" marR="457200" indent="-360045" algn="l" defTabSz="457200">
              <a:spcBef>
                <a:spcPts val="1200"/>
              </a:spcBef>
            </a:pPr>
            <a:r>
              <a:rPr dirty="0"/>
              <a:t>43</a:t>
            </a:r>
            <a:r>
              <a:rPr sz="4200" dirty="0"/>
              <a:t>	      </a:t>
            </a:r>
            <a:r>
              <a:rPr dirty="0"/>
              <a:t>Don’t lord it over other people.</a:t>
            </a:r>
          </a:p>
          <a:p>
            <a:pPr marL="360045" marR="457200" indent="-360045" algn="l" defTabSz="457200">
              <a:spcBef>
                <a:spcPts val="1200"/>
              </a:spcBef>
            </a:pPr>
            <a:r>
              <a:rPr dirty="0"/>
              <a:t>44       Work at excelling in serving others. </a:t>
            </a:r>
          </a:p>
          <a:p>
            <a:pPr marR="457200" algn="l" defTabSz="457200">
              <a:spcBef>
                <a:spcPts val="800"/>
              </a:spcBef>
            </a:pPr>
            <a:r>
              <a:rPr dirty="0"/>
              <a:t>44,45  Be prepared to give your life for others as Jesus did for you.</a:t>
            </a:r>
          </a:p>
        </p:txBody>
      </p:sp>
      <p:sp>
        <p:nvSpPr>
          <p:cNvPr id="1156" name="2.  What should I do?"/>
          <p:cNvSpPr txBox="1"/>
          <p:nvPr/>
        </p:nvSpPr>
        <p:spPr>
          <a:xfrm>
            <a:off x="2158998" y="2722593"/>
            <a:ext cx="6843379"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914400">
              <a:defRPr b="1">
                <a:solidFill>
                  <a:srgbClr val="660066"/>
                </a:solidFill>
                <a:uFill>
                  <a:solidFill>
                    <a:srgbClr val="660066"/>
                  </a:solidFill>
                </a:uFill>
              </a:defRPr>
            </a:lvl1pPr>
          </a:lstStyle>
          <a:p>
            <a:pPr>
              <a:defRPr sz="3200" b="0">
                <a:solidFill>
                  <a:srgbClr val="000000"/>
                </a:solidFill>
                <a:uFillTx/>
              </a:defRPr>
            </a:pPr>
            <a:r>
              <a:rPr sz="4600" b="1">
                <a:solidFill>
                  <a:srgbClr val="660066"/>
                </a:solidFill>
                <a:uFill>
                  <a:solidFill>
                    <a:srgbClr val="660066"/>
                  </a:solidFill>
                </a:uFill>
              </a:rPr>
              <a:t>2.  What should I do?</a:t>
            </a:r>
          </a:p>
        </p:txBody>
      </p:sp>
      <p:pic>
        <p:nvPicPr>
          <p:cNvPr id="1157" name="image.png" descr="image.png"/>
          <p:cNvPicPr>
            <a:picLocks noChangeAspect="1"/>
          </p:cNvPicPr>
          <p:nvPr/>
        </p:nvPicPr>
        <p:blipFill>
          <a:blip r:embed="rId2"/>
          <a:stretch>
            <a:fillRect/>
          </a:stretch>
        </p:blipFill>
        <p:spPr>
          <a:xfrm>
            <a:off x="21543399" y="978270"/>
            <a:ext cx="1857376" cy="1857376"/>
          </a:xfrm>
          <a:prstGeom prst="rect">
            <a:avLst/>
          </a:prstGeom>
          <a:ln w="12700">
            <a:miter lim="400000"/>
          </a:ln>
        </p:spPr>
      </p:pic>
      <p:sp>
        <p:nvSpPr>
          <p:cNvPr id="1158" name="Which one…"/>
          <p:cNvSpPr txBox="1"/>
          <p:nvPr/>
        </p:nvSpPr>
        <p:spPr>
          <a:xfrm>
            <a:off x="17060090" y="7134197"/>
            <a:ext cx="4999624" cy="2825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a:solidFill>
                  <a:schemeClr val="accent5"/>
                </a:solidFill>
              </a:defRPr>
            </a:pPr>
            <a:r>
              <a:t>Which one </a:t>
            </a:r>
          </a:p>
          <a:p>
            <a:pPr>
              <a:defRPr>
                <a:solidFill>
                  <a:schemeClr val="accent5"/>
                </a:solidFill>
              </a:defRPr>
            </a:pPr>
            <a:r>
              <a:t>applies Mark’s </a:t>
            </a:r>
          </a:p>
          <a:p>
            <a:pPr>
              <a:defRPr>
                <a:solidFill>
                  <a:schemeClr val="accent5"/>
                </a:solidFill>
              </a:defRPr>
            </a:pPr>
            <a:r>
              <a:rPr b="1"/>
              <a:t>Main Point</a:t>
            </a:r>
            <a:r>
              <a:t>?    </a:t>
            </a:r>
            <a:r>
              <a:rPr u="sng"/>
              <a:t>Underline it.</a:t>
            </a:r>
          </a:p>
        </p:txBody>
      </p:sp>
      <p:sp>
        <p:nvSpPr>
          <p:cNvPr id="1159" name="44,45  Be prepared to give your life for others as Jesus did for you."/>
          <p:cNvSpPr txBox="1"/>
          <p:nvPr/>
        </p:nvSpPr>
        <p:spPr>
          <a:xfrm>
            <a:off x="2738350" y="11006050"/>
            <a:ext cx="17357900"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R="457200" algn="l" defTabSz="457200">
              <a:spcBef>
                <a:spcPts val="800"/>
              </a:spcBef>
              <a:defRPr u="sng"/>
            </a:lvl1pPr>
          </a:lstStyle>
          <a:p>
            <a:r>
              <a:rPr dirty="0"/>
              <a:t>44,45  Be prepared to give your life for others as Jesus did for you.</a:t>
            </a:r>
          </a:p>
        </p:txBody>
      </p:sp>
      <p:sp>
        <p:nvSpPr>
          <p:cNvPr id="1160" name="35"/>
          <p:cNvSpPr txBox="1"/>
          <p:nvPr/>
        </p:nvSpPr>
        <p:spPr>
          <a:xfrm>
            <a:off x="2754845" y="3519062"/>
            <a:ext cx="1221488" cy="8104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360045" marR="457200" indent="-360045" algn="l" defTabSz="457200">
              <a:spcBef>
                <a:spcPts val="1200"/>
              </a:spcBef>
            </a:lvl1pPr>
          </a:lstStyle>
          <a:p>
            <a:r>
              <a:rPr lang="en-GB" dirty="0"/>
              <a:t>35</a:t>
            </a:r>
            <a:endParaRPr dirty="0"/>
          </a:p>
        </p:txBody>
      </p:sp>
      <p:sp>
        <p:nvSpPr>
          <p:cNvPr id="1161" name="37"/>
          <p:cNvSpPr txBox="1"/>
          <p:nvPr/>
        </p:nvSpPr>
        <p:spPr>
          <a:xfrm>
            <a:off x="2754845" y="4382244"/>
            <a:ext cx="764110"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marL="360045" marR="457200" indent="-360045" algn="l" defTabSz="457200">
              <a:spcBef>
                <a:spcPts val="800"/>
              </a:spcBef>
            </a:lvl1pPr>
          </a:lstStyle>
          <a:p>
            <a:r>
              <a:rPr dirty="0"/>
              <a:t>37</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155">
                                            <p:bg/>
                                          </p:spTgt>
                                        </p:tgtEl>
                                        <p:attrNameLst>
                                          <p:attrName>style.visibility</p:attrName>
                                        </p:attrNameLst>
                                      </p:cBhvr>
                                      <p:to>
                                        <p:strVal val="visible"/>
                                      </p:to>
                                    </p:set>
                                    <p:animEffect transition="in" filter="wipe(left)">
                                      <p:cBhvr>
                                        <p:cTn id="7" dur="1000"/>
                                        <p:tgtEl>
                                          <p:spTgt spid="1155">
                                            <p:bg/>
                                          </p:spTgt>
                                        </p:tgtEl>
                                      </p:cBhvr>
                                    </p:animEffect>
                                  </p:childTnLst>
                                </p:cTn>
                              </p:par>
                              <p:par>
                                <p:cTn id="8" presetID="22" presetClass="entr" presetSubtype="8" fill="hold" grpId="1" nodeType="withEffect">
                                  <p:stCondLst>
                                    <p:cond delay="0"/>
                                  </p:stCondLst>
                                  <p:iterate>
                                    <p:tmAbs val="0"/>
                                  </p:iterate>
                                  <p:childTnLst>
                                    <p:set>
                                      <p:cBhvr>
                                        <p:cTn id="9" fill="hold"/>
                                        <p:tgtEl>
                                          <p:spTgt spid="1155">
                                            <p:txEl>
                                              <p:pRg st="0" end="0"/>
                                            </p:txEl>
                                          </p:spTgt>
                                        </p:tgtEl>
                                        <p:attrNameLst>
                                          <p:attrName>style.visibility</p:attrName>
                                        </p:attrNameLst>
                                      </p:cBhvr>
                                      <p:to>
                                        <p:strVal val="visible"/>
                                      </p:to>
                                    </p:set>
                                    <p:animEffect transition="in" filter="wipe(left)">
                                      <p:cBhvr>
                                        <p:cTn id="10" dur="1000"/>
                                        <p:tgtEl>
                                          <p:spTgt spid="115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iterate>
                                    <p:tmAbs val="0"/>
                                  </p:iterate>
                                  <p:childTnLst>
                                    <p:set>
                                      <p:cBhvr>
                                        <p:cTn id="14" fill="hold"/>
                                        <p:tgtEl>
                                          <p:spTgt spid="1155">
                                            <p:txEl>
                                              <p:pRg st="1" end="1"/>
                                            </p:txEl>
                                          </p:spTgt>
                                        </p:tgtEl>
                                        <p:attrNameLst>
                                          <p:attrName>style.visibility</p:attrName>
                                        </p:attrNameLst>
                                      </p:cBhvr>
                                      <p:to>
                                        <p:strVal val="visible"/>
                                      </p:to>
                                    </p:set>
                                    <p:animEffect transition="in" filter="wipe(left)">
                                      <p:cBhvr>
                                        <p:cTn id="15" dur="1000"/>
                                        <p:tgtEl>
                                          <p:spTgt spid="115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1" nodeType="clickEffect">
                                  <p:stCondLst>
                                    <p:cond delay="0"/>
                                  </p:stCondLst>
                                  <p:iterate>
                                    <p:tmAbs val="0"/>
                                  </p:iterate>
                                  <p:childTnLst>
                                    <p:set>
                                      <p:cBhvr>
                                        <p:cTn id="19" fill="hold"/>
                                        <p:tgtEl>
                                          <p:spTgt spid="1155">
                                            <p:txEl>
                                              <p:pRg st="2" end="2"/>
                                            </p:txEl>
                                          </p:spTgt>
                                        </p:tgtEl>
                                        <p:attrNameLst>
                                          <p:attrName>style.visibility</p:attrName>
                                        </p:attrNameLst>
                                      </p:cBhvr>
                                      <p:to>
                                        <p:strVal val="visible"/>
                                      </p:to>
                                    </p:set>
                                    <p:animEffect transition="in" filter="wipe(left)">
                                      <p:cBhvr>
                                        <p:cTn id="20" dur="1000"/>
                                        <p:tgtEl>
                                          <p:spTgt spid="115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1" nodeType="clickEffect">
                                  <p:stCondLst>
                                    <p:cond delay="0"/>
                                  </p:stCondLst>
                                  <p:iterate>
                                    <p:tmAbs val="0"/>
                                  </p:iterate>
                                  <p:childTnLst>
                                    <p:set>
                                      <p:cBhvr>
                                        <p:cTn id="24" fill="hold"/>
                                        <p:tgtEl>
                                          <p:spTgt spid="1155">
                                            <p:txEl>
                                              <p:pRg st="3" end="3"/>
                                            </p:txEl>
                                          </p:spTgt>
                                        </p:tgtEl>
                                        <p:attrNameLst>
                                          <p:attrName>style.visibility</p:attrName>
                                        </p:attrNameLst>
                                      </p:cBhvr>
                                      <p:to>
                                        <p:strVal val="visible"/>
                                      </p:to>
                                    </p:set>
                                    <p:animEffect transition="in" filter="wipe(left)">
                                      <p:cBhvr>
                                        <p:cTn id="25" dur="1000"/>
                                        <p:tgtEl>
                                          <p:spTgt spid="1155">
                                            <p:txEl>
                                              <p:pRg st="3" end="3"/>
                                            </p:txEl>
                                          </p:spTgt>
                                        </p:tgtEl>
                                      </p:cBhvr>
                                    </p:animEffect>
                                  </p:childTnLst>
                                </p:cTn>
                              </p:par>
                            </p:childTnLst>
                          </p:cTn>
                        </p:par>
                        <p:par>
                          <p:cTn id="26" fill="hold">
                            <p:stCondLst>
                              <p:cond delay="1000"/>
                            </p:stCondLst>
                            <p:childTnLst>
                              <p:par>
                                <p:cTn id="27" presetID="22" presetClass="entr" presetSubtype="8" fill="hold" grpId="1" nodeType="afterEffect">
                                  <p:stCondLst>
                                    <p:cond delay="0"/>
                                  </p:stCondLst>
                                  <p:iterate>
                                    <p:tmAbs val="0"/>
                                  </p:iterate>
                                  <p:childTnLst>
                                    <p:set>
                                      <p:cBhvr>
                                        <p:cTn id="28" fill="hold"/>
                                        <p:tgtEl>
                                          <p:spTgt spid="1155">
                                            <p:txEl>
                                              <p:pRg st="4" end="4"/>
                                            </p:txEl>
                                          </p:spTgt>
                                        </p:tgtEl>
                                        <p:attrNameLst>
                                          <p:attrName>style.visibility</p:attrName>
                                        </p:attrNameLst>
                                      </p:cBhvr>
                                      <p:to>
                                        <p:strVal val="visible"/>
                                      </p:to>
                                    </p:set>
                                    <p:animEffect transition="in" filter="wipe(left)">
                                      <p:cBhvr>
                                        <p:cTn id="29" dur="1000"/>
                                        <p:tgtEl>
                                          <p:spTgt spid="1155">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1" nodeType="clickEffect">
                                  <p:stCondLst>
                                    <p:cond delay="0"/>
                                  </p:stCondLst>
                                  <p:iterate>
                                    <p:tmAbs val="0"/>
                                  </p:iterate>
                                  <p:childTnLst>
                                    <p:set>
                                      <p:cBhvr>
                                        <p:cTn id="33" fill="hold"/>
                                        <p:tgtEl>
                                          <p:spTgt spid="1155">
                                            <p:txEl>
                                              <p:pRg st="5" end="5"/>
                                            </p:txEl>
                                          </p:spTgt>
                                        </p:tgtEl>
                                        <p:attrNameLst>
                                          <p:attrName>style.visibility</p:attrName>
                                        </p:attrNameLst>
                                      </p:cBhvr>
                                      <p:to>
                                        <p:strVal val="visible"/>
                                      </p:to>
                                    </p:set>
                                    <p:animEffect transition="in" filter="wipe(left)">
                                      <p:cBhvr>
                                        <p:cTn id="34" dur="1000"/>
                                        <p:tgtEl>
                                          <p:spTgt spid="1155">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1" nodeType="clickEffect">
                                  <p:stCondLst>
                                    <p:cond delay="0"/>
                                  </p:stCondLst>
                                  <p:iterate>
                                    <p:tmAbs val="0"/>
                                  </p:iterate>
                                  <p:childTnLst>
                                    <p:set>
                                      <p:cBhvr>
                                        <p:cTn id="38" fill="hold"/>
                                        <p:tgtEl>
                                          <p:spTgt spid="1155">
                                            <p:txEl>
                                              <p:pRg st="6" end="6"/>
                                            </p:txEl>
                                          </p:spTgt>
                                        </p:tgtEl>
                                        <p:attrNameLst>
                                          <p:attrName>style.visibility</p:attrName>
                                        </p:attrNameLst>
                                      </p:cBhvr>
                                      <p:to>
                                        <p:strVal val="visible"/>
                                      </p:to>
                                    </p:set>
                                    <p:animEffect transition="in" filter="wipe(left)">
                                      <p:cBhvr>
                                        <p:cTn id="39" dur="1000"/>
                                        <p:tgtEl>
                                          <p:spTgt spid="1155">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1" nodeType="clickEffect">
                                  <p:stCondLst>
                                    <p:cond delay="0"/>
                                  </p:stCondLst>
                                  <p:iterate>
                                    <p:tmAbs val="0"/>
                                  </p:iterate>
                                  <p:childTnLst>
                                    <p:set>
                                      <p:cBhvr>
                                        <p:cTn id="43" fill="hold"/>
                                        <p:tgtEl>
                                          <p:spTgt spid="1155">
                                            <p:txEl>
                                              <p:pRg st="7" end="7"/>
                                            </p:txEl>
                                          </p:spTgt>
                                        </p:tgtEl>
                                        <p:attrNameLst>
                                          <p:attrName>style.visibility</p:attrName>
                                        </p:attrNameLst>
                                      </p:cBhvr>
                                      <p:to>
                                        <p:strVal val="visible"/>
                                      </p:to>
                                    </p:set>
                                    <p:animEffect transition="in" filter="wipe(left)">
                                      <p:cBhvr>
                                        <p:cTn id="44" dur="1000"/>
                                        <p:tgtEl>
                                          <p:spTgt spid="1155">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1" nodeType="clickEffect">
                                  <p:stCondLst>
                                    <p:cond delay="0"/>
                                  </p:stCondLst>
                                  <p:iterate>
                                    <p:tmAbs val="0"/>
                                  </p:iterate>
                                  <p:childTnLst>
                                    <p:set>
                                      <p:cBhvr>
                                        <p:cTn id="48" fill="hold"/>
                                        <p:tgtEl>
                                          <p:spTgt spid="1155">
                                            <p:txEl>
                                              <p:pRg st="8" end="8"/>
                                            </p:txEl>
                                          </p:spTgt>
                                        </p:tgtEl>
                                        <p:attrNameLst>
                                          <p:attrName>style.visibility</p:attrName>
                                        </p:attrNameLst>
                                      </p:cBhvr>
                                      <p:to>
                                        <p:strVal val="visible"/>
                                      </p:to>
                                    </p:set>
                                    <p:animEffect transition="in" filter="wipe(left)">
                                      <p:cBhvr>
                                        <p:cTn id="49" dur="1000"/>
                                        <p:tgtEl>
                                          <p:spTgt spid="1155">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1" nodeType="clickEffect">
                                  <p:stCondLst>
                                    <p:cond delay="0"/>
                                  </p:stCondLst>
                                  <p:iterate>
                                    <p:tmAbs val="0"/>
                                  </p:iterate>
                                  <p:childTnLst>
                                    <p:set>
                                      <p:cBhvr>
                                        <p:cTn id="53" fill="hold"/>
                                        <p:tgtEl>
                                          <p:spTgt spid="1155">
                                            <p:txEl>
                                              <p:pRg st="9" end="9"/>
                                            </p:txEl>
                                          </p:spTgt>
                                        </p:tgtEl>
                                        <p:attrNameLst>
                                          <p:attrName>style.visibility</p:attrName>
                                        </p:attrNameLst>
                                      </p:cBhvr>
                                      <p:to>
                                        <p:strVal val="visible"/>
                                      </p:to>
                                    </p:set>
                                    <p:animEffect transition="in" filter="wipe(left)">
                                      <p:cBhvr>
                                        <p:cTn id="54" dur="1000"/>
                                        <p:tgtEl>
                                          <p:spTgt spid="1155">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2" nodeType="clickEffect">
                                  <p:stCondLst>
                                    <p:cond delay="0"/>
                                  </p:stCondLst>
                                  <p:iterate>
                                    <p:tmAbs val="0"/>
                                  </p:iterate>
                                  <p:childTnLst>
                                    <p:set>
                                      <p:cBhvr>
                                        <p:cTn id="58" fill="hold"/>
                                        <p:tgtEl>
                                          <p:spTgt spid="1158"/>
                                        </p:tgtEl>
                                        <p:attrNameLst>
                                          <p:attrName>style.visibility</p:attrName>
                                        </p:attrNameLst>
                                      </p:cBhvr>
                                      <p:to>
                                        <p:strVal val="visible"/>
                                      </p:to>
                                    </p:set>
                                    <p:animEffect transition="in" filter="wipe(up)">
                                      <p:cBhvr>
                                        <p:cTn id="59" dur="700"/>
                                        <p:tgtEl>
                                          <p:spTgt spid="115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3" nodeType="clickEffect">
                                  <p:stCondLst>
                                    <p:cond delay="0"/>
                                  </p:stCondLst>
                                  <p:iterate>
                                    <p:tmAbs val="0"/>
                                  </p:iterate>
                                  <p:childTnLst>
                                    <p:set>
                                      <p:cBhvr>
                                        <p:cTn id="63" fill="hold"/>
                                        <p:tgtEl>
                                          <p:spTgt spid="1159"/>
                                        </p:tgtEl>
                                        <p:attrNameLst>
                                          <p:attrName>style.visibility</p:attrName>
                                        </p:attrNameLst>
                                      </p:cBhvr>
                                      <p:to>
                                        <p:strVal val="visible"/>
                                      </p:to>
                                    </p:set>
                                    <p:animEffect transition="in" filter="wipe(left)">
                                      <p:cBhvr>
                                        <p:cTn id="64" dur="1000"/>
                                        <p:tgtEl>
                                          <p:spTgt spid="1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5" grpId="1" uiExpand="1" build="p" bldLvl="5" animBg="1" advAuto="0"/>
      <p:bldP spid="1158" grpId="2" animBg="1" advAuto="0"/>
      <p:bldP spid="1159" grpId="3" animBg="1" advAuto="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3"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113</a:t>
            </a:fld>
            <a:endParaRPr/>
          </a:p>
        </p:txBody>
      </p:sp>
      <p:pic>
        <p:nvPicPr>
          <p:cNvPr id="1164"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65"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66" name="Conclusion"/>
          <p:cNvSpPr txBox="1"/>
          <p:nvPr/>
        </p:nvSpPr>
        <p:spPr>
          <a:xfrm>
            <a:off x="4149455" y="2680773"/>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Conclusion</a:t>
            </a:r>
          </a:p>
        </p:txBody>
      </p:sp>
      <p:sp>
        <p:nvSpPr>
          <p:cNvPr id="1167" name="As we read the Word, we may think that God wants us to act on it in some specific way.…"/>
          <p:cNvSpPr txBox="1"/>
          <p:nvPr/>
        </p:nvSpPr>
        <p:spPr>
          <a:xfrm>
            <a:off x="4176148" y="4548789"/>
            <a:ext cx="15155696" cy="426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3200"/>
              </a:spcBef>
              <a:defRPr sz="4800" i="0">
                <a:latin typeface="Avenir Next Regular"/>
                <a:ea typeface="Avenir Next Regular"/>
                <a:cs typeface="Avenir Next Regular"/>
                <a:sym typeface="Avenir Next Regular"/>
              </a:defRPr>
            </a:pPr>
            <a:r>
              <a:t>As we read the Word, we may think that God wants us to act on it in some specific way. </a:t>
            </a:r>
          </a:p>
          <a:p>
            <a:pPr algn="l">
              <a:spcBef>
                <a:spcPts val="3200"/>
              </a:spcBef>
              <a:defRPr sz="4800" i="0">
                <a:latin typeface="Avenir Next Regular"/>
                <a:ea typeface="Avenir Next Regular"/>
                <a:cs typeface="Avenir Next Regular"/>
                <a:sym typeface="Avenir Next Regular"/>
              </a:defRPr>
            </a:pPr>
            <a:r>
              <a:t>How can we be sure that it is God’s ‘voice’, </a:t>
            </a:r>
          </a:p>
          <a:p>
            <a:pPr algn="l">
              <a:spcBef>
                <a:spcPts val="3200"/>
              </a:spcBef>
              <a:defRPr sz="4800" i="0">
                <a:latin typeface="Avenir Next Regular"/>
                <a:ea typeface="Avenir Next Regular"/>
                <a:cs typeface="Avenir Next Regular"/>
                <a:sym typeface="Avenir Next Regular"/>
              </a:defRPr>
            </a:pPr>
            <a:r>
              <a:t>and what should we do when we hear it?</a:t>
            </a:r>
          </a:p>
        </p:txBody>
      </p:sp>
      <p:grpSp>
        <p:nvGrpSpPr>
          <p:cNvPr id="1170" name="Group"/>
          <p:cNvGrpSpPr/>
          <p:nvPr/>
        </p:nvGrpSpPr>
        <p:grpSpPr>
          <a:xfrm>
            <a:off x="1908511" y="1249060"/>
            <a:ext cx="3544023" cy="1994861"/>
            <a:chOff x="0" y="0"/>
            <a:chExt cx="3544022" cy="1994859"/>
          </a:xfrm>
        </p:grpSpPr>
        <p:sp>
          <p:nvSpPr>
            <p:cNvPr id="116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6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114</a:t>
            </a:fld>
            <a:endParaRPr/>
          </a:p>
        </p:txBody>
      </p:sp>
      <p:pic>
        <p:nvPicPr>
          <p:cNvPr id="117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7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75" name="Conclusion"/>
          <p:cNvSpPr txBox="1"/>
          <p:nvPr/>
        </p:nvSpPr>
        <p:spPr>
          <a:xfrm>
            <a:off x="4136755" y="2668073"/>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Conclusion</a:t>
            </a:r>
          </a:p>
        </p:txBody>
      </p:sp>
      <p:sp>
        <p:nvSpPr>
          <p:cNvPr id="1176" name="a)           The rest of the Word…"/>
          <p:cNvSpPr txBox="1"/>
          <p:nvPr/>
        </p:nvSpPr>
        <p:spPr>
          <a:xfrm>
            <a:off x="2921440" y="5274868"/>
            <a:ext cx="18909420" cy="27228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800"/>
              </a:spcBef>
              <a:defRPr sz="4800" b="1" i="0">
                <a:latin typeface="Avenir Next Regular"/>
                <a:ea typeface="Avenir Next Regular"/>
                <a:cs typeface="Avenir Next Regular"/>
                <a:sym typeface="Avenir Next Regular"/>
              </a:defRPr>
            </a:pPr>
            <a:r>
              <a:rPr i="1" dirty="0"/>
              <a:t>a)</a:t>
            </a:r>
            <a:r>
              <a:rPr sz="933" i="1" dirty="0">
                <a:latin typeface="Times New Roman"/>
                <a:ea typeface="Times New Roman"/>
                <a:cs typeface="Times New Roman"/>
                <a:sym typeface="Times New Roman"/>
              </a:rPr>
              <a:t>           </a:t>
            </a:r>
            <a:r>
              <a:rPr i="1" dirty="0"/>
              <a:t>The rest of the Word </a:t>
            </a:r>
          </a:p>
          <a:p>
            <a:pPr algn="l">
              <a:spcBef>
                <a:spcPts val="800"/>
              </a:spcBef>
              <a:defRPr sz="4800" i="0">
                <a:latin typeface="Avenir Next Regular"/>
                <a:ea typeface="Avenir Next Regular"/>
                <a:cs typeface="Avenir Next Regular"/>
                <a:sym typeface="Avenir Next Regular"/>
              </a:defRPr>
            </a:pPr>
            <a:r>
              <a:rPr dirty="0"/>
              <a:t>If it is God, it will always be in line with the general teaching of the Bible – God doesn’t contradict Himself! </a:t>
            </a:r>
          </a:p>
        </p:txBody>
      </p:sp>
      <p:sp>
        <p:nvSpPr>
          <p:cNvPr id="1177" name="1)     Is it God?…"/>
          <p:cNvSpPr txBox="1"/>
          <p:nvPr/>
        </p:nvSpPr>
        <p:spPr>
          <a:xfrm>
            <a:off x="2939440" y="3730907"/>
            <a:ext cx="13907720"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b="1" i="0">
                <a:latin typeface="Avenir Next Regular"/>
                <a:ea typeface="Avenir Next Regular"/>
                <a:cs typeface="Avenir Next Regular"/>
                <a:sym typeface="Avenir Next Regular"/>
              </a:defRPr>
            </a:pPr>
            <a:r>
              <a:rPr dirty="0"/>
              <a:t>1)     Is it God?</a:t>
            </a:r>
          </a:p>
          <a:p>
            <a:pPr algn="l">
              <a:spcBef>
                <a:spcPts val="600"/>
              </a:spcBef>
              <a:defRPr sz="4800" i="0">
                <a:latin typeface="Avenir Next Regular"/>
                <a:ea typeface="Avenir Next Regular"/>
                <a:cs typeface="Avenir Next Regular"/>
                <a:sym typeface="Avenir Next Regular"/>
              </a:defRPr>
            </a:pPr>
            <a:r>
              <a:rPr dirty="0"/>
              <a:t>Ways in which we may test this are by referring to:</a:t>
            </a:r>
          </a:p>
        </p:txBody>
      </p:sp>
      <p:grpSp>
        <p:nvGrpSpPr>
          <p:cNvPr id="1180" name="Group"/>
          <p:cNvGrpSpPr/>
          <p:nvPr/>
        </p:nvGrpSpPr>
        <p:grpSpPr>
          <a:xfrm>
            <a:off x="1908511" y="1249060"/>
            <a:ext cx="3544023" cy="1994861"/>
            <a:chOff x="0" y="0"/>
            <a:chExt cx="3544022" cy="1994859"/>
          </a:xfrm>
        </p:grpSpPr>
        <p:sp>
          <p:nvSpPr>
            <p:cNvPr id="117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7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76">
                                            <p:bg/>
                                          </p:spTgt>
                                        </p:tgtEl>
                                        <p:attrNameLst>
                                          <p:attrName>style.visibility</p:attrName>
                                        </p:attrNameLst>
                                      </p:cBhvr>
                                      <p:to>
                                        <p:strVal val="visible"/>
                                      </p:to>
                                    </p:set>
                                    <p:animEffect transition="in" filter="wipe(up)">
                                      <p:cBhvr>
                                        <p:cTn id="7" dur="500"/>
                                        <p:tgtEl>
                                          <p:spTgt spid="1176">
                                            <p:bg/>
                                          </p:spTgt>
                                        </p:tgtEl>
                                      </p:cBhvr>
                                    </p:animEffect>
                                  </p:childTnLst>
                                </p:cTn>
                              </p:par>
                            </p:childTnLst>
                          </p:cTn>
                        </p:par>
                        <p:par>
                          <p:cTn id="8" fill="hold">
                            <p:stCondLst>
                              <p:cond delay="500"/>
                            </p:stCondLst>
                            <p:childTnLst>
                              <p:par>
                                <p:cTn id="9" presetID="22" presetClass="entr" presetSubtype="1" fill="hold" grpId="1" nodeType="afterEffect">
                                  <p:stCondLst>
                                    <p:cond delay="0"/>
                                  </p:stCondLst>
                                  <p:iterate>
                                    <p:tmAbs val="0"/>
                                  </p:iterate>
                                  <p:childTnLst>
                                    <p:set>
                                      <p:cBhvr>
                                        <p:cTn id="10" fill="hold"/>
                                        <p:tgtEl>
                                          <p:spTgt spid="1176">
                                            <p:txEl>
                                              <p:pRg st="0" end="0"/>
                                            </p:txEl>
                                          </p:spTgt>
                                        </p:tgtEl>
                                        <p:attrNameLst>
                                          <p:attrName>style.visibility</p:attrName>
                                        </p:attrNameLst>
                                      </p:cBhvr>
                                      <p:to>
                                        <p:strVal val="visible"/>
                                      </p:to>
                                    </p:set>
                                    <p:animEffect transition="in" filter="wipe(up)">
                                      <p:cBhvr>
                                        <p:cTn id="11" dur="1000"/>
                                        <p:tgtEl>
                                          <p:spTgt spid="1176">
                                            <p:txEl>
                                              <p:pRg st="0" end="0"/>
                                            </p:txEl>
                                          </p:spTgt>
                                        </p:tgtEl>
                                      </p:cBhvr>
                                    </p:animEffect>
                                  </p:childTnLst>
                                </p:cTn>
                              </p:par>
                            </p:childTnLst>
                          </p:cTn>
                        </p:par>
                        <p:par>
                          <p:cTn id="12" fill="hold">
                            <p:stCondLst>
                              <p:cond delay="1500"/>
                            </p:stCondLst>
                            <p:childTnLst>
                              <p:par>
                                <p:cTn id="13" presetID="22" presetClass="entr" presetSubtype="1" fill="hold" grpId="1" nodeType="afterEffect">
                                  <p:stCondLst>
                                    <p:cond delay="0"/>
                                  </p:stCondLst>
                                  <p:iterate>
                                    <p:tmAbs val="0"/>
                                  </p:iterate>
                                  <p:childTnLst>
                                    <p:set>
                                      <p:cBhvr>
                                        <p:cTn id="14" fill="hold"/>
                                        <p:tgtEl>
                                          <p:spTgt spid="1176">
                                            <p:txEl>
                                              <p:pRg st="1" end="1"/>
                                            </p:txEl>
                                          </p:spTgt>
                                        </p:tgtEl>
                                        <p:attrNameLst>
                                          <p:attrName>style.visibility</p:attrName>
                                        </p:attrNameLst>
                                      </p:cBhvr>
                                      <p:to>
                                        <p:strVal val="visible"/>
                                      </p:to>
                                    </p:set>
                                    <p:animEffect transition="in" filter="wipe(up)">
                                      <p:cBhvr>
                                        <p:cTn id="15" dur="1000"/>
                                        <p:tgtEl>
                                          <p:spTgt spid="117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6" grpId="1" uiExpand="1" build="p" bldLvl="5" animBg="1" advAuto="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115</a:t>
            </a:fld>
            <a:endParaRPr/>
          </a:p>
        </p:txBody>
      </p:sp>
      <p:pic>
        <p:nvPicPr>
          <p:cNvPr id="118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8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85" name="Conclusion"/>
          <p:cNvSpPr txBox="1"/>
          <p:nvPr/>
        </p:nvSpPr>
        <p:spPr>
          <a:xfrm>
            <a:off x="4136755" y="2668073"/>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Conclusion</a:t>
            </a:r>
          </a:p>
        </p:txBody>
      </p:sp>
      <p:sp>
        <p:nvSpPr>
          <p:cNvPr id="1186" name="We might usually expect other believers to confirm this is what the passage means. The ‘witness of the Spirit’ means that the same God who inspired the writers can today help readers who are genuinely ‘seeking God’s will, in God’s Word, so as to join in "/>
          <p:cNvSpPr txBox="1"/>
          <p:nvPr/>
        </p:nvSpPr>
        <p:spPr>
          <a:xfrm>
            <a:off x="2832540" y="7328218"/>
            <a:ext cx="18909420" cy="429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rPr dirty="0"/>
              <a:t>We might usually expect other believers to confirm this is what the passage means. The ‘witness of the Spirit’ means that the same God who inspired the writers can today help readers who are genuinely </a:t>
            </a:r>
            <a:r>
              <a:rPr i="1" dirty="0"/>
              <a:t>‘seeking God’s will, in God’s Word, so as to join in doing God’s work.’</a:t>
            </a:r>
          </a:p>
          <a:p>
            <a:pPr algn="r">
              <a:lnSpc>
                <a:spcPct val="70000"/>
              </a:lnSpc>
              <a:defRPr sz="4800" i="0">
                <a:latin typeface="Avenir Next Regular"/>
                <a:ea typeface="Avenir Next Regular"/>
                <a:cs typeface="Avenir Next Regular"/>
                <a:sym typeface="Avenir Next Regular"/>
              </a:defRPr>
            </a:pPr>
            <a:r>
              <a:rPr dirty="0"/>
              <a:t>(</a:t>
            </a:r>
            <a:r>
              <a:rPr i="1" dirty="0"/>
              <a:t>Mark Greene)</a:t>
            </a:r>
          </a:p>
        </p:txBody>
      </p:sp>
      <p:sp>
        <p:nvSpPr>
          <p:cNvPr id="1187" name="1)     Is it God?…"/>
          <p:cNvSpPr txBox="1"/>
          <p:nvPr/>
        </p:nvSpPr>
        <p:spPr>
          <a:xfrm>
            <a:off x="2930973" y="3785906"/>
            <a:ext cx="14072763" cy="32880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b="1" i="0">
                <a:latin typeface="Avenir Next Regular"/>
                <a:ea typeface="Avenir Next Regular"/>
                <a:cs typeface="Avenir Next Regular"/>
                <a:sym typeface="Avenir Next Regular"/>
              </a:defRPr>
            </a:pPr>
            <a:r>
              <a:rPr dirty="0"/>
              <a:t>1)     Is it God?</a:t>
            </a:r>
          </a:p>
          <a:p>
            <a:pPr algn="l">
              <a:spcBef>
                <a:spcPts val="600"/>
              </a:spcBef>
              <a:defRPr sz="4800" i="0">
                <a:latin typeface="Avenir Next Regular"/>
                <a:ea typeface="Avenir Next Regular"/>
                <a:cs typeface="Avenir Next Regular"/>
                <a:sym typeface="Avenir Next Regular"/>
              </a:defRPr>
            </a:pPr>
            <a:r>
              <a:rPr dirty="0"/>
              <a:t>Ways in which we may test this are by referring to:</a:t>
            </a:r>
          </a:p>
          <a:p>
            <a:pPr algn="l">
              <a:spcBef>
                <a:spcPts val="600"/>
              </a:spcBef>
              <a:defRPr sz="4800" b="1" i="0">
                <a:solidFill>
                  <a:srgbClr val="53585F"/>
                </a:solidFill>
                <a:latin typeface="Avenir Next Regular"/>
                <a:ea typeface="Avenir Next Regular"/>
                <a:cs typeface="Avenir Next Regular"/>
                <a:sym typeface="Avenir Next Regular"/>
              </a:defRPr>
            </a:pPr>
            <a:r>
              <a:rPr i="1" dirty="0"/>
              <a:t>a)</a:t>
            </a:r>
            <a:r>
              <a:rPr sz="933" i="1" dirty="0">
                <a:latin typeface="Times New Roman"/>
                <a:ea typeface="Times New Roman"/>
                <a:cs typeface="Times New Roman"/>
                <a:sym typeface="Times New Roman"/>
              </a:rPr>
              <a:t>           </a:t>
            </a:r>
            <a:r>
              <a:rPr i="1" dirty="0"/>
              <a:t>The rest of the Word</a:t>
            </a:r>
            <a:r>
              <a:rPr dirty="0"/>
              <a:t> </a:t>
            </a:r>
          </a:p>
          <a:p>
            <a:pPr algn="l">
              <a:spcBef>
                <a:spcPts val="600"/>
              </a:spcBef>
              <a:defRPr sz="4800" b="1" i="0">
                <a:latin typeface="Avenir Next Regular"/>
                <a:ea typeface="Avenir Next Regular"/>
                <a:cs typeface="Avenir Next Regular"/>
                <a:sym typeface="Avenir Next Regular"/>
              </a:defRPr>
            </a:pPr>
            <a:r>
              <a:rPr i="1" dirty="0"/>
              <a:t>b)</a:t>
            </a:r>
            <a:r>
              <a:rPr sz="933" i="1" dirty="0">
                <a:latin typeface="Times New Roman"/>
                <a:ea typeface="Times New Roman"/>
                <a:cs typeface="Times New Roman"/>
                <a:sym typeface="Times New Roman"/>
              </a:rPr>
              <a:t>          </a:t>
            </a:r>
            <a:r>
              <a:rPr i="1" dirty="0"/>
              <a:t>Other believers</a:t>
            </a:r>
          </a:p>
        </p:txBody>
      </p:sp>
      <p:grpSp>
        <p:nvGrpSpPr>
          <p:cNvPr id="1190" name="Group"/>
          <p:cNvGrpSpPr/>
          <p:nvPr/>
        </p:nvGrpSpPr>
        <p:grpSpPr>
          <a:xfrm>
            <a:off x="1908511" y="1249060"/>
            <a:ext cx="3544023" cy="1994861"/>
            <a:chOff x="0" y="0"/>
            <a:chExt cx="3544022" cy="1994859"/>
          </a:xfrm>
        </p:grpSpPr>
        <p:sp>
          <p:nvSpPr>
            <p:cNvPr id="118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8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86"/>
                                        </p:tgtEl>
                                        <p:attrNameLst>
                                          <p:attrName>style.visibility</p:attrName>
                                        </p:attrNameLst>
                                      </p:cBhvr>
                                      <p:to>
                                        <p:strVal val="visible"/>
                                      </p:to>
                                    </p:set>
                                    <p:animEffect transition="in" filter="wipe(up)">
                                      <p:cBhvr>
                                        <p:cTn id="7" dur="1000"/>
                                        <p:tgtEl>
                                          <p:spTgt spid="1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6" grpId="1" animBg="1" advAuto="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116</a:t>
            </a:fld>
            <a:endParaRPr/>
          </a:p>
        </p:txBody>
      </p:sp>
      <p:pic>
        <p:nvPicPr>
          <p:cNvPr id="119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19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195" name="Conclusion"/>
          <p:cNvSpPr txBox="1"/>
          <p:nvPr/>
        </p:nvSpPr>
        <p:spPr>
          <a:xfrm>
            <a:off x="4136755" y="2668073"/>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Conclusion</a:t>
            </a:r>
          </a:p>
        </p:txBody>
      </p:sp>
      <p:sp>
        <p:nvSpPr>
          <p:cNvPr id="1196" name="1)     Is it God?…"/>
          <p:cNvSpPr txBox="1"/>
          <p:nvPr/>
        </p:nvSpPr>
        <p:spPr>
          <a:xfrm>
            <a:off x="2940490" y="3737652"/>
            <a:ext cx="18909420" cy="4334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rPr dirty="0"/>
              <a:t>1)     Is it God?</a:t>
            </a:r>
          </a:p>
          <a:p>
            <a:pPr algn="l">
              <a:spcBef>
                <a:spcPts val="600"/>
              </a:spcBef>
              <a:defRPr sz="4800" i="0">
                <a:latin typeface="Avenir Next Regular"/>
                <a:ea typeface="Avenir Next Regular"/>
                <a:cs typeface="Avenir Next Regular"/>
                <a:sym typeface="Avenir Next Regular"/>
              </a:defRPr>
            </a:pPr>
            <a:r>
              <a:rPr dirty="0"/>
              <a:t>Ways in which we may test this are by referring to:</a:t>
            </a:r>
          </a:p>
          <a:p>
            <a:pPr algn="l">
              <a:spcBef>
                <a:spcPts val="600"/>
              </a:spcBef>
              <a:defRPr sz="4800" b="1" i="0">
                <a:solidFill>
                  <a:srgbClr val="53585F"/>
                </a:solidFill>
                <a:latin typeface="Avenir Next Regular"/>
                <a:ea typeface="Avenir Next Regular"/>
                <a:cs typeface="Avenir Next Regular"/>
                <a:sym typeface="Avenir Next Regular"/>
              </a:defRPr>
            </a:pPr>
            <a:r>
              <a:rPr i="1" dirty="0"/>
              <a:t>a)</a:t>
            </a:r>
            <a:r>
              <a:rPr sz="933" i="1" dirty="0">
                <a:latin typeface="Times New Roman"/>
                <a:ea typeface="Times New Roman"/>
                <a:cs typeface="Times New Roman"/>
                <a:sym typeface="Times New Roman"/>
              </a:rPr>
              <a:t>           </a:t>
            </a:r>
            <a:r>
              <a:rPr i="1" dirty="0"/>
              <a:t>The rest of the Word</a:t>
            </a:r>
            <a:r>
              <a:rPr dirty="0"/>
              <a:t> </a:t>
            </a:r>
          </a:p>
          <a:p>
            <a:pPr algn="l">
              <a:spcBef>
                <a:spcPts val="1200"/>
              </a:spcBef>
              <a:spcAft>
                <a:spcPts val="600"/>
              </a:spcAft>
              <a:defRPr sz="4800" b="1" i="0">
                <a:solidFill>
                  <a:srgbClr val="53585F"/>
                </a:solidFill>
                <a:latin typeface="Avenir Next Regular"/>
                <a:ea typeface="Avenir Next Regular"/>
                <a:cs typeface="Avenir Next Regular"/>
                <a:sym typeface="Avenir Next Regular"/>
              </a:defRPr>
            </a:pPr>
            <a:r>
              <a:rPr i="1" dirty="0"/>
              <a:t>b)  Other believers</a:t>
            </a:r>
          </a:p>
          <a:p>
            <a:pPr algn="l">
              <a:spcBef>
                <a:spcPts val="600"/>
              </a:spcBef>
              <a:defRPr sz="4800" b="1" i="0">
                <a:latin typeface="Avenir Next Regular"/>
                <a:ea typeface="Avenir Next Regular"/>
                <a:cs typeface="Avenir Next Regular"/>
                <a:sym typeface="Avenir Next Regular"/>
              </a:defRPr>
            </a:pPr>
            <a:r>
              <a:rPr dirty="0"/>
              <a:t>c</a:t>
            </a:r>
            <a:r>
              <a:rPr i="1" dirty="0"/>
              <a:t>)</a:t>
            </a:r>
            <a:r>
              <a:rPr sz="933" i="1" dirty="0">
                <a:latin typeface="Times New Roman"/>
                <a:ea typeface="Times New Roman"/>
                <a:cs typeface="Times New Roman"/>
                <a:sym typeface="Times New Roman"/>
              </a:rPr>
              <a:t>           </a:t>
            </a:r>
            <a:r>
              <a:rPr i="1" dirty="0"/>
              <a:t>Experience</a:t>
            </a:r>
          </a:p>
        </p:txBody>
      </p:sp>
      <p:sp>
        <p:nvSpPr>
          <p:cNvPr id="1197" name="God’s is a ‘still, small voice’ (1 Kings 19:12 AV),  but it is one that is ‘known by His sheep’. (John 10:27)   The more we listen for and obediently live out the Word of God, the more familiar we will be with God’s voice."/>
          <p:cNvSpPr txBox="1"/>
          <p:nvPr/>
        </p:nvSpPr>
        <p:spPr>
          <a:xfrm>
            <a:off x="3668733" y="8417850"/>
            <a:ext cx="16059917"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God’s is a ‘</a:t>
            </a:r>
            <a:r>
              <a:rPr i="1"/>
              <a:t>still, small voice</a:t>
            </a:r>
            <a:r>
              <a:t>’ </a:t>
            </a:r>
            <a:r>
              <a:rPr sz="4000" i="1"/>
              <a:t>(1 Kings 19:12 AV),</a:t>
            </a:r>
            <a:r>
              <a:t>  but it is one that is </a:t>
            </a:r>
            <a:r>
              <a:rPr i="1"/>
              <a:t>‘known by His sheep’</a:t>
            </a:r>
            <a:r>
              <a:t>. </a:t>
            </a:r>
            <a:r>
              <a:rPr sz="4000" i="1"/>
              <a:t>(John 10:27)</a:t>
            </a:r>
            <a:r>
              <a:t>   The more we listen for and obediently live out the Word of God, the more familiar we will be with God’s voice.</a:t>
            </a:r>
          </a:p>
        </p:txBody>
      </p:sp>
      <p:grpSp>
        <p:nvGrpSpPr>
          <p:cNvPr id="1200" name="Group"/>
          <p:cNvGrpSpPr/>
          <p:nvPr/>
        </p:nvGrpSpPr>
        <p:grpSpPr>
          <a:xfrm>
            <a:off x="1908511" y="1249060"/>
            <a:ext cx="3544023" cy="1994861"/>
            <a:chOff x="0" y="0"/>
            <a:chExt cx="3544022" cy="1994859"/>
          </a:xfrm>
        </p:grpSpPr>
        <p:sp>
          <p:nvSpPr>
            <p:cNvPr id="119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19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197"/>
                                        </p:tgtEl>
                                        <p:attrNameLst>
                                          <p:attrName>style.visibility</p:attrName>
                                        </p:attrNameLst>
                                      </p:cBhvr>
                                      <p:to>
                                        <p:strVal val="visible"/>
                                      </p:to>
                                    </p:set>
                                    <p:animEffect transition="in" filter="wipe(up)">
                                      <p:cBhvr>
                                        <p:cTn id="7" dur="1500"/>
                                        <p:tgtEl>
                                          <p:spTgt spid="1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7" grpId="1"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117</a:t>
            </a:fld>
            <a:endParaRPr/>
          </a:p>
        </p:txBody>
      </p:sp>
      <p:pic>
        <p:nvPicPr>
          <p:cNvPr id="120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0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205" name="Conclusion"/>
          <p:cNvSpPr txBox="1"/>
          <p:nvPr/>
        </p:nvSpPr>
        <p:spPr>
          <a:xfrm>
            <a:off x="4136755" y="2668073"/>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Conclusion</a:t>
            </a:r>
          </a:p>
        </p:txBody>
      </p:sp>
      <p:sp>
        <p:nvSpPr>
          <p:cNvPr id="1206" name="2)     What should I do?…"/>
          <p:cNvSpPr txBox="1"/>
          <p:nvPr/>
        </p:nvSpPr>
        <p:spPr>
          <a:xfrm>
            <a:off x="2773935" y="3711589"/>
            <a:ext cx="19191729" cy="3695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t>2)     What should I do?</a:t>
            </a:r>
          </a:p>
          <a:p>
            <a:pPr algn="l">
              <a:spcBef>
                <a:spcPts val="2500"/>
              </a:spcBef>
              <a:defRPr sz="4800" i="0">
                <a:latin typeface="Avenir Next Regular"/>
                <a:ea typeface="Avenir Next Regular"/>
                <a:cs typeface="Avenir Next Regular"/>
                <a:sym typeface="Avenir Next Regular"/>
              </a:defRPr>
            </a:pPr>
            <a:r>
              <a:t>Have faith in God! This is not an inward feeling or an outward proof. It is the action that follows the belief that God may be speaking to you.   You will not </a:t>
            </a:r>
            <a:r>
              <a:rPr i="1"/>
              <a:t>see</a:t>
            </a:r>
            <a:r>
              <a:t> till you </a:t>
            </a:r>
            <a:r>
              <a:rPr i="1"/>
              <a:t>do! </a:t>
            </a:r>
          </a:p>
        </p:txBody>
      </p:sp>
      <p:sp>
        <p:nvSpPr>
          <p:cNvPr id="1207" name="“Faith is being sure of what we hope for…"/>
          <p:cNvSpPr txBox="1"/>
          <p:nvPr/>
        </p:nvSpPr>
        <p:spPr>
          <a:xfrm>
            <a:off x="5857291" y="8115300"/>
            <a:ext cx="11501019"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800">
                <a:latin typeface="Avenir Next Regular"/>
                <a:ea typeface="Avenir Next Regular"/>
                <a:cs typeface="Avenir Next Regular"/>
                <a:sym typeface="Avenir Next Regular"/>
              </a:defRPr>
            </a:pPr>
            <a:r>
              <a:t>“Faith is being sure of what we hope for </a:t>
            </a:r>
          </a:p>
          <a:p>
            <a:pPr>
              <a:defRPr sz="4800" i="0">
                <a:latin typeface="Avenir Next Regular"/>
                <a:ea typeface="Avenir Next Regular"/>
                <a:cs typeface="Avenir Next Regular"/>
                <a:sym typeface="Avenir Next Regular"/>
              </a:defRPr>
            </a:pPr>
            <a:r>
              <a:rPr i="1"/>
              <a:t>and certain of what we do not see”. </a:t>
            </a:r>
            <a:r>
              <a:t>           </a:t>
            </a:r>
          </a:p>
          <a:p>
            <a:pPr>
              <a:spcBef>
                <a:spcPts val="2500"/>
              </a:spcBef>
              <a:defRPr sz="4800" i="0">
                <a:latin typeface="Avenir Next Regular"/>
                <a:ea typeface="Avenir Next Regular"/>
                <a:cs typeface="Avenir Next Regular"/>
                <a:sym typeface="Avenir Next Regular"/>
              </a:defRPr>
            </a:pPr>
            <a:r>
              <a:t>                                                 </a:t>
            </a:r>
            <a:r>
              <a:rPr sz="4000"/>
              <a:t>(Hebrews 11:1)</a:t>
            </a:r>
          </a:p>
        </p:txBody>
      </p:sp>
      <p:grpSp>
        <p:nvGrpSpPr>
          <p:cNvPr id="1210" name="Group"/>
          <p:cNvGrpSpPr/>
          <p:nvPr/>
        </p:nvGrpSpPr>
        <p:grpSpPr>
          <a:xfrm>
            <a:off x="1908511" y="1249060"/>
            <a:ext cx="3544023" cy="1994861"/>
            <a:chOff x="0" y="0"/>
            <a:chExt cx="3544022" cy="1994859"/>
          </a:xfrm>
        </p:grpSpPr>
        <p:sp>
          <p:nvSpPr>
            <p:cNvPr id="1208" name="LIVE"/>
            <p:cNvSpPr/>
            <p:nvPr/>
          </p:nvSpPr>
          <p:spPr>
            <a:xfrm>
              <a:off x="2274022" y="724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457200">
                <a:spcBef>
                  <a:spcPts val="5000"/>
                </a:spcBef>
                <a:defRPr sz="6000" i="0">
                  <a:solidFill>
                    <a:schemeClr val="accent1"/>
                  </a:solidFill>
                  <a:latin typeface="Rockwell Bold"/>
                  <a:ea typeface="Rockwell Bold"/>
                  <a:cs typeface="Rockwell Bold"/>
                  <a:sym typeface="Rockwell Bold"/>
                </a:defRPr>
              </a:lvl1pPr>
            </a:lstStyle>
            <a:p>
              <a:r>
                <a:t>LIVE</a:t>
              </a:r>
            </a:p>
          </p:txBody>
        </p:sp>
        <p:pic>
          <p:nvPicPr>
            <p:cNvPr id="1209" name="Image" descr="Image"/>
            <p:cNvPicPr>
              <a:picLocks noChangeAspect="1"/>
            </p:cNvPicPr>
            <p:nvPr/>
          </p:nvPicPr>
          <p:blipFill>
            <a:blip r:embed="rId3"/>
            <a:srcRect/>
            <a:stretch>
              <a:fillRect/>
            </a:stretch>
          </p:blipFill>
          <p:spPr>
            <a:xfrm>
              <a:off x="0" y="0"/>
              <a:ext cx="1449719" cy="14497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207"/>
                                        </p:tgtEl>
                                        <p:attrNameLst>
                                          <p:attrName>style.visibility</p:attrName>
                                        </p:attrNameLst>
                                      </p:cBhvr>
                                      <p:to>
                                        <p:strVal val="visible"/>
                                      </p:to>
                                    </p:set>
                                    <p:animEffect transition="in" filter="wipe(up)">
                                      <p:cBhvr>
                                        <p:cTn id="7" dur="1000"/>
                                        <p:tgtEl>
                                          <p:spTgt spid="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7" grpId="1" animBg="1" advAuto="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2" name="image.jpg" descr="image.jpg"/>
          <p:cNvPicPr>
            <a:picLocks noChangeAspect="1"/>
          </p:cNvPicPr>
          <p:nvPr/>
        </p:nvPicPr>
        <p:blipFill>
          <a:blip r:embed="rId2"/>
          <a:srcRect l="707"/>
          <a:stretch>
            <a:fillRect/>
          </a:stretch>
        </p:blipFill>
        <p:spPr>
          <a:xfrm>
            <a:off x="-612117" y="-4494270"/>
            <a:ext cx="24463311" cy="18410133"/>
          </a:xfrm>
          <a:prstGeom prst="rect">
            <a:avLst/>
          </a:prstGeom>
          <a:ln w="12700">
            <a:miter lim="400000"/>
          </a:ln>
        </p:spPr>
      </p:pic>
      <p:sp>
        <p:nvSpPr>
          <p:cNvPr id="1213" name="Slide Number"/>
          <p:cNvSpPr txBox="1">
            <a:spLocks noGrp="1"/>
          </p:cNvSpPr>
          <p:nvPr>
            <p:ph type="sldNum" sz="quarter" idx="2"/>
          </p:nvPr>
        </p:nvSpPr>
        <p:spPr>
          <a:xfrm>
            <a:off x="11874296" y="132461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118</a:t>
            </a:fld>
            <a:endParaRPr/>
          </a:p>
        </p:txBody>
      </p:sp>
      <p:pic>
        <p:nvPicPr>
          <p:cNvPr id="1214" name="Image" descr="Image"/>
          <p:cNvPicPr>
            <a:picLocks noChangeAspect="1"/>
          </p:cNvPicPr>
          <p:nvPr/>
        </p:nvPicPr>
        <p:blipFill>
          <a:blip r:embed="rId3"/>
          <a:stretch>
            <a:fillRect/>
          </a:stretch>
        </p:blipFill>
        <p:spPr>
          <a:xfrm>
            <a:off x="5798981" y="531230"/>
            <a:ext cx="12786038" cy="12653540"/>
          </a:xfrm>
          <a:prstGeom prst="rect">
            <a:avLst/>
          </a:prstGeom>
          <a:ln w="12700">
            <a:miter lim="400000"/>
          </a:ln>
        </p:spPr>
      </p:pic>
      <p:sp>
        <p:nvSpPr>
          <p:cNvPr id="1215" name="Continue for Summary (p31)…"/>
          <p:cNvSpPr txBox="1"/>
          <p:nvPr/>
        </p:nvSpPr>
        <p:spPr>
          <a:xfrm>
            <a:off x="15343127" y="12004318"/>
            <a:ext cx="8603317" cy="1518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Continue for Summary (</a:t>
            </a:r>
            <a:r>
              <a:rPr lang="en-GB" dirty="0"/>
              <a:t>slide </a:t>
            </a:r>
            <a:r>
              <a:rPr dirty="0"/>
              <a:t>31)</a:t>
            </a:r>
          </a:p>
          <a:p>
            <a:r>
              <a:rPr dirty="0"/>
              <a:t> and The Next Step?  (</a:t>
            </a:r>
            <a:r>
              <a:rPr lang="en-GB" dirty="0"/>
              <a:t>slide </a:t>
            </a:r>
            <a:r>
              <a:rPr dirty="0"/>
              <a:t>32)</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 name="Slide Number"/>
          <p:cNvSpPr txBox="1">
            <a:spLocks noGrp="1"/>
          </p:cNvSpPr>
          <p:nvPr>
            <p:ph type="sldNum" sz="quarter" idx="2"/>
          </p:nvPr>
        </p:nvSpPr>
        <p:spPr>
          <a:xfrm>
            <a:off x="11747195" y="13081000"/>
            <a:ext cx="876910" cy="6477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3600"/>
            </a:lvl1pPr>
          </a:lstStyle>
          <a:p>
            <a:fld id="{86CB4B4D-7CA3-9044-876B-883B54F8677D}" type="slidenum">
              <a:t>119</a:t>
            </a:fld>
            <a:endParaRPr/>
          </a:p>
        </p:txBody>
      </p:sp>
      <p:pic>
        <p:nvPicPr>
          <p:cNvPr id="1218"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19"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220" name="Summary"/>
          <p:cNvSpPr txBox="1"/>
          <p:nvPr/>
        </p:nvSpPr>
        <p:spPr>
          <a:xfrm>
            <a:off x="1677731" y="1202266"/>
            <a:ext cx="3587205"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Summary</a:t>
            </a:r>
          </a:p>
        </p:txBody>
      </p:sp>
      <p:sp>
        <p:nvSpPr>
          <p:cNvPr id="1221" name="LOOK…"/>
          <p:cNvSpPr txBox="1"/>
          <p:nvPr/>
        </p:nvSpPr>
        <p:spPr>
          <a:xfrm>
            <a:off x="5949611" y="2363482"/>
            <a:ext cx="3772249" cy="8489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457200">
              <a:spcBef>
                <a:spcPts val="12200"/>
              </a:spcBef>
              <a:defRPr sz="6000" i="0">
                <a:latin typeface="Rockwell Bold"/>
                <a:ea typeface="Rockwell Bold"/>
                <a:cs typeface="Rockwell Bold"/>
                <a:sym typeface="Rockwell Bold"/>
              </a:defRPr>
            </a:pPr>
            <a:r>
              <a:rPr b="1" dirty="0"/>
              <a:t>LOOK</a:t>
            </a:r>
            <a:endParaRPr b="1" dirty="0">
              <a:latin typeface="Rockwell"/>
              <a:ea typeface="Rockwell"/>
              <a:cs typeface="Rockwell"/>
              <a:sym typeface="Rockwell"/>
            </a:endParaRPr>
          </a:p>
          <a:p>
            <a:pPr algn="just" defTabSz="457200">
              <a:spcBef>
                <a:spcPts val="12200"/>
              </a:spcBef>
              <a:defRPr sz="6000" i="0">
                <a:latin typeface="Rockwell Bold"/>
                <a:ea typeface="Rockwell Bold"/>
                <a:cs typeface="Rockwell Bold"/>
                <a:sym typeface="Rockwell Bold"/>
              </a:defRPr>
            </a:pPr>
            <a:r>
              <a:rPr b="1" dirty="0"/>
              <a:t>LEARN</a:t>
            </a:r>
          </a:p>
          <a:p>
            <a:pPr algn="just" defTabSz="457200">
              <a:spcBef>
                <a:spcPts val="12200"/>
              </a:spcBef>
              <a:defRPr sz="6000" i="0">
                <a:latin typeface="Rockwell Bold"/>
                <a:ea typeface="Rockwell Bold"/>
                <a:cs typeface="Rockwell Bold"/>
                <a:sym typeface="Rockwell Bold"/>
              </a:defRPr>
            </a:pPr>
            <a:r>
              <a:rPr b="1" dirty="0"/>
              <a:t>LISTEN</a:t>
            </a:r>
          </a:p>
          <a:p>
            <a:pPr algn="just" defTabSz="457200">
              <a:spcBef>
                <a:spcPts val="12200"/>
              </a:spcBef>
              <a:defRPr sz="6000" i="0">
                <a:latin typeface="Rockwell Bold"/>
                <a:ea typeface="Rockwell Bold"/>
                <a:cs typeface="Rockwell Bold"/>
                <a:sym typeface="Rockwell Bold"/>
              </a:defRPr>
            </a:pPr>
            <a:r>
              <a:rPr b="1" dirty="0"/>
              <a:t>LIVE</a:t>
            </a:r>
          </a:p>
        </p:txBody>
      </p:sp>
      <p:pic>
        <p:nvPicPr>
          <p:cNvPr id="1222" name="Image" descr="Image"/>
          <p:cNvPicPr>
            <a:picLocks noChangeAspect="1"/>
          </p:cNvPicPr>
          <p:nvPr/>
        </p:nvPicPr>
        <p:blipFill>
          <a:blip r:embed="rId3"/>
          <a:stretch>
            <a:fillRect/>
          </a:stretch>
        </p:blipFill>
        <p:spPr>
          <a:xfrm>
            <a:off x="4143711" y="2343221"/>
            <a:ext cx="1138313" cy="1138313"/>
          </a:xfrm>
          <a:prstGeom prst="rect">
            <a:avLst/>
          </a:prstGeom>
          <a:ln w="12700">
            <a:miter lim="400000"/>
          </a:ln>
        </p:spPr>
      </p:pic>
      <p:pic>
        <p:nvPicPr>
          <p:cNvPr id="1223" name="Image" descr="Image"/>
          <p:cNvPicPr>
            <a:picLocks noChangeAspect="1"/>
          </p:cNvPicPr>
          <p:nvPr/>
        </p:nvPicPr>
        <p:blipFill>
          <a:blip r:embed="rId4"/>
          <a:stretch>
            <a:fillRect/>
          </a:stretch>
        </p:blipFill>
        <p:spPr>
          <a:xfrm>
            <a:off x="4141367" y="4770200"/>
            <a:ext cx="1143001" cy="1143001"/>
          </a:xfrm>
          <a:prstGeom prst="rect">
            <a:avLst/>
          </a:prstGeom>
          <a:ln w="12700">
            <a:miter lim="400000"/>
          </a:ln>
        </p:spPr>
      </p:pic>
      <p:pic>
        <p:nvPicPr>
          <p:cNvPr id="1224" name="Image" descr="Image"/>
          <p:cNvPicPr>
            <a:picLocks noChangeAspect="1"/>
          </p:cNvPicPr>
          <p:nvPr/>
        </p:nvPicPr>
        <p:blipFill>
          <a:blip r:embed="rId5"/>
          <a:stretch>
            <a:fillRect/>
          </a:stretch>
        </p:blipFill>
        <p:spPr>
          <a:xfrm>
            <a:off x="4141367" y="7201867"/>
            <a:ext cx="1143001" cy="1143001"/>
          </a:xfrm>
          <a:prstGeom prst="rect">
            <a:avLst/>
          </a:prstGeom>
          <a:ln w="12700">
            <a:miter lim="400000"/>
          </a:ln>
        </p:spPr>
      </p:pic>
      <p:pic>
        <p:nvPicPr>
          <p:cNvPr id="1225" name="Image" descr="Image"/>
          <p:cNvPicPr>
            <a:picLocks noChangeAspect="1"/>
          </p:cNvPicPr>
          <p:nvPr/>
        </p:nvPicPr>
        <p:blipFill>
          <a:blip r:embed="rId6"/>
          <a:stretch>
            <a:fillRect/>
          </a:stretch>
        </p:blipFill>
        <p:spPr>
          <a:xfrm>
            <a:off x="4141367" y="9633534"/>
            <a:ext cx="1143001" cy="1143001"/>
          </a:xfrm>
          <a:prstGeom prst="rect">
            <a:avLst/>
          </a:prstGeom>
          <a:ln w="12700">
            <a:miter lim="400000"/>
          </a:ln>
        </p:spPr>
      </p:pic>
      <p:sp>
        <p:nvSpPr>
          <p:cNvPr id="1226" name="What does it say?"/>
          <p:cNvSpPr txBox="1"/>
          <p:nvPr/>
        </p:nvSpPr>
        <p:spPr>
          <a:xfrm>
            <a:off x="9613972" y="2556777"/>
            <a:ext cx="13586553"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400" b="1">
                <a:latin typeface="Avenir Next Regular"/>
                <a:ea typeface="Avenir Next Regular"/>
                <a:cs typeface="Avenir Next Regular"/>
                <a:sym typeface="Avenir Next Regular"/>
              </a:defRPr>
            </a:lvl1pPr>
          </a:lstStyle>
          <a:p>
            <a:r>
              <a:t>What does it say?</a:t>
            </a:r>
          </a:p>
        </p:txBody>
      </p:sp>
      <p:sp>
        <p:nvSpPr>
          <p:cNvPr id="1227" name="Text…"/>
          <p:cNvSpPr txBox="1"/>
          <p:nvPr/>
        </p:nvSpPr>
        <p:spPr>
          <a:xfrm>
            <a:off x="11386091" y="3225467"/>
            <a:ext cx="12597863"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Text         </a:t>
            </a:r>
          </a:p>
          <a:p>
            <a:pPr algn="l">
              <a:defRPr sz="4800" i="0">
                <a:latin typeface="Avenir Next Regular"/>
                <a:ea typeface="Avenir Next Regular"/>
                <a:cs typeface="Avenir Next Regular"/>
                <a:sym typeface="Avenir Next Regular"/>
              </a:defRPr>
            </a:pPr>
            <a:r>
              <a:t>Context </a:t>
            </a:r>
          </a:p>
        </p:txBody>
      </p:sp>
      <p:sp>
        <p:nvSpPr>
          <p:cNvPr id="1228" name="Writing Type?…"/>
          <p:cNvSpPr txBox="1"/>
          <p:nvPr/>
        </p:nvSpPr>
        <p:spPr>
          <a:xfrm>
            <a:off x="11318358" y="5745877"/>
            <a:ext cx="5337354"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800" i="0">
                <a:latin typeface="Avenir Next Regular"/>
                <a:ea typeface="Avenir Next Regular"/>
                <a:cs typeface="Avenir Next Regular"/>
                <a:sym typeface="Avenir Next Regular"/>
              </a:defRPr>
            </a:pPr>
            <a:r>
              <a:t>Writing Type?    </a:t>
            </a:r>
          </a:p>
          <a:p>
            <a:pPr algn="l">
              <a:defRPr sz="4800" i="0">
                <a:latin typeface="Avenir Next Regular"/>
                <a:ea typeface="Avenir Next Regular"/>
                <a:cs typeface="Avenir Next Regular"/>
                <a:sym typeface="Avenir Next Regular"/>
              </a:defRPr>
            </a:pPr>
            <a:r>
              <a:t>Answer questions. </a:t>
            </a:r>
          </a:p>
        </p:txBody>
      </p:sp>
      <p:sp>
        <p:nvSpPr>
          <p:cNvPr id="1229" name="Main Point?…"/>
          <p:cNvSpPr txBox="1"/>
          <p:nvPr/>
        </p:nvSpPr>
        <p:spPr>
          <a:xfrm>
            <a:off x="11335291" y="8187100"/>
            <a:ext cx="8772179"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i="0">
                <a:latin typeface="Avenir Next Regular"/>
                <a:ea typeface="Avenir Next Regular"/>
                <a:cs typeface="Avenir Next Regular"/>
                <a:sym typeface="Avenir Next Regular"/>
              </a:defRPr>
            </a:pPr>
            <a:r>
              <a:t>Main Point?   </a:t>
            </a:r>
          </a:p>
          <a:p>
            <a:pPr algn="l">
              <a:defRPr sz="4800" i="0">
                <a:latin typeface="Avenir Next Regular"/>
                <a:ea typeface="Avenir Next Regular"/>
                <a:cs typeface="Avenir Next Regular"/>
                <a:sym typeface="Avenir Next Regular"/>
              </a:defRPr>
            </a:pPr>
            <a:r>
              <a:t>Key Verse?</a:t>
            </a:r>
          </a:p>
        </p:txBody>
      </p:sp>
      <p:sp>
        <p:nvSpPr>
          <p:cNvPr id="1230" name="What does it show about God?…"/>
          <p:cNvSpPr txBox="1"/>
          <p:nvPr/>
        </p:nvSpPr>
        <p:spPr>
          <a:xfrm>
            <a:off x="11352225" y="10735650"/>
            <a:ext cx="8831581" cy="185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spcBef>
                <a:spcPts val="600"/>
              </a:spcBef>
              <a:defRPr sz="4800" i="0">
                <a:latin typeface="Avenir Next Regular"/>
                <a:ea typeface="Avenir Next Regular"/>
                <a:cs typeface="Avenir Next Regular"/>
                <a:sym typeface="Avenir Next Regular"/>
              </a:defRPr>
            </a:pPr>
            <a:r>
              <a:t>What does it show about God? </a:t>
            </a:r>
          </a:p>
          <a:p>
            <a:pPr algn="l">
              <a:spcBef>
                <a:spcPts val="600"/>
              </a:spcBef>
              <a:defRPr sz="4800" i="0">
                <a:latin typeface="Avenir Next Regular"/>
                <a:ea typeface="Avenir Next Regular"/>
                <a:cs typeface="Avenir Next Regular"/>
                <a:sym typeface="Avenir Next Regular"/>
              </a:defRPr>
            </a:pPr>
            <a:r>
              <a:t>What should I do?</a:t>
            </a:r>
          </a:p>
        </p:txBody>
      </p:sp>
      <p:sp>
        <p:nvSpPr>
          <p:cNvPr id="1231" name="What does it mean?"/>
          <p:cNvSpPr txBox="1"/>
          <p:nvPr/>
        </p:nvSpPr>
        <p:spPr>
          <a:xfrm>
            <a:off x="9682073" y="4998800"/>
            <a:ext cx="5426254"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400" b="1">
                <a:latin typeface="Avenir Next Regular"/>
                <a:ea typeface="Avenir Next Regular"/>
                <a:cs typeface="Avenir Next Regular"/>
                <a:sym typeface="Avenir Next Regular"/>
              </a:defRPr>
            </a:lvl1pPr>
          </a:lstStyle>
          <a:p>
            <a:r>
              <a:t>What does it mean?</a:t>
            </a:r>
          </a:p>
        </p:txBody>
      </p:sp>
      <p:sp>
        <p:nvSpPr>
          <p:cNvPr id="1232" name="What is God’s message?"/>
          <p:cNvSpPr txBox="1"/>
          <p:nvPr/>
        </p:nvSpPr>
        <p:spPr>
          <a:xfrm>
            <a:off x="9738715" y="7491623"/>
            <a:ext cx="6582970"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400" b="1">
                <a:latin typeface="Avenir Next Regular"/>
                <a:ea typeface="Avenir Next Regular"/>
                <a:cs typeface="Avenir Next Regular"/>
                <a:sym typeface="Avenir Next Regular"/>
              </a:defRPr>
            </a:lvl1pPr>
          </a:lstStyle>
          <a:p>
            <a:r>
              <a:t>What is God’s message?</a:t>
            </a:r>
          </a:p>
        </p:txBody>
      </p:sp>
      <p:sp>
        <p:nvSpPr>
          <p:cNvPr id="1233" name="How should we respond?"/>
          <p:cNvSpPr txBox="1"/>
          <p:nvPr/>
        </p:nvSpPr>
        <p:spPr>
          <a:xfrm>
            <a:off x="9610420" y="9951034"/>
            <a:ext cx="6941160"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13300"/>
              </a:spcBef>
              <a:defRPr sz="4400" b="1">
                <a:latin typeface="Avenir Next Regular"/>
                <a:ea typeface="Avenir Next Regular"/>
                <a:cs typeface="Avenir Next Regular"/>
                <a:sym typeface="Avenir Next Regular"/>
              </a:defRPr>
            </a:lvl1pPr>
          </a:lstStyle>
          <a:p>
            <a:r>
              <a:t>How should we respond?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226">
                                            <p:bg/>
                                          </p:spTgt>
                                        </p:tgtEl>
                                        <p:attrNameLst>
                                          <p:attrName>style.visibility</p:attrName>
                                        </p:attrNameLst>
                                      </p:cBhvr>
                                      <p:to>
                                        <p:strVal val="visible"/>
                                      </p:to>
                                    </p:set>
                                    <p:animEffect transition="in" filter="wipe(left)">
                                      <p:cBhvr>
                                        <p:cTn id="7" dur="200"/>
                                        <p:tgtEl>
                                          <p:spTgt spid="1226">
                                            <p:bg/>
                                          </p:spTgt>
                                        </p:tgtEl>
                                      </p:cBhvr>
                                    </p:animEffect>
                                  </p:childTnLst>
                                </p:cTn>
                              </p:par>
                              <p:par>
                                <p:cTn id="8" presetID="22" presetClass="entr" presetSubtype="8" fill="hold" grpId="1" nodeType="withEffect">
                                  <p:stCondLst>
                                    <p:cond delay="0"/>
                                  </p:stCondLst>
                                  <p:iterate>
                                    <p:tmAbs val="0"/>
                                  </p:iterate>
                                  <p:childTnLst>
                                    <p:set>
                                      <p:cBhvr>
                                        <p:cTn id="9" fill="hold"/>
                                        <p:tgtEl>
                                          <p:spTgt spid="1226">
                                            <p:txEl>
                                              <p:pRg st="0" end="0"/>
                                            </p:txEl>
                                          </p:spTgt>
                                        </p:tgtEl>
                                        <p:attrNameLst>
                                          <p:attrName>style.visibility</p:attrName>
                                        </p:attrNameLst>
                                      </p:cBhvr>
                                      <p:to>
                                        <p:strVal val="visible"/>
                                      </p:to>
                                    </p:set>
                                    <p:animEffect transition="in" filter="wipe(left)">
                                      <p:cBhvr>
                                        <p:cTn id="10" dur="200"/>
                                        <p:tgtEl>
                                          <p:spTgt spid="1226">
                                            <p:txEl>
                                              <p:pRg st="0" end="0"/>
                                            </p:txEl>
                                          </p:spTgt>
                                        </p:tgtEl>
                                      </p:cBhvr>
                                    </p:animEffect>
                                  </p:childTnLst>
                                </p:cTn>
                              </p:par>
                            </p:childTnLst>
                          </p:cTn>
                        </p:par>
                        <p:par>
                          <p:cTn id="11" fill="hold">
                            <p:stCondLst>
                              <p:cond delay="200"/>
                            </p:stCondLst>
                            <p:childTnLst>
                              <p:par>
                                <p:cTn id="12" presetID="22" presetClass="entr" presetSubtype="8" fill="hold" grpId="2" nodeType="afterEffect">
                                  <p:stCondLst>
                                    <p:cond delay="300"/>
                                  </p:stCondLst>
                                  <p:iterate>
                                    <p:tmAbs val="0"/>
                                  </p:iterate>
                                  <p:childTnLst>
                                    <p:set>
                                      <p:cBhvr>
                                        <p:cTn id="13" fill="hold"/>
                                        <p:tgtEl>
                                          <p:spTgt spid="1227"/>
                                        </p:tgtEl>
                                        <p:attrNameLst>
                                          <p:attrName>style.visibility</p:attrName>
                                        </p:attrNameLst>
                                      </p:cBhvr>
                                      <p:to>
                                        <p:strVal val="visible"/>
                                      </p:to>
                                    </p:set>
                                    <p:animEffect transition="in" filter="wipe(left)">
                                      <p:cBhvr>
                                        <p:cTn id="14" dur="200"/>
                                        <p:tgtEl>
                                          <p:spTgt spid="122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3" nodeType="clickEffect">
                                  <p:stCondLst>
                                    <p:cond delay="0"/>
                                  </p:stCondLst>
                                  <p:iterate>
                                    <p:tmAbs val="0"/>
                                  </p:iterate>
                                  <p:childTnLst>
                                    <p:set>
                                      <p:cBhvr>
                                        <p:cTn id="18" fill="hold"/>
                                        <p:tgtEl>
                                          <p:spTgt spid="1231"/>
                                        </p:tgtEl>
                                        <p:attrNameLst>
                                          <p:attrName>style.visibility</p:attrName>
                                        </p:attrNameLst>
                                      </p:cBhvr>
                                      <p:to>
                                        <p:strVal val="visible"/>
                                      </p:to>
                                    </p:set>
                                    <p:animEffect transition="in" filter="wipe(left)">
                                      <p:cBhvr>
                                        <p:cTn id="19" dur="200"/>
                                        <p:tgtEl>
                                          <p:spTgt spid="1231"/>
                                        </p:tgtEl>
                                      </p:cBhvr>
                                    </p:animEffect>
                                  </p:childTnLst>
                                </p:cTn>
                              </p:par>
                            </p:childTnLst>
                          </p:cTn>
                        </p:par>
                        <p:par>
                          <p:cTn id="20" fill="hold">
                            <p:stCondLst>
                              <p:cond delay="200"/>
                            </p:stCondLst>
                            <p:childTnLst>
                              <p:par>
                                <p:cTn id="21" presetID="22" presetClass="entr" presetSubtype="8" fill="hold" grpId="4" nodeType="afterEffect">
                                  <p:stCondLst>
                                    <p:cond delay="300"/>
                                  </p:stCondLst>
                                  <p:iterate>
                                    <p:tmAbs val="0"/>
                                  </p:iterate>
                                  <p:childTnLst>
                                    <p:set>
                                      <p:cBhvr>
                                        <p:cTn id="22" fill="hold"/>
                                        <p:tgtEl>
                                          <p:spTgt spid="1228"/>
                                        </p:tgtEl>
                                        <p:attrNameLst>
                                          <p:attrName>style.visibility</p:attrName>
                                        </p:attrNameLst>
                                      </p:cBhvr>
                                      <p:to>
                                        <p:strVal val="visible"/>
                                      </p:to>
                                    </p:set>
                                    <p:animEffect transition="in" filter="wipe(left)">
                                      <p:cBhvr>
                                        <p:cTn id="23" dur="300"/>
                                        <p:tgtEl>
                                          <p:spTgt spid="122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5" nodeType="clickEffect">
                                  <p:stCondLst>
                                    <p:cond delay="0"/>
                                  </p:stCondLst>
                                  <p:iterate>
                                    <p:tmAbs val="0"/>
                                  </p:iterate>
                                  <p:childTnLst>
                                    <p:set>
                                      <p:cBhvr>
                                        <p:cTn id="27" fill="hold"/>
                                        <p:tgtEl>
                                          <p:spTgt spid="1232"/>
                                        </p:tgtEl>
                                        <p:attrNameLst>
                                          <p:attrName>style.visibility</p:attrName>
                                        </p:attrNameLst>
                                      </p:cBhvr>
                                      <p:to>
                                        <p:strVal val="visible"/>
                                      </p:to>
                                    </p:set>
                                    <p:animEffect transition="in" filter="wipe(left)">
                                      <p:cBhvr>
                                        <p:cTn id="28" dur="200"/>
                                        <p:tgtEl>
                                          <p:spTgt spid="1232"/>
                                        </p:tgtEl>
                                      </p:cBhvr>
                                    </p:animEffect>
                                  </p:childTnLst>
                                </p:cTn>
                              </p:par>
                            </p:childTnLst>
                          </p:cTn>
                        </p:par>
                        <p:par>
                          <p:cTn id="29" fill="hold">
                            <p:stCondLst>
                              <p:cond delay="200"/>
                            </p:stCondLst>
                            <p:childTnLst>
                              <p:par>
                                <p:cTn id="30" presetID="22" presetClass="entr" presetSubtype="8" fill="hold" grpId="6" nodeType="afterEffect">
                                  <p:stCondLst>
                                    <p:cond delay="300"/>
                                  </p:stCondLst>
                                  <p:iterate>
                                    <p:tmAbs val="0"/>
                                  </p:iterate>
                                  <p:childTnLst>
                                    <p:set>
                                      <p:cBhvr>
                                        <p:cTn id="31" fill="hold"/>
                                        <p:tgtEl>
                                          <p:spTgt spid="1229"/>
                                        </p:tgtEl>
                                        <p:attrNameLst>
                                          <p:attrName>style.visibility</p:attrName>
                                        </p:attrNameLst>
                                      </p:cBhvr>
                                      <p:to>
                                        <p:strVal val="visible"/>
                                      </p:to>
                                    </p:set>
                                    <p:animEffect transition="in" filter="wipe(left)">
                                      <p:cBhvr>
                                        <p:cTn id="32" dur="300"/>
                                        <p:tgtEl>
                                          <p:spTgt spid="12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7" nodeType="clickEffect">
                                  <p:stCondLst>
                                    <p:cond delay="0"/>
                                  </p:stCondLst>
                                  <p:iterate>
                                    <p:tmAbs val="0"/>
                                  </p:iterate>
                                  <p:childTnLst>
                                    <p:set>
                                      <p:cBhvr>
                                        <p:cTn id="36" fill="hold"/>
                                        <p:tgtEl>
                                          <p:spTgt spid="1233"/>
                                        </p:tgtEl>
                                        <p:attrNameLst>
                                          <p:attrName>style.visibility</p:attrName>
                                        </p:attrNameLst>
                                      </p:cBhvr>
                                      <p:to>
                                        <p:strVal val="visible"/>
                                      </p:to>
                                    </p:set>
                                    <p:animEffect transition="in" filter="wipe(left)">
                                      <p:cBhvr>
                                        <p:cTn id="37" dur="200"/>
                                        <p:tgtEl>
                                          <p:spTgt spid="1233"/>
                                        </p:tgtEl>
                                      </p:cBhvr>
                                    </p:animEffect>
                                  </p:childTnLst>
                                </p:cTn>
                              </p:par>
                            </p:childTnLst>
                          </p:cTn>
                        </p:par>
                        <p:par>
                          <p:cTn id="38" fill="hold">
                            <p:stCondLst>
                              <p:cond delay="200"/>
                            </p:stCondLst>
                            <p:childTnLst>
                              <p:par>
                                <p:cTn id="39" presetID="22" presetClass="entr" presetSubtype="8" fill="hold" grpId="8" nodeType="afterEffect">
                                  <p:stCondLst>
                                    <p:cond delay="300"/>
                                  </p:stCondLst>
                                  <p:iterate>
                                    <p:tmAbs val="0"/>
                                  </p:iterate>
                                  <p:childTnLst>
                                    <p:set>
                                      <p:cBhvr>
                                        <p:cTn id="40" fill="hold"/>
                                        <p:tgtEl>
                                          <p:spTgt spid="1230"/>
                                        </p:tgtEl>
                                        <p:attrNameLst>
                                          <p:attrName>style.visibility</p:attrName>
                                        </p:attrNameLst>
                                      </p:cBhvr>
                                      <p:to>
                                        <p:strVal val="visible"/>
                                      </p:to>
                                    </p:set>
                                    <p:animEffect transition="in" filter="wipe(left)">
                                      <p:cBhvr>
                                        <p:cTn id="41" dur="300"/>
                                        <p:tgtEl>
                                          <p:spTgt spid="1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1" build="p" bldLvl="5" animBg="1" advAuto="0"/>
      <p:bldP spid="1227" grpId="2" animBg="1" advAuto="0"/>
      <p:bldP spid="1228" grpId="4" animBg="1" advAuto="0"/>
      <p:bldP spid="1229" grpId="6" animBg="1" advAuto="0"/>
      <p:bldP spid="1230" grpId="8" animBg="1" advAuto="0"/>
      <p:bldP spid="1231" grpId="3" animBg="1" advAuto="0"/>
      <p:bldP spid="1232" grpId="5" animBg="1" advAuto="0"/>
      <p:bldP spid="1233" grpId="7" animBg="1" advAuto="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120</a:t>
            </a:fld>
            <a:endParaRPr/>
          </a:p>
        </p:txBody>
      </p:sp>
      <p:pic>
        <p:nvPicPr>
          <p:cNvPr id="1236"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37"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238" name="The Next Step?"/>
          <p:cNvSpPr txBox="1"/>
          <p:nvPr/>
        </p:nvSpPr>
        <p:spPr>
          <a:xfrm>
            <a:off x="3577955" y="1338806"/>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400"/>
              </a:spcBef>
              <a:defRPr sz="4800" b="1" i="0">
                <a:latin typeface="Avenir Next Regular"/>
                <a:ea typeface="Avenir Next Regular"/>
                <a:cs typeface="Avenir Next Regular"/>
                <a:sym typeface="Avenir Next Regular"/>
              </a:defRPr>
            </a:lvl1pPr>
          </a:lstStyle>
          <a:p>
            <a:pPr>
              <a:defRPr u="sng"/>
            </a:pPr>
            <a:r>
              <a:rPr u="none"/>
              <a:t>The Next Step?</a:t>
            </a:r>
          </a:p>
        </p:txBody>
      </p:sp>
      <p:sp>
        <p:nvSpPr>
          <p:cNvPr id="1239" name="After a page of background information, (common knowledge at the time, plus some relevant Bible references), they provide an expanded outline of the Hearing the Word model giving you space to write down your thoughts.…"/>
          <p:cNvSpPr txBox="1"/>
          <p:nvPr/>
        </p:nvSpPr>
        <p:spPr>
          <a:xfrm>
            <a:off x="3840626" y="5788236"/>
            <a:ext cx="18914267" cy="612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1200"/>
              </a:spcBef>
              <a:defRPr sz="4800" i="0">
                <a:latin typeface="Avenir Next Regular"/>
                <a:ea typeface="Avenir Next Regular"/>
                <a:cs typeface="Avenir Next Regular"/>
                <a:sym typeface="Avenir Next Regular"/>
              </a:defRPr>
            </a:pPr>
            <a:r>
              <a:rPr dirty="0"/>
              <a:t>After a page of background information, (common knowledge at the time, plus some relevant Bible references), they provide an expanded outline of the </a:t>
            </a:r>
            <a:r>
              <a:rPr i="1" dirty="0"/>
              <a:t>Hearing the Word</a:t>
            </a:r>
            <a:r>
              <a:rPr dirty="0"/>
              <a:t> model giving you space to write down your thoughts.        </a:t>
            </a:r>
          </a:p>
          <a:p>
            <a:pPr algn="l">
              <a:spcBef>
                <a:spcPts val="1200"/>
              </a:spcBef>
              <a:defRPr sz="4800" i="0">
                <a:latin typeface="Avenir Next Regular"/>
                <a:ea typeface="Avenir Next Regular"/>
                <a:cs typeface="Avenir Next Regular"/>
                <a:sym typeface="Avenir Next Regular"/>
              </a:defRPr>
            </a:pPr>
            <a:r>
              <a:rPr dirty="0"/>
              <a:t>Completing these studies provides a good way for those who have learned the principles to try them out by themselves on passages whose contexts they already know.  </a:t>
            </a:r>
          </a:p>
        </p:txBody>
      </p:sp>
      <p:sp>
        <p:nvSpPr>
          <p:cNvPr id="1240" name="Immediate Practice is essential to cement the principles learned.…"/>
          <p:cNvSpPr txBox="1"/>
          <p:nvPr/>
        </p:nvSpPr>
        <p:spPr>
          <a:xfrm>
            <a:off x="3704590" y="2410996"/>
            <a:ext cx="19186340" cy="3721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100"/>
              </a:spcBef>
              <a:defRPr sz="4800" b="1" i="0">
                <a:latin typeface="Avenir Next Regular"/>
                <a:ea typeface="Avenir Next Regular"/>
                <a:cs typeface="Avenir Next Regular"/>
                <a:sym typeface="Avenir Next Regular"/>
              </a:defRPr>
            </a:pPr>
            <a:r>
              <a:t>Immediate Practice is essential </a:t>
            </a:r>
            <a:r>
              <a:rPr b="0"/>
              <a:t>to cement the principles learned.</a:t>
            </a:r>
          </a:p>
          <a:p>
            <a:pPr algn="l">
              <a:spcBef>
                <a:spcPts val="1200"/>
              </a:spcBef>
              <a:defRPr sz="4800" i="0">
                <a:latin typeface="Avenir Next Regular"/>
                <a:ea typeface="Avenir Next Regular"/>
                <a:cs typeface="Avenir Next Regular"/>
                <a:sym typeface="Avenir Next Regular"/>
              </a:defRPr>
            </a:pPr>
            <a:r>
              <a:t>The Follow On material (pages 33-64 of the printed Workbook) contains 6 studies covering Mark 10:45 - 12:17, the passages immediately after the one studied already. </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239">
                                            <p:bg/>
                                          </p:spTgt>
                                        </p:tgtEl>
                                        <p:attrNameLst>
                                          <p:attrName>style.visibility</p:attrName>
                                        </p:attrNameLst>
                                      </p:cBhvr>
                                      <p:to>
                                        <p:strVal val="visible"/>
                                      </p:to>
                                    </p:set>
                                    <p:animEffect transition="in" filter="wipe(up)">
                                      <p:cBhvr>
                                        <p:cTn id="7" dur="1000"/>
                                        <p:tgtEl>
                                          <p:spTgt spid="1239">
                                            <p:bg/>
                                          </p:spTgt>
                                        </p:tgtEl>
                                      </p:cBhvr>
                                    </p:animEffect>
                                  </p:childTnLst>
                                </p:cTn>
                              </p:par>
                              <p:par>
                                <p:cTn id="8" presetID="22" presetClass="entr" presetSubtype="1" fill="hold" grpId="1" nodeType="withEffect">
                                  <p:stCondLst>
                                    <p:cond delay="0"/>
                                  </p:stCondLst>
                                  <p:iterate>
                                    <p:tmAbs val="0"/>
                                  </p:iterate>
                                  <p:childTnLst>
                                    <p:set>
                                      <p:cBhvr>
                                        <p:cTn id="9" fill="hold"/>
                                        <p:tgtEl>
                                          <p:spTgt spid="1239">
                                            <p:txEl>
                                              <p:pRg st="0" end="0"/>
                                            </p:txEl>
                                          </p:spTgt>
                                        </p:tgtEl>
                                        <p:attrNameLst>
                                          <p:attrName>style.visibility</p:attrName>
                                        </p:attrNameLst>
                                      </p:cBhvr>
                                      <p:to>
                                        <p:strVal val="visible"/>
                                      </p:to>
                                    </p:set>
                                    <p:animEffect transition="in" filter="wipe(up)">
                                      <p:cBhvr>
                                        <p:cTn id="10" dur="1000"/>
                                        <p:tgtEl>
                                          <p:spTgt spid="123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1" nodeType="clickEffect">
                                  <p:stCondLst>
                                    <p:cond delay="0"/>
                                  </p:stCondLst>
                                  <p:iterate>
                                    <p:tmAbs val="0"/>
                                  </p:iterate>
                                  <p:childTnLst>
                                    <p:set>
                                      <p:cBhvr>
                                        <p:cTn id="14" fill="hold"/>
                                        <p:tgtEl>
                                          <p:spTgt spid="1239">
                                            <p:txEl>
                                              <p:pRg st="1" end="1"/>
                                            </p:txEl>
                                          </p:spTgt>
                                        </p:tgtEl>
                                        <p:attrNameLst>
                                          <p:attrName>style.visibility</p:attrName>
                                        </p:attrNameLst>
                                      </p:cBhvr>
                                      <p:to>
                                        <p:strVal val="visible"/>
                                      </p:to>
                                    </p:set>
                                    <p:animEffect transition="in" filter="wipe(up)">
                                      <p:cBhvr>
                                        <p:cTn id="15" dur="1000"/>
                                        <p:tgtEl>
                                          <p:spTgt spid="12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 grpId="1" build="p" bldLvl="5" animBg="1" advAuto="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121</a:t>
            </a:fld>
            <a:endParaRPr/>
          </a:p>
        </p:txBody>
      </p:sp>
      <p:pic>
        <p:nvPicPr>
          <p:cNvPr id="1243"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44"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245" name="The Next Step?    continued"/>
          <p:cNvSpPr txBox="1"/>
          <p:nvPr/>
        </p:nvSpPr>
        <p:spPr>
          <a:xfrm>
            <a:off x="3588613" y="1338806"/>
            <a:ext cx="17751912"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The Next Step?   </a:t>
            </a:r>
            <a:r>
              <a:rPr b="0" u="none"/>
              <a:t> </a:t>
            </a:r>
            <a:r>
              <a:rPr b="0" i="1"/>
              <a:t>continued</a:t>
            </a:r>
          </a:p>
        </p:txBody>
      </p:sp>
      <p:sp>
        <p:nvSpPr>
          <p:cNvPr id="1246" name="Bible Study material…"/>
          <p:cNvSpPr txBox="1"/>
          <p:nvPr/>
        </p:nvSpPr>
        <p:spPr>
          <a:xfrm>
            <a:off x="3844960" y="5965303"/>
            <a:ext cx="18914267" cy="596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rPr dirty="0"/>
              <a:t>Bible Study material</a:t>
            </a:r>
            <a:endParaRPr sz="1400" b="0" dirty="0">
              <a:latin typeface="Consolas"/>
              <a:ea typeface="Consolas"/>
              <a:cs typeface="Consolas"/>
              <a:sym typeface="Consolas"/>
            </a:endParaRPr>
          </a:p>
          <a:p>
            <a:pPr algn="l">
              <a:spcBef>
                <a:spcPts val="1200"/>
              </a:spcBef>
              <a:defRPr sz="4800" i="0">
                <a:latin typeface="Avenir Next Regular"/>
                <a:ea typeface="Avenir Next Regular"/>
                <a:cs typeface="Avenir Next Regular"/>
                <a:sym typeface="Avenir Next Regular"/>
              </a:defRPr>
            </a:pPr>
            <a:r>
              <a:rPr dirty="0"/>
              <a:t>The model, once established in our minds, can be applied to any passage. A series of studies is available for use by individuals or groups that cover different books in the Bible.  The booklets give guidance about reading the particular type of literature in the context of social, historical, geographical and religious information that was familiar to those who first received the Word. </a:t>
            </a:r>
          </a:p>
        </p:txBody>
      </p:sp>
      <p:sp>
        <p:nvSpPr>
          <p:cNvPr id="1247" name="If, thereafter, there is an opportunity for people to gather (online or in person) to talk about their findings, then receive some feed back, it will re-create the ‘Teach, Try, Talk’ learning method of the Introduction."/>
          <p:cNvSpPr txBox="1"/>
          <p:nvPr/>
        </p:nvSpPr>
        <p:spPr>
          <a:xfrm>
            <a:off x="3681018" y="2387599"/>
            <a:ext cx="16474901"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2800"/>
              </a:spcBef>
              <a:defRPr sz="4800" i="0">
                <a:latin typeface="Avenir Next Regular"/>
                <a:ea typeface="Avenir Next Regular"/>
                <a:cs typeface="Avenir Next Regular"/>
                <a:sym typeface="Avenir Next Regular"/>
              </a:defRPr>
            </a:lvl1pPr>
          </a:lstStyle>
          <a:p>
            <a:r>
              <a:t>If, thereafter, there is an opportunity for people to gather (online or in person) to talk about their findings, then receive some feed back, it will re-create the ‘Teach, Try, Talk’ learning method of the Introduction.</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246">
                                            <p:bg/>
                                          </p:spTgt>
                                        </p:tgtEl>
                                        <p:attrNameLst>
                                          <p:attrName>style.visibility</p:attrName>
                                        </p:attrNameLst>
                                      </p:cBhvr>
                                      <p:to>
                                        <p:strVal val="visible"/>
                                      </p:to>
                                    </p:set>
                                    <p:animEffect transition="in" filter="wipe(up)">
                                      <p:cBhvr>
                                        <p:cTn id="7" dur="500"/>
                                        <p:tgtEl>
                                          <p:spTgt spid="1246">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1" nodeType="clickEffect">
                                  <p:stCondLst>
                                    <p:cond delay="0"/>
                                  </p:stCondLst>
                                  <p:iterate>
                                    <p:tmAbs val="0"/>
                                  </p:iterate>
                                  <p:childTnLst>
                                    <p:set>
                                      <p:cBhvr>
                                        <p:cTn id="11" fill="hold"/>
                                        <p:tgtEl>
                                          <p:spTgt spid="1246">
                                            <p:txEl>
                                              <p:pRg st="0" end="0"/>
                                            </p:txEl>
                                          </p:spTgt>
                                        </p:tgtEl>
                                        <p:attrNameLst>
                                          <p:attrName>style.visibility</p:attrName>
                                        </p:attrNameLst>
                                      </p:cBhvr>
                                      <p:to>
                                        <p:strVal val="visible"/>
                                      </p:to>
                                    </p:set>
                                    <p:animEffect transition="in" filter="wipe(up)">
                                      <p:cBhvr>
                                        <p:cTn id="12" dur="500"/>
                                        <p:tgtEl>
                                          <p:spTgt spid="1246">
                                            <p:txEl>
                                              <p:pRg st="0" end="0"/>
                                            </p:txEl>
                                          </p:spTgt>
                                        </p:tgtEl>
                                      </p:cBhvr>
                                    </p:animEffect>
                                  </p:childTnLst>
                                </p:cTn>
                              </p:par>
                            </p:childTnLst>
                          </p:cTn>
                        </p:par>
                        <p:par>
                          <p:cTn id="13" fill="hold">
                            <p:stCondLst>
                              <p:cond delay="500"/>
                            </p:stCondLst>
                            <p:childTnLst>
                              <p:par>
                                <p:cTn id="14" presetID="22" presetClass="entr" presetSubtype="1" fill="hold" grpId="1" nodeType="afterEffect">
                                  <p:stCondLst>
                                    <p:cond delay="0"/>
                                  </p:stCondLst>
                                  <p:iterate>
                                    <p:tmAbs val="0"/>
                                  </p:iterate>
                                  <p:childTnLst>
                                    <p:set>
                                      <p:cBhvr>
                                        <p:cTn id="15" fill="hold"/>
                                        <p:tgtEl>
                                          <p:spTgt spid="1246">
                                            <p:txEl>
                                              <p:pRg st="1" end="1"/>
                                            </p:txEl>
                                          </p:spTgt>
                                        </p:tgtEl>
                                        <p:attrNameLst>
                                          <p:attrName>style.visibility</p:attrName>
                                        </p:attrNameLst>
                                      </p:cBhvr>
                                      <p:to>
                                        <p:strVal val="visible"/>
                                      </p:to>
                                    </p:set>
                                    <p:animEffect transition="in" filter="wipe(up)">
                                      <p:cBhvr>
                                        <p:cTn id="16" dur="1000"/>
                                        <p:tgtEl>
                                          <p:spTgt spid="12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 grpId="1" uiExpand="1" build="p" bldLvl="5" animBg="1" advAuto="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122</a:t>
            </a:fld>
            <a:endParaRPr/>
          </a:p>
        </p:txBody>
      </p:sp>
      <p:pic>
        <p:nvPicPr>
          <p:cNvPr id="1250"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51"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sp>
        <p:nvSpPr>
          <p:cNvPr id="1252" name="The Next Step?    continued"/>
          <p:cNvSpPr txBox="1"/>
          <p:nvPr/>
        </p:nvSpPr>
        <p:spPr>
          <a:xfrm>
            <a:off x="3590655" y="1338806"/>
            <a:ext cx="17751913" cy="93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2400"/>
              </a:spcBef>
              <a:defRPr sz="4800" b="1" i="0" u="sng">
                <a:latin typeface="Avenir Next Regular"/>
                <a:ea typeface="Avenir Next Regular"/>
                <a:cs typeface="Avenir Next Regular"/>
                <a:sym typeface="Avenir Next Regular"/>
              </a:defRPr>
            </a:pPr>
            <a:r>
              <a:rPr u="none"/>
              <a:t>The Next Step?   </a:t>
            </a:r>
            <a:r>
              <a:rPr b="0" u="none"/>
              <a:t> </a:t>
            </a:r>
            <a:r>
              <a:rPr b="0" i="1"/>
              <a:t>continued</a:t>
            </a:r>
          </a:p>
        </p:txBody>
      </p:sp>
      <p:sp>
        <p:nvSpPr>
          <p:cNvPr id="1253" name="Completing the Loop…"/>
          <p:cNvSpPr txBox="1"/>
          <p:nvPr/>
        </p:nvSpPr>
        <p:spPr>
          <a:xfrm>
            <a:off x="3819560" y="8496299"/>
            <a:ext cx="18914267" cy="345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t>Completing the Loop</a:t>
            </a:r>
          </a:p>
          <a:p>
            <a:pPr algn="l">
              <a:spcBef>
                <a:spcPts val="1200"/>
              </a:spcBef>
              <a:defRPr sz="4800" i="0">
                <a:latin typeface="Avenir Next Regular"/>
                <a:ea typeface="Avenir Next Regular"/>
                <a:cs typeface="Avenir Next Regular"/>
                <a:sym typeface="Avenir Next Regular"/>
              </a:defRPr>
            </a:pPr>
            <a:r>
              <a:t>If the studies happen </a:t>
            </a:r>
            <a:r>
              <a:rPr i="1"/>
              <a:t>prior to</a:t>
            </a:r>
            <a:r>
              <a:t> a sermon on the passage, the benefit may be great – the preacher then speaks into a context where his hearers have thought and talked about the text beforehand.  </a:t>
            </a:r>
          </a:p>
        </p:txBody>
      </p:sp>
      <p:sp>
        <p:nvSpPr>
          <p:cNvPr id="1254" name="For whom?…"/>
          <p:cNvSpPr txBox="1"/>
          <p:nvPr/>
        </p:nvSpPr>
        <p:spPr>
          <a:xfrm>
            <a:off x="3743631" y="2402953"/>
            <a:ext cx="18594590" cy="596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800" b="1" i="0">
                <a:latin typeface="Avenir Next Regular"/>
                <a:ea typeface="Avenir Next Regular"/>
                <a:cs typeface="Avenir Next Regular"/>
                <a:sym typeface="Avenir Next Regular"/>
              </a:defRPr>
            </a:pPr>
            <a:r>
              <a:t>For whom?</a:t>
            </a:r>
            <a:endParaRPr sz="1400" b="0">
              <a:latin typeface="Consolas"/>
              <a:ea typeface="Consolas"/>
              <a:cs typeface="Consolas"/>
              <a:sym typeface="Consolas"/>
            </a:endParaRPr>
          </a:p>
          <a:p>
            <a:pPr algn="l">
              <a:spcBef>
                <a:spcPts val="2000"/>
              </a:spcBef>
              <a:defRPr sz="4800" i="0">
                <a:latin typeface="Avenir Next Regular"/>
                <a:ea typeface="Avenir Next Regular"/>
                <a:cs typeface="Avenir Next Regular"/>
                <a:sym typeface="Avenir Next Regular"/>
              </a:defRPr>
            </a:pPr>
            <a:r>
              <a:rPr i="1"/>
              <a:t>Hearing the Word</a:t>
            </a:r>
            <a:r>
              <a:t> can be used alone, with one other person, or in a group. It works in person or online. ‘Experts’ and beginners can learn together if participants concentrate on the passage and not past knowledge. Even the complete novice can feel comfortable at the start when everyone lists questions, whether they know the answer to them or not!</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253">
                                            <p:bg/>
                                          </p:spTgt>
                                        </p:tgtEl>
                                        <p:attrNameLst>
                                          <p:attrName>style.visibility</p:attrName>
                                        </p:attrNameLst>
                                      </p:cBhvr>
                                      <p:to>
                                        <p:strVal val="visible"/>
                                      </p:to>
                                    </p:set>
                                    <p:animEffect transition="in" filter="wipe(up)">
                                      <p:cBhvr>
                                        <p:cTn id="7" dur="1000"/>
                                        <p:tgtEl>
                                          <p:spTgt spid="1253">
                                            <p:bg/>
                                          </p:spTgt>
                                        </p:tgtEl>
                                      </p:cBhvr>
                                    </p:animEffect>
                                  </p:childTnLst>
                                </p:cTn>
                              </p:par>
                              <p:par>
                                <p:cTn id="8" presetID="22" presetClass="entr" presetSubtype="1" fill="hold" grpId="1" nodeType="withEffect">
                                  <p:stCondLst>
                                    <p:cond delay="0"/>
                                  </p:stCondLst>
                                  <p:iterate>
                                    <p:tmAbs val="0"/>
                                  </p:iterate>
                                  <p:childTnLst>
                                    <p:set>
                                      <p:cBhvr>
                                        <p:cTn id="9" fill="hold"/>
                                        <p:tgtEl>
                                          <p:spTgt spid="1253">
                                            <p:txEl>
                                              <p:pRg st="0" end="0"/>
                                            </p:txEl>
                                          </p:spTgt>
                                        </p:tgtEl>
                                        <p:attrNameLst>
                                          <p:attrName>style.visibility</p:attrName>
                                        </p:attrNameLst>
                                      </p:cBhvr>
                                      <p:to>
                                        <p:strVal val="visible"/>
                                      </p:to>
                                    </p:set>
                                    <p:animEffect transition="in" filter="wipe(up)">
                                      <p:cBhvr>
                                        <p:cTn id="10" dur="1000"/>
                                        <p:tgtEl>
                                          <p:spTgt spid="1253">
                                            <p:txEl>
                                              <p:pRg st="0" end="0"/>
                                            </p:txEl>
                                          </p:spTgt>
                                        </p:tgtEl>
                                      </p:cBhvr>
                                    </p:animEffect>
                                  </p:childTnLst>
                                </p:cTn>
                              </p:par>
                            </p:childTnLst>
                          </p:cTn>
                        </p:par>
                        <p:par>
                          <p:cTn id="11" fill="hold">
                            <p:stCondLst>
                              <p:cond delay="1000"/>
                            </p:stCondLst>
                            <p:childTnLst>
                              <p:par>
                                <p:cTn id="12" presetID="22" presetClass="entr" presetSubtype="1" fill="hold" grpId="1" nodeType="afterEffect">
                                  <p:stCondLst>
                                    <p:cond delay="0"/>
                                  </p:stCondLst>
                                  <p:iterate>
                                    <p:tmAbs val="0"/>
                                  </p:iterate>
                                  <p:childTnLst>
                                    <p:set>
                                      <p:cBhvr>
                                        <p:cTn id="13" fill="hold"/>
                                        <p:tgtEl>
                                          <p:spTgt spid="1253">
                                            <p:txEl>
                                              <p:pRg st="1" end="1"/>
                                            </p:txEl>
                                          </p:spTgt>
                                        </p:tgtEl>
                                        <p:attrNameLst>
                                          <p:attrName>style.visibility</p:attrName>
                                        </p:attrNameLst>
                                      </p:cBhvr>
                                      <p:to>
                                        <p:strVal val="visible"/>
                                      </p:to>
                                    </p:set>
                                    <p:animEffect transition="in" filter="wipe(up)">
                                      <p:cBhvr>
                                        <p:cTn id="14" dur="1000"/>
                                        <p:tgtEl>
                                          <p:spTgt spid="12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3" grpId="1" build="p" bldLvl="5" animBg="1" advAuto="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6" name="image.jpg" descr="image.jpg"/>
          <p:cNvPicPr>
            <a:picLocks noChangeAspect="1"/>
          </p:cNvPicPr>
          <p:nvPr/>
        </p:nvPicPr>
        <p:blipFill>
          <a:blip r:embed="rId2"/>
          <a:srcRect l="707"/>
          <a:stretch>
            <a:fillRect/>
          </a:stretch>
        </p:blipFill>
        <p:spPr>
          <a:xfrm>
            <a:off x="-39688" y="-3656070"/>
            <a:ext cx="24463311" cy="18410133"/>
          </a:xfrm>
          <a:prstGeom prst="rect">
            <a:avLst/>
          </a:prstGeom>
          <a:ln w="12700">
            <a:miter lim="400000"/>
          </a:ln>
        </p:spPr>
      </p:pic>
      <p:sp>
        <p:nvSpPr>
          <p:cNvPr id="1257" name="Slide Number"/>
          <p:cNvSpPr txBox="1">
            <a:spLocks noGrp="1"/>
          </p:cNvSpPr>
          <p:nvPr>
            <p:ph type="sldNum" sz="quarter" idx="2"/>
          </p:nvPr>
        </p:nvSpPr>
        <p:spPr>
          <a:xfrm>
            <a:off x="11874227" y="13081000"/>
            <a:ext cx="622846" cy="44722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914400">
              <a:defRPr i="1">
                <a:latin typeface="Arial"/>
                <a:ea typeface="Arial"/>
                <a:cs typeface="Arial"/>
                <a:sym typeface="Arial"/>
              </a:defRPr>
            </a:lvl1pPr>
          </a:lstStyle>
          <a:p>
            <a:fld id="{86CB4B4D-7CA3-9044-876B-883B54F8677D}" type="slidenum">
              <a:t>123</a:t>
            </a:fld>
            <a:endParaRPr/>
          </a:p>
        </p:txBody>
      </p:sp>
      <p:pic>
        <p:nvPicPr>
          <p:cNvPr id="1258" name="Image" descr="Image"/>
          <p:cNvPicPr>
            <a:picLocks noChangeAspect="1"/>
          </p:cNvPicPr>
          <p:nvPr/>
        </p:nvPicPr>
        <p:blipFill>
          <a:blip r:embed="rId3"/>
          <a:stretch>
            <a:fillRect/>
          </a:stretch>
        </p:blipFill>
        <p:spPr>
          <a:xfrm>
            <a:off x="5262188" y="-1"/>
            <a:ext cx="13859624" cy="13716001"/>
          </a:xfrm>
          <a:prstGeom prst="rect">
            <a:avLst/>
          </a:prstGeom>
          <a:ln w="12700">
            <a:miter lim="400000"/>
          </a:ln>
        </p:spPr>
      </p:pic>
      <p:sp>
        <p:nvSpPr>
          <p:cNvPr id="1259" name="Introduction"/>
          <p:cNvSpPr txBox="1"/>
          <p:nvPr/>
        </p:nvSpPr>
        <p:spPr>
          <a:xfrm>
            <a:off x="8882310" y="9950927"/>
            <a:ext cx="7076580" cy="1434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9400" b="1">
                <a:solidFill>
                  <a:srgbClr val="FDFBFF"/>
                </a:solidFill>
              </a:defRPr>
            </a:lvl1pPr>
          </a:lstStyle>
          <a:p>
            <a:r>
              <a:t>Introduction</a:t>
            </a:r>
          </a:p>
        </p:txBody>
      </p:sp>
      <p:sp>
        <p:nvSpPr>
          <p:cNvPr id="1260" name="Thank you"/>
          <p:cNvSpPr txBox="1"/>
          <p:nvPr/>
        </p:nvSpPr>
        <p:spPr>
          <a:xfrm>
            <a:off x="19343775" y="9460147"/>
            <a:ext cx="4877267" cy="116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7500" b="1">
                <a:solidFill>
                  <a:srgbClr val="0433FF"/>
                </a:solidFill>
              </a:defRPr>
            </a:lvl1pPr>
          </a:lstStyle>
          <a:p>
            <a:r>
              <a:t>Thank you</a:t>
            </a:r>
          </a:p>
        </p:txBody>
      </p:sp>
      <p:sp>
        <p:nvSpPr>
          <p:cNvPr id="1261" name="for watching"/>
          <p:cNvSpPr txBox="1"/>
          <p:nvPr/>
        </p:nvSpPr>
        <p:spPr>
          <a:xfrm>
            <a:off x="18284668" y="12059413"/>
            <a:ext cx="5776281" cy="1162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7500" b="1">
                <a:solidFill>
                  <a:srgbClr val="0433FF"/>
                </a:solidFill>
              </a:defRPr>
            </a:lvl1pPr>
          </a:lstStyle>
          <a:p>
            <a:r>
              <a:t>for watching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a14="http://schemas.microsoft.com/office/drawing/2010/main" xmlns:m="http://schemas.openxmlformats.org/officeDocument/2006/math"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63"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124</a:t>
            </a:fld>
            <a:endParaRPr/>
          </a:p>
        </p:txBody>
      </p:sp>
    </p:spTree>
  </p:cSld>
  <p:clrMapOvr>
    <a:masterClrMapping/>
  </p:clrMapOvr>
  <mc:AlternateContent xmlns:mc="http://schemas.openxmlformats.org/markup-compatibility/2006" xmlns:p14="http://schemas.microsoft.com/office/powerpoint/2010/main">
    <mc:Choice Requires="p14">
      <p:transition>
        <p:fade thruBlk="1"/>
      </p:transition>
    </mc:Choice>
    <mc:Fallback xmlns:a14="http://schemas.microsoft.com/office/drawing/2010/main" xmlns:m="http://schemas.openxmlformats.org/officeDocument/2006/math" xmlns="">
      <p:transition spd="fast">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125</a:t>
            </a:fld>
            <a:endParaRPr/>
          </a:p>
        </p:txBody>
      </p:sp>
      <p:sp>
        <p:nvSpPr>
          <p:cNvPr id="1266" name="Hearing the Word is simple to use if you:…"/>
          <p:cNvSpPr txBox="1"/>
          <p:nvPr/>
        </p:nvSpPr>
        <p:spPr>
          <a:xfrm>
            <a:off x="1642497" y="1727199"/>
            <a:ext cx="20451663" cy="1087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2700">
              <a:spcBef>
                <a:spcPts val="600"/>
              </a:spcBef>
              <a:defRPr sz="4800" i="0">
                <a:latin typeface="Helvetica"/>
                <a:ea typeface="Helvetica"/>
                <a:cs typeface="Helvetica"/>
                <a:sym typeface="Helvetica"/>
              </a:defRPr>
            </a:pPr>
            <a:r>
              <a:t>Hearing the Word is simple to use if you:</a:t>
            </a:r>
          </a:p>
          <a:p>
            <a:pPr algn="l" defTabSz="12700">
              <a:spcBef>
                <a:spcPts val="600"/>
              </a:spcBef>
              <a:defRPr sz="4800" i="0">
                <a:latin typeface="Helvetica"/>
                <a:ea typeface="Helvetica"/>
                <a:cs typeface="Helvetica"/>
                <a:sym typeface="Helvetica"/>
              </a:defRPr>
            </a:pPr>
            <a:r>
              <a:t>1)   </a:t>
            </a:r>
            <a:r>
              <a:rPr b="1"/>
              <a:t>Trust the material</a:t>
            </a:r>
          </a:p>
          <a:p>
            <a:pPr marL="999102" algn="l" defTabSz="12700">
              <a:spcBef>
                <a:spcPts val="600"/>
              </a:spcBef>
              <a:defRPr sz="4800" i="0">
                <a:latin typeface="Helvetica"/>
                <a:ea typeface="Helvetica"/>
                <a:cs typeface="Helvetica"/>
                <a:sym typeface="Helvetica"/>
              </a:defRPr>
            </a:pPr>
            <a:r>
              <a:t>Read it out, word for word; participants follow on your shared screen. Paraphrasing makes it harder for others to follow. However, a few added comments or illustrations may be helpful.</a:t>
            </a:r>
          </a:p>
          <a:p>
            <a:pPr algn="l" defTabSz="12700">
              <a:spcBef>
                <a:spcPts val="600"/>
              </a:spcBef>
              <a:defRPr sz="4800" i="0">
                <a:latin typeface="Helvetica"/>
                <a:ea typeface="Helvetica"/>
                <a:cs typeface="Helvetica"/>
                <a:sym typeface="Helvetica"/>
              </a:defRPr>
            </a:pPr>
            <a:r>
              <a:t>2)   </a:t>
            </a:r>
            <a:r>
              <a:rPr b="1"/>
              <a:t>Do not teach</a:t>
            </a:r>
          </a:p>
          <a:p>
            <a:pPr marL="999102" algn="l" defTabSz="12700">
              <a:spcBef>
                <a:spcPts val="600"/>
              </a:spcBef>
              <a:defRPr sz="4800" i="0">
                <a:latin typeface="Helvetica"/>
                <a:ea typeface="Helvetica"/>
                <a:cs typeface="Helvetica"/>
                <a:sym typeface="Helvetica"/>
              </a:defRPr>
            </a:pPr>
            <a:r>
              <a:t>Teaching Bible facts is great in other settings; here, however, the goal  is not to impart Bible knowledge but to demonstrate principles that will help people think for themselves. If you adopt the position of Bible teacher, they will sit back and let you do the thinking!</a:t>
            </a:r>
          </a:p>
          <a:p>
            <a:pPr algn="l" defTabSz="12700">
              <a:spcBef>
                <a:spcPts val="600"/>
              </a:spcBef>
              <a:defRPr sz="4800" i="0">
                <a:latin typeface="Helvetica"/>
                <a:ea typeface="Helvetica"/>
                <a:cs typeface="Helvetica"/>
                <a:sym typeface="Helvetica"/>
              </a:defRPr>
            </a:pPr>
            <a:r>
              <a:t>3)   </a:t>
            </a:r>
            <a:r>
              <a:rPr b="1"/>
              <a:t>Encourage participation</a:t>
            </a:r>
          </a:p>
          <a:p>
            <a:pPr marL="999102" algn="l" defTabSz="12700">
              <a:spcBef>
                <a:spcPts val="600"/>
              </a:spcBef>
              <a:defRPr sz="4800" i="0">
                <a:latin typeface="Helvetica"/>
                <a:ea typeface="Helvetica"/>
                <a:cs typeface="Helvetica"/>
                <a:sym typeface="Helvetica"/>
              </a:defRPr>
            </a:pPr>
            <a:r>
              <a:t>Continually stress the need to learn together with one another in groups.  If you give people time to think for themselves and write down answers, they will all have something to say during the sharing time. </a:t>
            </a:r>
          </a:p>
        </p:txBody>
      </p:sp>
      <p:sp>
        <p:nvSpPr>
          <p:cNvPr id="1267" name="For Presenters  (1/5)"/>
          <p:cNvSpPr txBox="1"/>
          <p:nvPr/>
        </p:nvSpPr>
        <p:spPr>
          <a:xfrm>
            <a:off x="8298718" y="660399"/>
            <a:ext cx="843003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6000" b="1" i="0">
                <a:latin typeface="Helvetica"/>
                <a:ea typeface="Helvetica"/>
                <a:cs typeface="Helvetica"/>
                <a:sym typeface="Helvetica"/>
              </a:defRPr>
            </a:lvl1pPr>
          </a:lstStyle>
          <a:p>
            <a:r>
              <a:t>For Presenters  (1/5)</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a14="http://schemas.microsoft.com/office/drawing/2010/main" xmlns:m="http://schemas.openxmlformats.org/officeDocument/2006/math" xmlns="">
      <p:transition spd="fast">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126</a:t>
            </a:fld>
            <a:endParaRPr/>
          </a:p>
        </p:txBody>
      </p:sp>
      <p:sp>
        <p:nvSpPr>
          <p:cNvPr id="1270" name="If meeting in person…"/>
          <p:cNvSpPr txBox="1"/>
          <p:nvPr/>
        </p:nvSpPr>
        <p:spPr>
          <a:xfrm>
            <a:off x="2277497" y="2019299"/>
            <a:ext cx="19450541" cy="10083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b="1" i="0">
                <a:latin typeface="Helvetica"/>
                <a:ea typeface="Helvetica"/>
                <a:cs typeface="Helvetica"/>
                <a:sym typeface="Helvetica"/>
              </a:defRPr>
            </a:pPr>
            <a:r>
              <a:t>If meeting in person</a:t>
            </a:r>
          </a:p>
          <a:p>
            <a: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i="0">
                <a:latin typeface="Helvetica"/>
                <a:ea typeface="Helvetica"/>
                <a:cs typeface="Helvetica"/>
                <a:sym typeface="Helvetica"/>
              </a:defRPr>
            </a:pPr>
            <a:r>
              <a:t>Ensure that participants are identified – for a large group of strangers, provide name labels; in a small group, facilitate personal introductions.</a:t>
            </a:r>
          </a:p>
          <a:p>
            <a: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i="0">
                <a:latin typeface="Helvetica"/>
                <a:ea typeface="Helvetica"/>
                <a:cs typeface="Helvetica"/>
                <a:sym typeface="Helvetica"/>
              </a:defRPr>
            </a:pPr>
            <a:r>
              <a:t>Ask participants to organise themselves into groups of 3 to 4 persons.         If possible, ensure newcomers are in a group with someone they know.</a:t>
            </a:r>
          </a:p>
          <a:p>
            <a: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i="0">
                <a:latin typeface="Helvetica"/>
                <a:ea typeface="Helvetica"/>
                <a:cs typeface="Helvetica"/>
                <a:sym typeface="Helvetica"/>
              </a:defRPr>
            </a:pPr>
            <a:r>
              <a:t>Ensure all have Bibles and the means to write answers to the Explorations. It is easier to write if the seats are around small tables. Some groups find it helpful to have Mark chapters 9 – 12 printed very legibly on A4 sheets, available separately (see website).</a:t>
            </a:r>
          </a:p>
          <a:p>
            <a: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i="0">
                <a:latin typeface="Helvetica"/>
                <a:ea typeface="Helvetica"/>
                <a:cs typeface="Helvetica"/>
                <a:sym typeface="Helvetica"/>
              </a:defRPr>
            </a:pPr>
            <a:r>
              <a:t>Ensure everyone can see the screen. If projecting to a large screen, use the focus slide (No 131) beforehand to check screen ratio. Show Slide 6 (Bible, logo and title) as people arrive.</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500" i="0">
                <a:latin typeface="Helvetica"/>
                <a:ea typeface="Helvetica"/>
                <a:cs typeface="Helvetica"/>
                <a:sym typeface="Helvetica"/>
              </a:defRPr>
            </a:pPr>
            <a:r>
              <a:t>NB In the print version, boxes and double “quotation marks” give the presenter extra words to say; italics merely convey advice to the presenter.</a:t>
            </a:r>
          </a:p>
        </p:txBody>
      </p:sp>
      <p:sp>
        <p:nvSpPr>
          <p:cNvPr id="1271" name="For Presenters  (2/5)"/>
          <p:cNvSpPr txBox="1"/>
          <p:nvPr/>
        </p:nvSpPr>
        <p:spPr>
          <a:xfrm>
            <a:off x="8298718" y="660399"/>
            <a:ext cx="843003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6000" b="1" i="0">
                <a:latin typeface="Helvetica"/>
                <a:ea typeface="Helvetica"/>
                <a:cs typeface="Helvetica"/>
                <a:sym typeface="Helvetica"/>
              </a:defRPr>
            </a:lvl1pPr>
          </a:lstStyle>
          <a:p>
            <a:r>
              <a:t>For Presenters  (2/5)</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127</a:t>
            </a:fld>
            <a:endParaRPr/>
          </a:p>
        </p:txBody>
      </p:sp>
      <p:sp>
        <p:nvSpPr>
          <p:cNvPr id="1274" name="If ‘Meeting’ Online…"/>
          <p:cNvSpPr txBox="1"/>
          <p:nvPr/>
        </p:nvSpPr>
        <p:spPr>
          <a:xfrm>
            <a:off x="1966169" y="2184400"/>
            <a:ext cx="20451663" cy="970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b="1" i="0">
                <a:latin typeface="Helvetica"/>
                <a:ea typeface="Helvetica"/>
                <a:cs typeface="Helvetica"/>
                <a:sym typeface="Helvetica"/>
              </a:defRPr>
            </a:pPr>
            <a:r>
              <a:t>If ‘Meeting’ Online</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Arrange a date and time for the beginning of the Course. It may take seven sessions of 40 minutes.</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Send participants the text of the Workbook by email.</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Choose an app. that allows for several people to be online together (e.g. Zoom or Microsoft Teams). Send them log-in details in advance.</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Start the (Zoom/Teams) meeting, then on the same computer run the slide set of the Introduction Course Leader’s Guide, then ‘share your screen’, revealing text as required. (View this script on a second device.)</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Participants write down their answers either on paper, or in their copy of the online Workbook, viewed on a second device. After this Course, send participants the text of the Follow On Workbook</a:t>
            </a:r>
          </a:p>
        </p:txBody>
      </p:sp>
      <p:sp>
        <p:nvSpPr>
          <p:cNvPr id="1275" name="For Presenters  (3/5)"/>
          <p:cNvSpPr txBox="1"/>
          <p:nvPr/>
        </p:nvSpPr>
        <p:spPr>
          <a:xfrm>
            <a:off x="8298718" y="660399"/>
            <a:ext cx="843003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6000" b="1" i="0">
                <a:latin typeface="Helvetica"/>
                <a:ea typeface="Helvetica"/>
                <a:cs typeface="Helvetica"/>
                <a:sym typeface="Helvetica"/>
              </a:defRPr>
            </a:lvl1pPr>
          </a:lstStyle>
          <a:p>
            <a:r>
              <a:t>For Presenters  (3/5)</a:t>
            </a:r>
          </a:p>
        </p:txBody>
      </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128</a:t>
            </a:fld>
            <a:endParaRPr/>
          </a:p>
        </p:txBody>
      </p:sp>
      <p:sp>
        <p:nvSpPr>
          <p:cNvPr id="1278" name="PRACTICALITIES…"/>
          <p:cNvSpPr txBox="1"/>
          <p:nvPr/>
        </p:nvSpPr>
        <p:spPr>
          <a:xfrm>
            <a:off x="1966169" y="2641600"/>
            <a:ext cx="20451663" cy="970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rPr b="1"/>
              <a:t>PRACTICALITIES</a:t>
            </a:r>
            <a:r>
              <a:t>       </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1)     Numbers? </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It is best to have one person per screen. The host must be in control of anyone speaking. Avoid a second device with ‘audio on’ in the same room; it causes echo and feedback.</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2)     Materials</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rPr b="1"/>
              <a:t>All need </a:t>
            </a:r>
            <a:r>
              <a:t>a copy of Bible passages in Mark, pen/pencil, Workbook or paper, screen and internet connection. The presenter runs the 123-slide set, and shares his/her screen. (Participants are sent a copy of the Work Book text for reference at the start)</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3)    Start at slide 7. Participants read the Preface (slides 3  — 5) of Workbook when preparing.</a:t>
            </a:r>
          </a:p>
        </p:txBody>
      </p:sp>
      <p:sp>
        <p:nvSpPr>
          <p:cNvPr id="1279" name="For Presenters  (4/5)"/>
          <p:cNvSpPr txBox="1"/>
          <p:nvPr/>
        </p:nvSpPr>
        <p:spPr>
          <a:xfrm>
            <a:off x="8298718" y="660399"/>
            <a:ext cx="843003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6000" b="1" i="0">
                <a:latin typeface="Helvetica"/>
                <a:ea typeface="Helvetica"/>
                <a:cs typeface="Helvetica"/>
                <a:sym typeface="Helvetica"/>
              </a:defRPr>
            </a:lvl1pPr>
          </a:lstStyle>
          <a:p>
            <a:r>
              <a:t>For Presenters  (4/5)</a:t>
            </a:r>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129</a:t>
            </a:fld>
            <a:endParaRPr/>
          </a:p>
        </p:txBody>
      </p:sp>
      <p:sp>
        <p:nvSpPr>
          <p:cNvPr id="1282" name="Be disciplined. Encourage contributions to be brief. Set a limit of group time and try to stick to it. With a big group, a regular start time, e.g. 6pm on Fridays, is easier for folk to organise. A small group may meet more often.…"/>
          <p:cNvSpPr txBox="1"/>
          <p:nvPr/>
        </p:nvSpPr>
        <p:spPr>
          <a:xfrm>
            <a:off x="1966169" y="2159000"/>
            <a:ext cx="20451663" cy="10312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Be disciplined. Encourage contributions to be brief. Set a limit of group time and try to stick to it. With a big group, a regular start time, e.g. 6pm on Fridays, is easier for folk to organise. A small group may meet more often.</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The free version of Zoom is limited to 40 minutes, unless you restart; try</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latin typeface="Helvetica"/>
                <a:ea typeface="Helvetica"/>
                <a:cs typeface="Helvetica"/>
                <a:sym typeface="Helvetica"/>
              </a:defRPr>
            </a:pPr>
            <a:r>
              <a:t>Session         Slides               Start                                    Homework</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1                6  –   31             Introduction                  –    read Mk 10:35-45</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2              32  –   45             LOOK                           –    exploration 2</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3              46  –   67             Exploration 2 answers  –    exploration 4</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4              67  –   82             exp 4 answers              –    exploration 6</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5              83  –   91             exp 6 answers              –    exploration 8</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6              91  – 106             exp 8 answers              –    exploration 9</a:t>
            </a:r>
          </a:p>
          <a:p>
            <a:pPr algn="l" defTabSz="12700">
              <a:spcBef>
                <a:spcPts val="1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i="0">
                <a:latin typeface="Helvetica"/>
                <a:ea typeface="Helvetica"/>
                <a:cs typeface="Helvetica"/>
                <a:sym typeface="Helvetica"/>
              </a:defRPr>
            </a:pPr>
            <a:r>
              <a:t>   7            107  – 123             exp 9 answers              –           End  </a:t>
            </a:r>
          </a:p>
        </p:txBody>
      </p:sp>
      <p:sp>
        <p:nvSpPr>
          <p:cNvPr id="1283" name="For Presenters  (5/5) — Timing"/>
          <p:cNvSpPr txBox="1"/>
          <p:nvPr/>
        </p:nvSpPr>
        <p:spPr>
          <a:xfrm>
            <a:off x="7187431" y="787399"/>
            <a:ext cx="1115251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12700">
              <a:spcBef>
                <a:spcPts val="6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6000" b="1" i="0">
                <a:latin typeface="Helvetica"/>
                <a:ea typeface="Helvetica"/>
                <a:cs typeface="Helvetica"/>
                <a:sym typeface="Helvetica"/>
              </a:defRPr>
            </a:lvl1pPr>
          </a:lstStyle>
          <a:p>
            <a:r>
              <a:t>For Presenters  (5/5) — Timing</a:t>
            </a:r>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5" name="Image" descr="Image"/>
          <p:cNvPicPr>
            <a:picLocks noChangeAspect="1"/>
          </p:cNvPicPr>
          <p:nvPr/>
        </p:nvPicPr>
        <p:blipFill>
          <a:blip r:embed="rId2"/>
          <a:stretch>
            <a:fillRect/>
          </a:stretch>
        </p:blipFill>
        <p:spPr>
          <a:xfrm>
            <a:off x="771021" y="10534618"/>
            <a:ext cx="2378378" cy="2353730"/>
          </a:xfrm>
          <a:prstGeom prst="rect">
            <a:avLst/>
          </a:prstGeom>
          <a:ln w="12700">
            <a:miter lim="400000"/>
          </a:ln>
        </p:spPr>
      </p:pic>
      <p:sp>
        <p:nvSpPr>
          <p:cNvPr id="1286" name="Text"/>
          <p:cNvSpPr txBox="1"/>
          <p:nvPr/>
        </p:nvSpPr>
        <p:spPr>
          <a:xfrm>
            <a:off x="7772235" y="8275319"/>
            <a:ext cx="127001"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1200"/>
              </a:spcBef>
              <a:defRPr sz="1333" i="0">
                <a:latin typeface="Times Roman"/>
                <a:ea typeface="Times Roman"/>
                <a:cs typeface="Times Roman"/>
                <a:sym typeface="Times Roman"/>
              </a:defRPr>
            </a:pPr>
            <a:endParaRPr sz="1200"/>
          </a:p>
        </p:txBody>
      </p:sp>
      <p:grpSp>
        <p:nvGrpSpPr>
          <p:cNvPr id="1289" name="Group"/>
          <p:cNvGrpSpPr/>
          <p:nvPr/>
        </p:nvGrpSpPr>
        <p:grpSpPr>
          <a:xfrm>
            <a:off x="703344" y="633807"/>
            <a:ext cx="23041198" cy="12148151"/>
            <a:chOff x="0" y="0"/>
            <a:chExt cx="23041196" cy="12148149"/>
          </a:xfrm>
        </p:grpSpPr>
        <p:sp>
          <p:nvSpPr>
            <p:cNvPr id="1287" name="Hearing the Word Introduction Course…"/>
            <p:cNvSpPr txBox="1"/>
            <p:nvPr/>
          </p:nvSpPr>
          <p:spPr>
            <a:xfrm>
              <a:off x="0" y="0"/>
              <a:ext cx="22977311" cy="29083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defRPr sz="8400" b="1" i="0">
                  <a:latin typeface="Helvetica"/>
                  <a:ea typeface="Helvetica"/>
                  <a:cs typeface="Helvetica"/>
                  <a:sym typeface="Helvetica"/>
                </a:defRPr>
              </a:pPr>
              <a:r>
                <a:t>Hearing the Word Introduction Course</a:t>
              </a:r>
            </a:p>
            <a:p>
              <a:pPr>
                <a:defRPr sz="8400" i="0">
                  <a:latin typeface="+mn-lt"/>
                  <a:ea typeface="+mn-ea"/>
                  <a:cs typeface="+mn-cs"/>
                  <a:sym typeface="Helvetica Light"/>
                </a:defRPr>
              </a:pPr>
              <a:r>
                <a:rPr sz="6000"/>
                <a:t>Presentation Slides,  with Entire Leader’s Guide text</a:t>
              </a:r>
            </a:p>
            <a:p>
              <a:pPr>
                <a:defRPr sz="4000" i="0">
                  <a:latin typeface="+mn-lt"/>
                  <a:ea typeface="+mn-ea"/>
                  <a:cs typeface="+mn-cs"/>
                  <a:sym typeface="Helvetica Light"/>
                </a:defRPr>
              </a:pPr>
              <a:r>
                <a:t>Version 7, matching The Manual 4</a:t>
              </a:r>
              <a:r>
                <a:rPr sz="3100"/>
                <a:t>th</a:t>
              </a:r>
              <a:r>
                <a:t> edition,  </a:t>
              </a:r>
              <a:r>
                <a:rPr b="1">
                  <a:latin typeface="Helvetica"/>
                  <a:ea typeface="Helvetica"/>
                  <a:cs typeface="Helvetica"/>
                  <a:sym typeface="Helvetica"/>
                </a:rPr>
                <a:t>31/1/2024  </a:t>
              </a:r>
              <a:r>
                <a:t> </a:t>
              </a:r>
              <a:r>
                <a:rPr sz="2400"/>
                <a:t>(Revised 7/5/24, </a:t>
              </a:r>
              <a:r>
                <a:rPr sz="2400" b="1">
                  <a:latin typeface="Helvetica"/>
                  <a:ea typeface="Helvetica"/>
                  <a:cs typeface="Helvetica"/>
                  <a:sym typeface="Helvetica"/>
                </a:rPr>
                <a:t>12/9/24</a:t>
              </a:r>
              <a:r>
                <a:rPr sz="2400"/>
                <a:t>.  V6 16/8/2022, 6/4/2023)</a:t>
              </a:r>
            </a:p>
          </p:txBody>
        </p:sp>
        <p:sp>
          <p:nvSpPr>
            <p:cNvPr id="1288" name="Copyright © Nigel Barge 2009 – 2024…"/>
            <p:cNvSpPr txBox="1"/>
            <p:nvPr/>
          </p:nvSpPr>
          <p:spPr>
            <a:xfrm>
              <a:off x="267442" y="3207349"/>
              <a:ext cx="22773755" cy="894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spcBef>
                  <a:spcPts val="2400"/>
                </a:spcBef>
                <a:defRPr sz="3300" i="0">
                  <a:latin typeface="Avenir Next Regular"/>
                  <a:ea typeface="Avenir Next Regular"/>
                  <a:cs typeface="Avenir Next Regular"/>
                  <a:sym typeface="Avenir Next Regular"/>
                </a:defRPr>
              </a:pPr>
              <a:r>
                <a:rPr b="1"/>
                <a:t>Copyright © Nigel Barge 2009 – 2024</a:t>
              </a:r>
              <a:r>
                <a:t>  </a:t>
              </a:r>
            </a:p>
            <a:p>
              <a:pPr>
                <a:defRPr sz="3300" i="0">
                  <a:latin typeface="Avenir Next Regular"/>
                  <a:ea typeface="Avenir Next Regular"/>
                  <a:cs typeface="Avenir Next Regular"/>
                  <a:sym typeface="Avenir Next Regular"/>
                </a:defRPr>
              </a:pPr>
              <a:r>
                <a:t>Loch Fyne, Argyll, Scotland, UK</a:t>
              </a:r>
            </a:p>
            <a:p>
              <a:pPr>
                <a:spcBef>
                  <a:spcPts val="600"/>
                </a:spcBef>
                <a:defRPr sz="3300" i="0">
                  <a:latin typeface="Avenir Next Regular"/>
                  <a:ea typeface="Avenir Next Regular"/>
                  <a:cs typeface="Avenir Next Regular"/>
                  <a:sym typeface="Avenir Next Regular"/>
                </a:defRPr>
              </a:pPr>
              <a:r>
                <a:t>   </a:t>
              </a:r>
              <a:r>
                <a:rPr i="1"/>
                <a:t>Website:</a:t>
              </a:r>
              <a:r>
                <a:t> </a:t>
              </a:r>
              <a:r>
                <a:rPr u="sng">
                  <a:hlinkClick r:id="rId3"/>
                </a:rPr>
                <a:t>hearingtheword.org.uk</a:t>
              </a:r>
            </a:p>
            <a:p>
              <a:pPr>
                <a:defRPr sz="3300" i="0">
                  <a:latin typeface="Avenir Next Regular"/>
                  <a:ea typeface="Avenir Next Regular"/>
                  <a:cs typeface="Avenir Next Regular"/>
                  <a:sym typeface="Avenir Next Regular"/>
                </a:defRPr>
              </a:pPr>
              <a:r>
                <a:t>For Copyright declaration, and to check focus if projecting, see slide 130,131.</a:t>
              </a:r>
            </a:p>
            <a:p>
              <a:pPr>
                <a:spcBef>
                  <a:spcPts val="3700"/>
                </a:spcBef>
                <a:defRPr sz="3300" i="0">
                  <a:latin typeface="Avenir Next Regular"/>
                  <a:ea typeface="Avenir Next Regular"/>
                  <a:cs typeface="Avenir Next Regular"/>
                  <a:sym typeface="Avenir Next Regular"/>
                </a:defRPr>
              </a:pPr>
              <a:r>
                <a:rPr b="1"/>
                <a:t>  Acknowledgements</a:t>
              </a:r>
              <a:r>
                <a:t> </a:t>
              </a:r>
            </a:p>
            <a:p>
              <a:pPr>
                <a:defRPr sz="3300" i="0">
                  <a:latin typeface="Avenir Next Regular"/>
                  <a:ea typeface="Avenir Next Regular"/>
                  <a:cs typeface="Avenir Next Regular"/>
                  <a:sym typeface="Avenir Next Regular"/>
                </a:defRPr>
              </a:pPr>
              <a:r>
                <a:t>I am very grateful to Phil and June Malloch, whose tireless editing, reviewing and pulling together </a:t>
              </a:r>
            </a:p>
            <a:p>
              <a:pPr>
                <a:defRPr sz="3300" i="0">
                  <a:latin typeface="Avenir Next Regular"/>
                  <a:ea typeface="Avenir Next Regular"/>
                  <a:cs typeface="Avenir Next Regular"/>
                  <a:sym typeface="Avenir Next Regular"/>
                </a:defRPr>
              </a:pPr>
              <a:r>
                <a:t>of materials has enabled the ‘Hearing the Word’ resource to be shared with the wider church.</a:t>
              </a:r>
            </a:p>
            <a:p>
              <a:pPr>
                <a:spcBef>
                  <a:spcPts val="2400"/>
                </a:spcBef>
                <a:defRPr sz="3300" i="0">
                  <a:latin typeface="Avenir Next Regular"/>
                  <a:ea typeface="Avenir Next Regular"/>
                  <a:cs typeface="Avenir Next Regular"/>
                  <a:sym typeface="Avenir Next Regular"/>
                </a:defRPr>
              </a:pPr>
              <a:r>
                <a:rPr i="1"/>
                <a:t>Nigel Barge, </a:t>
              </a:r>
              <a:r>
                <a:t>March 2017</a:t>
              </a:r>
            </a:p>
            <a:p>
              <a:pPr>
                <a:spcBef>
                  <a:spcPts val="4400"/>
                </a:spcBef>
                <a:defRPr sz="3300" i="0">
                  <a:latin typeface="Avenir Next Regular"/>
                  <a:ea typeface="Avenir Next Regular"/>
                  <a:cs typeface="Avenir Next Regular"/>
                  <a:sym typeface="Avenir Next Regular"/>
                </a:defRPr>
              </a:pPr>
              <a:r>
                <a:rPr b="1"/>
                <a:t>Scripture Quotations</a:t>
              </a:r>
              <a:r>
                <a:t> taken from THE HOLY BIBLE,  NEW INTERNATIONAL VERSION, </a:t>
              </a:r>
            </a:p>
            <a:p>
              <a:pPr>
                <a:defRPr sz="3300" i="0">
                  <a:latin typeface="Avenir Next Regular"/>
                  <a:ea typeface="Avenir Next Regular"/>
                  <a:cs typeface="Avenir Next Regular"/>
                  <a:sym typeface="Avenir Next Regular"/>
                </a:defRPr>
              </a:pPr>
              <a:r>
                <a:t>Copyright  </a:t>
              </a:r>
              <a:r>
                <a:rPr b="1"/>
                <a:t>©</a:t>
              </a:r>
              <a:r>
                <a:t> 1973, 1978, 1984, 2011 by Biblica, Inc® The  International Bible Society   </a:t>
              </a:r>
            </a:p>
            <a:p>
              <a:pPr>
                <a:defRPr sz="3300" i="0">
                  <a:latin typeface="Avenir Next Regular"/>
                  <a:ea typeface="Avenir Next Regular"/>
                  <a:cs typeface="Avenir Next Regular"/>
                  <a:sym typeface="Avenir Next Regular"/>
                </a:defRPr>
              </a:pPr>
              <a:r>
                <a:t>Used by permission of Hodder and Stoughton Ltd.  A member of the Hodder Headline </a:t>
              </a:r>
            </a:p>
            <a:p>
              <a:pPr>
                <a:defRPr sz="3300" i="0">
                  <a:latin typeface="Avenir Next Regular"/>
                  <a:ea typeface="Avenir Next Regular"/>
                  <a:cs typeface="Avenir Next Regular"/>
                  <a:sym typeface="Avenir Next Regular"/>
                </a:defRPr>
              </a:pPr>
              <a:r>
                <a:t>Plc Group.  All rights reserved.   “NIV” is a registered trademark of </a:t>
              </a:r>
            </a:p>
            <a:p>
              <a:pPr>
                <a:defRPr sz="3300" i="0">
                  <a:latin typeface="Avenir Next Regular"/>
                  <a:ea typeface="Avenir Next Regular"/>
                  <a:cs typeface="Avenir Next Regular"/>
                  <a:sym typeface="Avenir Next Regular"/>
                </a:defRPr>
              </a:pPr>
              <a:r>
                <a:t>International Bible Society.   UK trademark number 1448790</a:t>
              </a:r>
            </a:p>
          </p:txBody>
        </p:sp>
      </p:grpSp>
      <p:sp>
        <p:nvSpPr>
          <p:cNvPr id="1290" name="130"/>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130</a:t>
            </a:fld>
            <a:endParaRPr/>
          </a:p>
        </p:txBody>
      </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 name="Slide Number"/>
          <p:cNvSpPr txBox="1">
            <a:spLocks noGrp="1"/>
          </p:cNvSpPr>
          <p:nvPr>
            <p:ph type="sldNum" sz="quarter" idx="2"/>
          </p:nvPr>
        </p:nvSpPr>
        <p:spPr>
          <a:xfrm>
            <a:off x="11874296" y="13081000"/>
            <a:ext cx="622708" cy="4699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131</a:t>
            </a:fld>
            <a:endParaRPr/>
          </a:p>
        </p:txBody>
      </p:sp>
      <p:sp>
        <p:nvSpPr>
          <p:cNvPr id="1293" name="Focus"/>
          <p:cNvSpPr txBox="1"/>
          <p:nvPr/>
        </p:nvSpPr>
        <p:spPr>
          <a:xfrm>
            <a:off x="3735" y="12438839"/>
            <a:ext cx="3505202" cy="13231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spcBef>
                <a:spcPts val="5200"/>
              </a:spcBef>
              <a:defRPr sz="8600"/>
            </a:lvl1pPr>
          </a:lstStyle>
          <a:p>
            <a:pPr>
              <a:defRPr sz="3200"/>
            </a:pPr>
            <a:r>
              <a:rPr sz="8600"/>
              <a:t>Focus</a:t>
            </a:r>
          </a:p>
        </p:txBody>
      </p:sp>
      <p:pic>
        <p:nvPicPr>
          <p:cNvPr id="1294" name="Image" descr="Image"/>
          <p:cNvPicPr>
            <a:picLocks noChangeAspect="1"/>
          </p:cNvPicPr>
          <p:nvPr/>
        </p:nvPicPr>
        <p:blipFill>
          <a:blip r:embed="rId2"/>
          <a:stretch>
            <a:fillRect/>
          </a:stretch>
        </p:blipFill>
        <p:spPr>
          <a:xfrm>
            <a:off x="777070" y="10522646"/>
            <a:ext cx="2378378" cy="2353731"/>
          </a:xfrm>
          <a:prstGeom prst="rect">
            <a:avLst/>
          </a:prstGeom>
          <a:ln w="12700">
            <a:miter lim="400000"/>
          </a:ln>
        </p:spPr>
      </p:pic>
      <p:sp>
        <p:nvSpPr>
          <p:cNvPr id="1295" name="Focus"/>
          <p:cNvSpPr/>
          <p:nvPr/>
        </p:nvSpPr>
        <p:spPr>
          <a:xfrm>
            <a:off x="-86752" y="-99839"/>
            <a:ext cx="3686176" cy="1420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3599" tIns="93599" rIns="93599" bIns="93599">
            <a:normAutofit lnSpcReduction="10000"/>
          </a:bodyPr>
          <a:lstStyle>
            <a:lvl1pPr defTabSz="635634">
              <a:defRPr sz="8624"/>
            </a:lvl1pPr>
          </a:lstStyle>
          <a:p>
            <a:r>
              <a:t>Focus</a:t>
            </a:r>
          </a:p>
        </p:txBody>
      </p:sp>
      <p:sp>
        <p:nvSpPr>
          <p:cNvPr id="1296" name="Focus"/>
          <p:cNvSpPr txBox="1"/>
          <p:nvPr/>
        </p:nvSpPr>
        <p:spPr>
          <a:xfrm>
            <a:off x="20862363" y="12438839"/>
            <a:ext cx="3505202" cy="13231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spcBef>
                <a:spcPts val="5200"/>
              </a:spcBef>
              <a:defRPr sz="8600"/>
            </a:lvl1pPr>
          </a:lstStyle>
          <a:p>
            <a:pPr>
              <a:defRPr sz="3200"/>
            </a:pPr>
            <a:r>
              <a:rPr sz="8600"/>
              <a:t>Focus</a:t>
            </a:r>
          </a:p>
        </p:txBody>
      </p:sp>
      <p:sp>
        <p:nvSpPr>
          <p:cNvPr id="1297" name="Focus"/>
          <p:cNvSpPr txBox="1"/>
          <p:nvPr/>
        </p:nvSpPr>
        <p:spPr>
          <a:xfrm>
            <a:off x="20862363" y="152096"/>
            <a:ext cx="3505202" cy="13231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spcBef>
                <a:spcPts val="5200"/>
              </a:spcBef>
              <a:defRPr sz="8600"/>
            </a:lvl1pPr>
          </a:lstStyle>
          <a:p>
            <a:pPr>
              <a:defRPr sz="3200"/>
            </a:pPr>
            <a:r>
              <a:rPr sz="8600"/>
              <a:t>Focus</a:t>
            </a:r>
          </a:p>
        </p:txBody>
      </p:sp>
      <p:sp>
        <p:nvSpPr>
          <p:cNvPr id="1298" name="Version 7…"/>
          <p:cNvSpPr txBox="1"/>
          <p:nvPr/>
        </p:nvSpPr>
        <p:spPr>
          <a:xfrm>
            <a:off x="21216500" y="10876010"/>
            <a:ext cx="2796929" cy="13845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defRPr sz="3000"/>
            </a:pPr>
            <a:r>
              <a:t>Version 7</a:t>
            </a:r>
          </a:p>
          <a:p>
            <a:pPr algn="r">
              <a:defRPr sz="3000"/>
            </a:pPr>
            <a:r>
              <a:t>123 main slides</a:t>
            </a:r>
          </a:p>
          <a:p>
            <a:pPr algn="r">
              <a:defRPr sz="3000"/>
            </a:pPr>
            <a:r>
              <a:rPr b="1"/>
              <a:t>12 Sept, 2024</a:t>
            </a:r>
          </a:p>
        </p:txBody>
      </p:sp>
      <p:sp>
        <p:nvSpPr>
          <p:cNvPr id="1299" name="If projecting on a large screen, use this final slide first.…"/>
          <p:cNvSpPr txBox="1"/>
          <p:nvPr/>
        </p:nvSpPr>
        <p:spPr>
          <a:xfrm>
            <a:off x="3584153" y="2494522"/>
            <a:ext cx="17215694" cy="1682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1200"/>
              </a:spcBef>
              <a:defRPr sz="5200" b="1"/>
            </a:pPr>
            <a:r>
              <a:t>If projecting on a large screen, use this final slide first.</a:t>
            </a:r>
          </a:p>
          <a:p>
            <a:r>
              <a:t>But go to Slide 6 before an audience arrives — or joins online.</a:t>
            </a:r>
          </a:p>
        </p:txBody>
      </p:sp>
      <p:sp>
        <p:nvSpPr>
          <p:cNvPr id="1300" name="Copyright © Nigel Barge 2009 – 2024…"/>
          <p:cNvSpPr txBox="1"/>
          <p:nvPr/>
        </p:nvSpPr>
        <p:spPr>
          <a:xfrm>
            <a:off x="4321696" y="4965216"/>
            <a:ext cx="15963231" cy="7549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720090" marR="1176019" defTabSz="457200">
              <a:spcBef>
                <a:spcPts val="400"/>
              </a:spcBef>
              <a:defRPr sz="3600" b="1" i="0">
                <a:latin typeface="Garamond"/>
                <a:ea typeface="Garamond"/>
                <a:cs typeface="Garamond"/>
                <a:sym typeface="Garamond"/>
              </a:defRPr>
            </a:pPr>
            <a:r>
              <a:t>Copyright © Nigel Barge 2009 – 2024</a:t>
            </a:r>
            <a:endParaRPr>
              <a:latin typeface="Times New Roman"/>
              <a:ea typeface="Times New Roman"/>
              <a:cs typeface="Times New Roman"/>
              <a:sym typeface="Times New Roman"/>
            </a:endParaRPr>
          </a:p>
          <a:p>
            <a:pPr marL="240029" marR="656590" algn="just" defTabSz="457200">
              <a:spcBef>
                <a:spcPts val="800"/>
              </a:spcBef>
              <a:defRPr sz="3900" i="0">
                <a:latin typeface="Garamond"/>
                <a:ea typeface="Garamond"/>
                <a:cs typeface="Garamond"/>
                <a:sym typeface="Garamond"/>
              </a:defRPr>
            </a:pPr>
            <a:r>
              <a:t>Nigel Barge has asserted his moral right under the Copyright, Designs and   Patents Act 1988, to be identified as the author of this work, and originator of the </a:t>
            </a:r>
            <a:r>
              <a:rPr i="1"/>
              <a:t>Hearing the Word</a:t>
            </a:r>
            <a:r>
              <a:t> Training and Study materials, including the Manual, these Presentation Slides, the Introduction Workbook, and the Leader’s Guides and Workbooks that accompany them. All rights reserved.  However:</a:t>
            </a:r>
            <a:endParaRPr>
              <a:latin typeface="Times New Roman"/>
              <a:ea typeface="Times New Roman"/>
              <a:cs typeface="Times New Roman"/>
              <a:sym typeface="Times New Roman"/>
            </a:endParaRPr>
          </a:p>
          <a:p>
            <a:pPr defTabSz="457200">
              <a:spcBef>
                <a:spcPts val="2000"/>
              </a:spcBef>
              <a:defRPr sz="3500" i="0">
                <a:latin typeface="Garamond"/>
                <a:ea typeface="Garamond"/>
                <a:cs typeface="Garamond"/>
                <a:sym typeface="Garamond"/>
              </a:defRPr>
            </a:pPr>
            <a:r>
              <a:rPr i="1"/>
              <a:t>This work is made available under the </a:t>
            </a:r>
            <a:r>
              <a:rPr sz="3600"/>
              <a:t>Creative Commons Licence 4.0 International, version 6, i.e.:    Attribution-NonCommercial-NoDerivatives    CC BY-NC-ND.</a:t>
            </a:r>
            <a:r>
              <a:rPr sz="3600" i="1"/>
              <a:t> </a:t>
            </a:r>
            <a:endParaRPr sz="3600">
              <a:latin typeface="Times New Roman"/>
              <a:ea typeface="Times New Roman"/>
              <a:cs typeface="Times New Roman"/>
              <a:sym typeface="Times New Roman"/>
            </a:endParaRPr>
          </a:p>
          <a:p>
            <a:pPr marL="240029" marR="656590" defTabSz="457200">
              <a:spcBef>
                <a:spcPts val="2000"/>
              </a:spcBef>
              <a:defRPr sz="3400" i="0">
                <a:solidFill>
                  <a:srgbClr val="363636"/>
                </a:solidFill>
                <a:latin typeface="Garamond"/>
                <a:ea typeface="Garamond"/>
                <a:cs typeface="Garamond"/>
                <a:sym typeface="Garamond"/>
              </a:defRPr>
            </a:pPr>
            <a:r>
              <a:t>This licence allows readers to download the text by Nigel Barge and share it with others, as long as they credit the author, but not to change it in any way, or use it commercially.</a:t>
            </a:r>
            <a:endParaRPr>
              <a:solidFill>
                <a:srgbClr val="000000"/>
              </a:solidFill>
              <a:latin typeface="Times New Roman"/>
              <a:ea typeface="Times New Roman"/>
              <a:cs typeface="Times New Roman"/>
              <a:sym typeface="Times New Roman"/>
            </a:endParaRPr>
          </a:p>
          <a:p>
            <a:pPr marL="479425" marR="1017269" defTabSz="457200">
              <a:defRPr sz="3400" i="0">
                <a:latin typeface="Garamond"/>
                <a:ea typeface="Garamond"/>
                <a:cs typeface="Garamond"/>
                <a:sym typeface="Garamond"/>
              </a:defRPr>
            </a:pPr>
            <a:r>
              <a:t>To view the terms of the Licence in simplified form,   follow this link:</a:t>
            </a:r>
            <a:endParaRPr>
              <a:latin typeface="Times New Roman"/>
              <a:ea typeface="Times New Roman"/>
              <a:cs typeface="Times New Roman"/>
              <a:sym typeface="Times New Roman"/>
            </a:endParaRPr>
          </a:p>
          <a:p>
            <a:pPr marL="479425" marR="1017269" defTabSz="457200">
              <a:defRPr sz="3400" i="0" u="sng">
                <a:uFill>
                  <a:solidFill>
                    <a:srgbClr val="000000"/>
                  </a:solidFill>
                </a:uFill>
                <a:latin typeface="Garamond"/>
                <a:ea typeface="Garamond"/>
                <a:cs typeface="Garamond"/>
                <a:sym typeface="Garamond"/>
              </a:defRPr>
            </a:pPr>
            <a:r>
              <a:rPr>
                <a:hlinkClick r:id="rId3"/>
              </a:rPr>
              <a:t>http://creativecommons.org/licenses/by-nc-nd/6.0/?ref=chooser-v1</a:t>
            </a:r>
            <a:endParaRPr u="none">
              <a:latin typeface="Times New Roman"/>
              <a:ea typeface="Times New Roman"/>
              <a:cs typeface="Times New Roman"/>
              <a:sym typeface="Times New Roman"/>
            </a:endParaRPr>
          </a:p>
          <a:p>
            <a:pPr defTabSz="457200">
              <a:defRPr sz="3400" i="0">
                <a:solidFill>
                  <a:srgbClr val="363636"/>
                </a:solidFill>
                <a:latin typeface="Garamond"/>
                <a:ea typeface="Garamond"/>
                <a:cs typeface="Garamond"/>
                <a:sym typeface="Garamond"/>
              </a:defRPr>
            </a:pPr>
            <a:r>
              <a:t>It provides a further link to the actual licence in legal terms.</a:t>
            </a:r>
            <a:r>
              <a:rPr>
                <a:solidFill>
                  <a:srgbClr val="000000"/>
                </a:solidFill>
                <a:latin typeface="Times Roman"/>
                <a:ea typeface="Times Roman"/>
                <a:cs typeface="Times Roman"/>
                <a:sym typeface="Times Roman"/>
              </a:rPr>
              <a:t> </a:t>
            </a:r>
          </a:p>
        </p:txBody>
      </p:sp>
      <p:sp>
        <p:nvSpPr>
          <p:cNvPr id="1301" name="Hearing the Word full text as Presentation File 16:9"/>
          <p:cNvSpPr txBox="1"/>
          <p:nvPr/>
        </p:nvSpPr>
        <p:spPr>
          <a:xfrm>
            <a:off x="5524866" y="429536"/>
            <a:ext cx="13556891" cy="768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spcBef>
                <a:spcPts val="2100"/>
              </a:spcBef>
            </a:pPr>
            <a:r>
              <a:t>Hearing the Word </a:t>
            </a:r>
            <a:r>
              <a:rPr b="1"/>
              <a:t>full text</a:t>
            </a:r>
            <a:r>
              <a:t> as Presentation File 16:9</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600" b="0" i="1"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146</TotalTime>
  <Words>12503</Words>
  <Application>Microsoft Macintosh PowerPoint</Application>
  <PresentationFormat>Custom</PresentationFormat>
  <Paragraphs>1243</Paragraphs>
  <Slides>131</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131</vt:i4>
      </vt:variant>
    </vt:vector>
  </HeadingPairs>
  <TitlesOfParts>
    <vt:vector size="144" baseType="lpstr">
      <vt:lpstr>Arial</vt:lpstr>
      <vt:lpstr>Arial Black</vt:lpstr>
      <vt:lpstr>Avenir Next Condensed Regular</vt:lpstr>
      <vt:lpstr>Avenir Next Regular</vt:lpstr>
      <vt:lpstr>Consolas</vt:lpstr>
      <vt:lpstr>Helvetica</vt:lpstr>
      <vt:lpstr>Helvetica Light</vt:lpstr>
      <vt:lpstr>Helvetica Neue</vt:lpstr>
      <vt:lpstr>Rockwell</vt:lpstr>
      <vt:lpstr>Symbol</vt:lpstr>
      <vt:lpstr>Times New Roman</vt:lpstr>
      <vt:lpstr>Times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Bible says…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pmalloch@mac.com</cp:lastModifiedBy>
  <cp:revision>16</cp:revision>
  <dcterms:modified xsi:type="dcterms:W3CDTF">2024-09-16T21:51:13Z</dcterms:modified>
</cp:coreProperties>
</file>